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theme/theme3.xml" ContentType="application/vnd.openxmlformats-officedocument.theme+xml"/>
  <Override PartName="/ppt/slideLayouts/slideLayout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Lst>
  <p:notesMasterIdLst>
    <p:notesMasterId r:id="rId127"/>
  </p:notesMasterIdLst>
  <p:handoutMasterIdLst>
    <p:handoutMasterId r:id="rId128"/>
  </p:handoutMasterIdLst>
  <p:sldIdLst>
    <p:sldId id="2076138386" r:id="rId10"/>
    <p:sldId id="2147477340" r:id="rId11"/>
    <p:sldId id="2076137339" r:id="rId12"/>
    <p:sldId id="2076136683" r:id="rId13"/>
    <p:sldId id="2147470468" r:id="rId14"/>
    <p:sldId id="2147470513" r:id="rId15"/>
    <p:sldId id="276" r:id="rId16"/>
    <p:sldId id="2147478837" r:id="rId17"/>
    <p:sldId id="2147477372" r:id="rId18"/>
    <p:sldId id="2147477385" r:id="rId19"/>
    <p:sldId id="2147478845" r:id="rId20"/>
    <p:sldId id="2147477321" r:id="rId21"/>
    <p:sldId id="2147478835" r:id="rId22"/>
    <p:sldId id="2147477322" r:id="rId23"/>
    <p:sldId id="2147477323" r:id="rId24"/>
    <p:sldId id="2147478838" r:id="rId25"/>
    <p:sldId id="2147477355" r:id="rId26"/>
    <p:sldId id="2076136818" r:id="rId27"/>
    <p:sldId id="2147477378" r:id="rId28"/>
    <p:sldId id="2147477379" r:id="rId29"/>
    <p:sldId id="2147470469" r:id="rId30"/>
    <p:sldId id="2147477275" r:id="rId31"/>
    <p:sldId id="2147477335" r:id="rId32"/>
    <p:sldId id="2147477334" r:id="rId33"/>
    <p:sldId id="2147477332" r:id="rId34"/>
    <p:sldId id="2147478830" r:id="rId35"/>
    <p:sldId id="2147478829" r:id="rId36"/>
    <p:sldId id="2147477380" r:id="rId37"/>
    <p:sldId id="2147477338" r:id="rId38"/>
    <p:sldId id="2147477324" r:id="rId39"/>
    <p:sldId id="2147478831" r:id="rId40"/>
    <p:sldId id="2147478875" r:id="rId41"/>
    <p:sldId id="2147478848" r:id="rId42"/>
    <p:sldId id="2147470498" r:id="rId43"/>
    <p:sldId id="2147470508" r:id="rId44"/>
    <p:sldId id="2147478849" r:id="rId45"/>
    <p:sldId id="2147470375" r:id="rId46"/>
    <p:sldId id="2147477328" r:id="rId47"/>
    <p:sldId id="2147477327" r:id="rId48"/>
    <p:sldId id="2147478832" r:id="rId49"/>
    <p:sldId id="2147470506" r:id="rId50"/>
    <p:sldId id="2147477368" r:id="rId51"/>
    <p:sldId id="2147477369" r:id="rId52"/>
    <p:sldId id="2076136950" r:id="rId53"/>
    <p:sldId id="2076136684" r:id="rId54"/>
    <p:sldId id="2147470267" r:id="rId55"/>
    <p:sldId id="2147470258" r:id="rId56"/>
    <p:sldId id="2147477337" r:id="rId57"/>
    <p:sldId id="2147477258" r:id="rId58"/>
    <p:sldId id="2076138548" r:id="rId59"/>
    <p:sldId id="2147477344" r:id="rId60"/>
    <p:sldId id="2147477345" r:id="rId61"/>
    <p:sldId id="2147477395" r:id="rId62"/>
    <p:sldId id="2147477397" r:id="rId63"/>
    <p:sldId id="2147477262" r:id="rId64"/>
    <p:sldId id="2147477339" r:id="rId65"/>
    <p:sldId id="2147477346" r:id="rId66"/>
    <p:sldId id="2147477383" r:id="rId67"/>
    <p:sldId id="2147477260" r:id="rId68"/>
    <p:sldId id="2147477348" r:id="rId69"/>
    <p:sldId id="2147477261" r:id="rId70"/>
    <p:sldId id="2147477360" r:id="rId71"/>
    <p:sldId id="2147477349" r:id="rId72"/>
    <p:sldId id="2147477271" r:id="rId73"/>
    <p:sldId id="2147477250" r:id="rId74"/>
    <p:sldId id="2147477347" r:id="rId75"/>
    <p:sldId id="2147478874" r:id="rId76"/>
    <p:sldId id="2147478825" r:id="rId77"/>
    <p:sldId id="2147478839" r:id="rId78"/>
    <p:sldId id="2147478840" r:id="rId79"/>
    <p:sldId id="2076138372" r:id="rId80"/>
    <p:sldId id="2076136685" r:id="rId81"/>
    <p:sldId id="2142533241" r:id="rId82"/>
    <p:sldId id="2147477289" r:id="rId83"/>
    <p:sldId id="2147477382" r:id="rId84"/>
    <p:sldId id="2147477312" r:id="rId85"/>
    <p:sldId id="2147477316" r:id="rId86"/>
    <p:sldId id="2147478873" r:id="rId87"/>
    <p:sldId id="2147477288" r:id="rId88"/>
    <p:sldId id="2147477302" r:id="rId89"/>
    <p:sldId id="2147477299" r:id="rId90"/>
    <p:sldId id="2147477342" r:id="rId91"/>
    <p:sldId id="2147477317" r:id="rId92"/>
    <p:sldId id="2147478827" r:id="rId93"/>
    <p:sldId id="2147478872" r:id="rId94"/>
    <p:sldId id="2147470566" r:id="rId95"/>
    <p:sldId id="2147477354" r:id="rId96"/>
    <p:sldId id="2147477314" r:id="rId97"/>
    <p:sldId id="2147478826" r:id="rId98"/>
    <p:sldId id="2147478841" r:id="rId99"/>
    <p:sldId id="2147478842" r:id="rId100"/>
    <p:sldId id="2076138373" r:id="rId101"/>
    <p:sldId id="2076136686" r:id="rId102"/>
    <p:sldId id="11114" r:id="rId103"/>
    <p:sldId id="2147477279" r:id="rId104"/>
    <p:sldId id="2147477367" r:id="rId105"/>
    <p:sldId id="2147477310" r:id="rId106"/>
    <p:sldId id="2147477311" r:id="rId107"/>
    <p:sldId id="2147478882" r:id="rId108"/>
    <p:sldId id="2147477309" r:id="rId109"/>
    <p:sldId id="2147478834" r:id="rId110"/>
    <p:sldId id="2147478843" r:id="rId111"/>
    <p:sldId id="2076138367" r:id="rId112"/>
    <p:sldId id="2076136687" r:id="rId113"/>
    <p:sldId id="2147477283" r:id="rId114"/>
    <p:sldId id="2147478833" r:id="rId115"/>
    <p:sldId id="2147478844" r:id="rId116"/>
    <p:sldId id="2076138586" r:id="rId117"/>
    <p:sldId id="2076138532" r:id="rId118"/>
    <p:sldId id="2147477285" r:id="rId119"/>
    <p:sldId id="2147477384" r:id="rId120"/>
    <p:sldId id="2076138374" r:id="rId121"/>
    <p:sldId id="2147477287" r:id="rId122"/>
    <p:sldId id="2147477315" r:id="rId123"/>
    <p:sldId id="2147477254" r:id="rId124"/>
    <p:sldId id="2147477325" r:id="rId125"/>
    <p:sldId id="2147477377" r:id="rId126"/>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 to Workshop" id="{A90C2476-DF76-49CE-9D22-3F5A54B89508}">
          <p14:sldIdLst>
            <p14:sldId id="2076138386"/>
            <p14:sldId id="2147477340"/>
            <p14:sldId id="2076137339"/>
          </p14:sldIdLst>
        </p14:section>
        <p14:section name="Module 1" id="{8BDFE93E-6843-461B-B31B-809F46A18088}">
          <p14:sldIdLst/>
        </p14:section>
        <p14:section name="1.1 Overview of SQL Server 2022" id="{13F5E925-1DFD-4C1A-ADAD-9460F78DE809}">
          <p14:sldIdLst>
            <p14:sldId id="2076136683"/>
            <p14:sldId id="2147470468"/>
            <p14:sldId id="2147470513"/>
            <p14:sldId id="276"/>
            <p14:sldId id="2147478837"/>
            <p14:sldId id="2147477372"/>
          </p14:sldIdLst>
        </p14:section>
        <p14:section name="1.2 Getting started with SQL Server 2022" id="{7160FEA7-549D-4F2C-9AE2-438E93F741D5}">
          <p14:sldIdLst>
            <p14:sldId id="2147477385"/>
            <p14:sldId id="2147478845"/>
            <p14:sldId id="2147477321"/>
            <p14:sldId id="2147478835"/>
            <p14:sldId id="2147477322"/>
            <p14:sldId id="2147477323"/>
          </p14:sldIdLst>
        </p14:section>
        <p14:section name="1.3 Knowledge Check and Summary" id="{7561A1AD-28A2-40D0-A8FD-A6896EAE3DA9}">
          <p14:sldIdLst>
            <p14:sldId id="2147478838"/>
            <p14:sldId id="2147477355"/>
          </p14:sldIdLst>
        </p14:section>
        <p14:section name="Module 2 - Connect SQL Server to Azure" id="{009A8FEA-4534-4444-90BE-AFA5A63B7283}">
          <p14:sldIdLst>
            <p14:sldId id="2076136818"/>
          </p14:sldIdLst>
        </p14:section>
        <p14:section name="2.1 SQL Server 2022 Hybrid" id="{432A2B48-2CF2-4BD0-B8FF-E61186C12603}">
          <p14:sldIdLst>
            <p14:sldId id="2147477378"/>
            <p14:sldId id="2147477379"/>
          </p14:sldIdLst>
        </p14:section>
        <p14:section name="2.2 Managed Disaster Recovery" id="{6B6A0800-8DD2-4F45-A4DC-1A988E99600B}">
          <p14:sldIdLst>
            <p14:sldId id="2147470469"/>
            <p14:sldId id="2147477275"/>
            <p14:sldId id="2147477335"/>
            <p14:sldId id="2147477334"/>
            <p14:sldId id="2147477332"/>
            <p14:sldId id="2147478830"/>
            <p14:sldId id="2147478829"/>
          </p14:sldIdLst>
        </p14:section>
        <p14:section name="2.3 Near real-time analytics with Synapse Link" id="{7E5B6FE6-CBE7-4747-BAA2-598B6AB64BEB}">
          <p14:sldIdLst>
            <p14:sldId id="2147477380"/>
            <p14:sldId id="2147477338"/>
            <p14:sldId id="2147477324"/>
            <p14:sldId id="2147478831"/>
          </p14:sldIdLst>
        </p14:section>
        <p14:section name="2.4 Azure Arc-enabled SQL Server" id="{07B5D236-D303-4628-85F7-DBD33491AA9D}">
          <p14:sldIdLst>
            <p14:sldId id="2147478875"/>
            <p14:sldId id="2147478848"/>
          </p14:sldIdLst>
        </p14:section>
        <p14:section name="2.4 Azure Security hybrid capabililties" id="{9A6D3189-EEF5-4C98-9EC6-655249381378}">
          <p14:sldIdLst>
            <p14:sldId id="2147470498"/>
            <p14:sldId id="2147470508"/>
            <p14:sldId id="2147478849"/>
            <p14:sldId id="2147470375"/>
            <p14:sldId id="2147477328"/>
            <p14:sldId id="2147477327"/>
            <p14:sldId id="2147478832"/>
            <p14:sldId id="2147470506"/>
          </p14:sldIdLst>
        </p14:section>
        <p14:section name="2.4 Knowledge Measures and Summary" id="{BDA73F25-DAA9-4C52-B857-5E2EF885CC34}">
          <p14:sldIdLst>
            <p14:sldId id="2147477368"/>
            <p14:sldId id="2147477369"/>
            <p14:sldId id="2076136950"/>
          </p14:sldIdLst>
        </p14:section>
        <p14:section name="Module 3 - Accelerate performance with built-in query intelligence" id="{9CAB4601-C91B-45DB-BF3A-16C39A10A168}">
          <p14:sldIdLst>
            <p14:sldId id="2076136684"/>
          </p14:sldIdLst>
        </p14:section>
        <p14:section name="3.1 Overview" id="{9CB27E3E-CA6B-4189-97DE-CB2D83374D46}">
          <p14:sldIdLst>
            <p14:sldId id="2147470267"/>
            <p14:sldId id="2147470258"/>
            <p14:sldId id="2147477337"/>
          </p14:sldIdLst>
        </p14:section>
        <p14:section name="3.2 The new Query Store" id="{DFF984EA-CB52-403D-9269-CA507E5FF771}">
          <p14:sldIdLst>
            <p14:sldId id="2147477258"/>
            <p14:sldId id="2076138548"/>
          </p14:sldIdLst>
        </p14:section>
        <p14:section name="3.3 IQP foundations" id="{88BEDEB0-F822-4084-8991-11DABC5EE008}">
          <p14:sldIdLst>
            <p14:sldId id="2147477344"/>
          </p14:sldIdLst>
        </p14:section>
        <p14:section name="3.4 IQP with dbcompat 140+" id="{2DDC94EB-013D-44CD-BD67-37BB93D50750}">
          <p14:sldIdLst>
            <p14:sldId id="2147477345"/>
            <p14:sldId id="2147477395"/>
            <p14:sldId id="2147477397"/>
            <p14:sldId id="2147477262"/>
            <p14:sldId id="2147477339"/>
          </p14:sldIdLst>
        </p14:section>
        <p14:section name="3.5 IQP with dcompat 160" id="{B5F1692D-04C6-4547-B143-483D5DF3A440}">
          <p14:sldIdLst>
            <p14:sldId id="2147477346"/>
            <p14:sldId id="2147477383"/>
            <p14:sldId id="2147477260"/>
            <p14:sldId id="2147477348"/>
            <p14:sldId id="2147477261"/>
            <p14:sldId id="2147477360"/>
            <p14:sldId id="2147477349"/>
            <p14:sldId id="2147477271"/>
            <p14:sldId id="2147477250"/>
            <p14:sldId id="2147477347"/>
            <p14:sldId id="2147478874"/>
          </p14:sldIdLst>
        </p14:section>
        <p14:section name="3.6 Exercises" id="{137504DA-5B76-40FA-A993-EC5626967F9B}">
          <p14:sldIdLst>
            <p14:sldId id="2147478825"/>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Overview" id="{3CA6777D-D474-4CF1-AF0D-00755F87809D}">
          <p14:sldIdLst>
            <p14:sldId id="2142533241"/>
          </p14:sldIdLst>
        </p14:section>
        <p14:section name="4.2 Security enhancements" id="{6461E961-165B-45C5-877E-318CAD5793C3}">
          <p14:sldIdLst>
            <p14:sldId id="2147477289"/>
            <p14:sldId id="2147477382"/>
            <p14:sldId id="2147477312"/>
            <p14:sldId id="2147477316"/>
            <p14:sldId id="2147478873"/>
          </p14:sldIdLst>
        </p14:section>
        <p14:section name="4.3 Scalability enhancements" id="{50F4B17D-63F4-4BBC-803F-8C78F5D7CEA6}">
          <p14:sldIdLst>
            <p14:sldId id="2147477288"/>
            <p14:sldId id="2147477302"/>
          </p14:sldIdLst>
        </p14:section>
        <p14:section name="4.4 Availability enhancements" id="{02B104E6-17DD-4A72-8B99-C9326FC4E29D}">
          <p14:sldIdLst>
            <p14:sldId id="2147477299"/>
            <p14:sldId id="2147477342"/>
            <p14:sldId id="2147477317"/>
            <p14:sldId id="2147478827"/>
            <p14:sldId id="2147478872"/>
            <p14:sldId id="2147470566"/>
            <p14:sldId id="2147477354"/>
          </p14:sldIdLst>
        </p14:section>
        <p14:section name="4.5 Other engine enhancements" id="{00A816A0-3B16-42E7-BDF7-DBCADF03553F}">
          <p14:sldIdLst>
            <p14:sldId id="2147477314"/>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Data virtualiation with Polybase" id="{03DE29BC-0415-A543-8E41-5CDBAF24E2DB}">
          <p14:sldIdLst>
            <p14:sldId id="11114"/>
          </p14:sldIdLst>
        </p14:section>
        <p14:section name="5.2 Data Virtualization and SQL Server 2022" id="{F0DFF94A-FDBC-3649-ADB5-D17953F78E87}">
          <p14:sldIdLst>
            <p14:sldId id="2147477279"/>
            <p14:sldId id="2147477367"/>
            <p14:sldId id="2147477310"/>
            <p14:sldId id="2147477311"/>
            <p14:sldId id="2147478882"/>
          </p14:sldIdLst>
        </p14:section>
        <p14:section name="5.3 Backup and Restore with S3 Object Storage" id="{42BD6EFB-5C27-4CAA-AD18-19D5324BEEEA}">
          <p14:sldIdLst>
            <p14:sldId id="2147477309"/>
          </p14:sldIdLst>
        </p14:section>
        <p14:section name="5.5 Exercises" id="{C2911333-9832-4640-A782-F97C0A8B1221}">
          <p14:sldIdLst>
            <p14:sldId id="2147478834"/>
          </p14:sldIdLst>
        </p14:section>
        <p14:section name="5.6 Knowledge Measure and Summary" id="{F1FCAEE1-1C0A-4E1A-AB19-D02ED7855932}">
          <p14:sldIdLst>
            <p14:sldId id="2147478843"/>
            <p14:sldId id="2076138367"/>
          </p14:sldIdLst>
        </p14:section>
        <p14:section name="Module 6 - Optimize Azure SQL Managed Instance" id="{2B1E7475-8330-4831-BAD7-98739F90199D}">
          <p14:sldIdLst>
            <p14:sldId id="2076136687"/>
          </p14:sldIdLst>
        </p14:section>
        <p14:section name="6.1. Overview" id="{C4CFFD55-D93E-4936-B839-6E39155EAD90}">
          <p14:sldIdLst>
            <p14:sldId id="2147477283"/>
          </p14:sldIdLst>
        </p14:section>
        <p14:section name="6.2 Exercises" id="{8F54CC1A-AD05-49B6-8E81-578A3E5CAD3A}">
          <p14:sldIdLst>
            <p14:sldId id="2147478833"/>
          </p14:sldIdLst>
        </p14:section>
        <p14:section name="6.3 Knowledge Measure and Summary" id="{80FAC623-AC61-4C69-96ED-1091056ACD1A}">
          <p14:sldIdLst>
            <p14:sldId id="2147478844"/>
            <p14:sldId id="2076138586"/>
          </p14:sldIdLst>
        </p14:section>
        <p14:section name="Module 7 - Summary and Closing" id="{22A79280-1DE7-43F9-BC8D-7C633A7B1401}">
          <p14:sldIdLst>
            <p14:sldId id="2076138532"/>
          </p14:sldIdLst>
        </p14:section>
        <p14:section name="7.1 Summary of SQL Server 2022" id="{9560B6D6-55B3-4C59-A354-8B51072ABE61}">
          <p14:sldIdLst>
            <p14:sldId id="2147477285"/>
          </p14:sldIdLst>
        </p14:section>
        <p14:section name="7.3 Resources" id="{23D66856-C01F-4C91-A681-EBD31A57918F}">
          <p14:sldIdLst>
            <p14:sldId id="2147477384"/>
          </p14:sldIdLst>
        </p14:section>
        <p14:section name="7.4 Group Discussion and Final Q&amp;A" id="{230778AE-7A4A-4093-95D4-D2D243B49AF4}">
          <p14:sldIdLst>
            <p14:sldId id="2076138374"/>
          </p14:sldIdLst>
        </p14:section>
        <p14:section name="Bonus slides" id="{C174C3D7-EDE1-490E-A179-8139CA82EB1E}">
          <p14:sldIdLst>
            <p14:sldId id="2147477287"/>
            <p14:sldId id="2147477315"/>
            <p14:sldId id="2147477254"/>
            <p14:sldId id="2147477325"/>
            <p14:sldId id="2147477377"/>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623DB-EC89-4240-9A39-91F19B0ECAC2}" v="351" dt="2023-05-31T00:14:57.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65" autoAdjust="0"/>
    <p:restoredTop sz="83489" autoAdjust="0"/>
  </p:normalViewPr>
  <p:slideViewPr>
    <p:cSldViewPr snapToGrid="0">
      <p:cViewPr varScale="1">
        <p:scale>
          <a:sx n="69" d="100"/>
          <a:sy n="69" d="100"/>
        </p:scale>
        <p:origin x="110" y="62"/>
      </p:cViewPr>
      <p:guideLst>
        <p:guide orient="horz" pos="3024"/>
        <p:guide pos="3144"/>
        <p:guide orient="horz" pos="1392"/>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handoutMaster" Target="handoutMasters/handoutMaster1.xml"/><Relationship Id="rId5" Type="http://schemas.openxmlformats.org/officeDocument/2006/relationships/customXml" Target="../customXml/item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microsoft.com/office/2016/11/relationships/changesInfo" Target="changesInfos/changesInfo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commentAuthors" Target="commentAuthors.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presProps" Target="presProps.xml"/><Relationship Id="rId135" Type="http://schemas.microsoft.com/office/2015/10/relationships/revisionInfo" Target="revisionInfo.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7" Type="http://schemas.openxmlformats.org/officeDocument/2006/relationships/slideMaster" Target="slideMasters/slideMaster2.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viewProps" Target="viewProps.xml"/><Relationship Id="rId136" Type="http://schemas.microsoft.com/office/2018/10/relationships/authors" Target="author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3.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theme" Target="theme/theme1.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notesMaster" Target="notesMasters/notesMaster1.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modSection">
      <pc:chgData name="Bob Ward" userId="6da7c2dd-8e2e-469f-a216-c384312e2a2d" providerId="ADAL" clId="{7F9623DB-EC89-4240-9A39-91F19B0ECAC2}" dt="2023-05-31T00:14:57.994" v="1980"/>
      <pc:docMkLst>
        <pc:docMk/>
      </pc:docMkLst>
      <pc:sldChg chg="delSp mod">
        <pc:chgData name="Bob Ward" userId="6da7c2dd-8e2e-469f-a216-c384312e2a2d" providerId="ADAL" clId="{7F9623DB-EC89-4240-9A39-91F19B0ECAC2}" dt="2023-03-29T17:51:40.196" v="35" actId="478"/>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 del">
        <pc:chgData name="Bob Ward" userId="6da7c2dd-8e2e-469f-a216-c384312e2a2d" providerId="ADAL" clId="{7F9623DB-EC89-4240-9A39-91F19B0ECAC2}" dt="2023-05-31T00:14:57.994" v="1980"/>
        <pc:sldMkLst>
          <pc:docMk/>
          <pc:sldMk cId="1282598102" sldId="2147478882"/>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BAD4-42E3-B84A-71911A9EF7AC}"/>
              </c:ext>
            </c:extLst>
          </c:dPt>
          <c:dPt>
            <c:idx val="1"/>
            <c:invertIfNegative val="0"/>
            <c:bubble3D val="0"/>
            <c:spPr>
              <a:solidFill>
                <a:srgbClr val="0078D7"/>
              </a:solidFill>
              <a:ln>
                <a:noFill/>
              </a:ln>
              <a:effectLst/>
            </c:spPr>
            <c:extLst>
              <c:ext xmlns:c16="http://schemas.microsoft.com/office/drawing/2014/chart" uri="{C3380CC4-5D6E-409C-BE32-E72D297353CC}">
                <c16:uniqueId val="{00000003-BAD4-42E3-B84A-71911A9EF7AC}"/>
              </c:ext>
            </c:extLst>
          </c:dPt>
          <c:dPt>
            <c:idx val="2"/>
            <c:invertIfNegative val="0"/>
            <c:bubble3D val="0"/>
            <c:spPr>
              <a:solidFill>
                <a:srgbClr val="0078D7"/>
              </a:solidFill>
              <a:ln>
                <a:noFill/>
              </a:ln>
              <a:effectLst/>
            </c:spPr>
            <c:extLst>
              <c:ext xmlns:c16="http://schemas.microsoft.com/office/drawing/2014/chart" uri="{C3380CC4-5D6E-409C-BE32-E72D297353CC}">
                <c16:uniqueId val="{00000005-BAD4-42E3-B84A-71911A9EF7AC}"/>
              </c:ext>
            </c:extLst>
          </c:dPt>
          <c:dPt>
            <c:idx val="3"/>
            <c:invertIfNegative val="0"/>
            <c:bubble3D val="0"/>
            <c:spPr>
              <a:solidFill>
                <a:srgbClr val="0078D7"/>
              </a:solidFill>
              <a:ln>
                <a:noFill/>
              </a:ln>
              <a:effectLst/>
            </c:spPr>
            <c:extLst>
              <c:ext xmlns:c16="http://schemas.microsoft.com/office/drawing/2014/chart" uri="{C3380CC4-5D6E-409C-BE32-E72D297353CC}">
                <c16:uniqueId val="{00000007-BAD4-42E3-B84A-71911A9EF7AC}"/>
              </c:ext>
            </c:extLst>
          </c:dPt>
          <c:dPt>
            <c:idx val="4"/>
            <c:invertIfNegative val="0"/>
            <c:bubble3D val="0"/>
            <c:spPr>
              <a:solidFill>
                <a:srgbClr val="0078D7"/>
              </a:solidFill>
              <a:ln>
                <a:noFill/>
              </a:ln>
              <a:effectLst/>
            </c:spPr>
            <c:extLst>
              <c:ext xmlns:c16="http://schemas.microsoft.com/office/drawing/2014/chart" uri="{C3380CC4-5D6E-409C-BE32-E72D297353CC}">
                <c16:uniqueId val="{00000009-BAD4-42E3-B84A-71911A9EF7AC}"/>
              </c:ext>
            </c:extLst>
          </c:dPt>
          <c:dPt>
            <c:idx val="5"/>
            <c:invertIfNegative val="0"/>
            <c:bubble3D val="0"/>
            <c:spPr>
              <a:solidFill>
                <a:srgbClr val="0078D7"/>
              </a:solidFill>
              <a:ln>
                <a:noFill/>
              </a:ln>
              <a:effectLst/>
            </c:spPr>
            <c:extLst>
              <c:ext xmlns:c16="http://schemas.microsoft.com/office/drawing/2014/chart" uri="{C3380CC4-5D6E-409C-BE32-E72D297353CC}">
                <c16:uniqueId val="{0000000B-BAD4-42E3-B84A-71911A9EF7AC}"/>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13</c:v>
                </c:pt>
                <c:pt idx="1">
                  <c:v>62</c:v>
                </c:pt>
                <c:pt idx="2">
                  <c:v>47</c:v>
                </c:pt>
                <c:pt idx="3">
                  <c:v>59</c:v>
                </c:pt>
                <c:pt idx="4">
                  <c:v>51</c:v>
                </c:pt>
                <c:pt idx="5">
                  <c:v>20</c:v>
                </c:pt>
              </c:numCache>
            </c:numRef>
          </c:val>
          <c:extLst>
            <c:ext xmlns:c16="http://schemas.microsoft.com/office/drawing/2014/chart" uri="{C3380CC4-5D6E-409C-BE32-E72D297353CC}">
              <c16:uniqueId val="{0000000C-BAD4-42E3-B84A-71911A9EF7AC}"/>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en-US"/>
          </a:p>
        </c:txPr>
        <c:crossAx val="-1714280784"/>
        <c:crosses val="autoZero"/>
        <c:auto val="1"/>
        <c:lblAlgn val="ctr"/>
        <c:lblOffset val="100"/>
        <c:noMultiLvlLbl val="0"/>
      </c:catAx>
      <c:valAx>
        <c:axId val="-1714280784"/>
        <c:scaling>
          <c:orientation val="minMax"/>
          <c:max val="7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dirty="0">
                    <a:solidFill>
                      <a:srgbClr val="000000"/>
                    </a:solidFill>
                    <a:effectLst/>
                    <a:latin typeface="Segoe UI Semibold" panose="020B0502040204020203" pitchFamily="34" charset="0"/>
                    <a:cs typeface="Segoe UI Semibold" panose="020B0502040204020203" pitchFamily="34" charset="0"/>
                  </a:rPr>
                  <a:t>Critical vulnerabilities since 2013</a:t>
                </a:r>
                <a:endParaRPr lang="en-US" sz="700" b="1" i="0" dirty="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en-US"/>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5/30/2023 7:14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5/30/2023 7:10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51895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article https://docs.microsoft.com/en-us/azure/azure-arc/servers/manage-vm-extensions</a:t>
            </a:r>
          </a:p>
          <a:p>
            <a:endParaRPr lang="en-US" dirty="0"/>
          </a:p>
          <a:p>
            <a:r>
              <a:rPr lang="en-US" dirty="0"/>
              <a:t>Here is another one https://docs.microsoft.com/en-us/azure/azure-arc/servers/agent-overview#agent-component-details</a:t>
            </a:r>
          </a:p>
          <a:p>
            <a:endParaRPr lang="en-US" dirty="0"/>
          </a:p>
          <a:p>
            <a:r>
              <a:rPr lang="en-US" dirty="0"/>
              <a:t>If you supply MS login it auto fills out required fields. You may want to change RG .It even provides a drop down to choose the RG per your sub. It failed though with this cryptic error probably because my login doesn’t have the right permissions.</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257220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RHEL container images are listed at https://mcr.microsoft.com/v2/mssql/rhel/server/tags/list</a:t>
            </a:r>
          </a:p>
          <a:p>
            <a:r>
              <a:rPr lang="en-US" dirty="0"/>
              <a:t>Ubuntu images are listed at https://mcr.microsoft.com/v2/mssql/server/tags/list</a:t>
            </a:r>
          </a:p>
          <a:p>
            <a:endParaRPr lang="en-US" dirty="0"/>
          </a:p>
          <a:p>
            <a:r>
              <a:rPr lang="en-US" dirty="0"/>
              <a:t>There is some new DTC functionality but I’m trying to determine if this is new to SQL22</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34852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855717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C</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601365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4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77092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Assume a deployed SQL Server 2022 instance with a database and Azure SQL Managed Instance connected with Azure (VPN, Express Route, Azure virtual network, …)</a:t>
            </a:r>
          </a:p>
          <a:p>
            <a:endParaRPr lang="en-US" dirty="0"/>
          </a:p>
          <a:p>
            <a:pPr marL="228600" indent="-228600">
              <a:buAutoNum type="arabicPeriod"/>
            </a:pPr>
            <a:r>
              <a:rPr lang="en-US" dirty="0"/>
              <a:t>Establish connectivity between SQL Server and Azure SQL Managed Instance using Azure networking and dbm endpoints</a:t>
            </a:r>
          </a:p>
          <a:p>
            <a:pPr marL="228600" indent="-228600">
              <a:buAutoNum type="arabicPeriod"/>
            </a:pPr>
            <a:r>
              <a:rPr lang="en-US" dirty="0"/>
              <a:t>Start the replication database process on SQL Server 2022 by creating an AG (you could have an existing AG) on SQL Server 2022 with dbm endpoints secured on each side.</a:t>
            </a:r>
          </a:p>
          <a:p>
            <a:pPr marL="228600" indent="-228600">
              <a:buAutoNum type="arabicPeriod"/>
            </a:pPr>
            <a:r>
              <a:rPr lang="en-US" dirty="0"/>
              <a:t>Create the DAG with SQL Server 2022 and Azure SQL Managed Instance.</a:t>
            </a:r>
          </a:p>
          <a:p>
            <a:pPr marL="228600" indent="-228600">
              <a:buAutoNum type="arabicPeriod"/>
            </a:pPr>
            <a:r>
              <a:rPr lang="en-US" dirty="0"/>
              <a:t>Create the link between SQL Server and MI which seeds the database to MI</a:t>
            </a:r>
          </a:p>
          <a:p>
            <a:pPr marL="228600" indent="-228600">
              <a:buAutoNum type="arabicPeriod"/>
            </a:pPr>
            <a:r>
              <a:rPr lang="en-US" dirty="0"/>
              <a:t>Changes on the primary are sent to the replica database in MI via transaction log blocks</a:t>
            </a:r>
          </a:p>
          <a:p>
            <a:pPr marL="228600" indent="-228600">
              <a:buAutoNum type="arabicPeriod"/>
            </a:pPr>
            <a:r>
              <a:rPr lang="en-US" dirty="0"/>
              <a:t>Execute read queries against replicas in MI</a:t>
            </a:r>
          </a:p>
          <a:p>
            <a:pPr marL="228600" indent="-228600">
              <a:buAutoNum type="arabicPeriod"/>
            </a:pPr>
            <a:endParaRPr lang="en-US" dirty="0"/>
          </a:p>
          <a:p>
            <a:pPr marL="228600" indent="-228600">
              <a:buAutoNum type="arabicPeriod"/>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7876941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71742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4217560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5618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Same concept as CosmosDB link but we use SQL pools so this is a warehouse solution with full scalability.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323391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37655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Powershell also supported to create the linked services and manage linked connection</a:t>
            </a:r>
          </a:p>
          <a:p>
            <a:endParaRPr lang="en-US" dirty="0"/>
          </a:p>
          <a:p>
            <a:r>
              <a:rPr lang="en-US" dirty="0"/>
              <a:t>Guide to the numbers and animation:</a:t>
            </a:r>
          </a:p>
          <a:p>
            <a:endParaRPr lang="en-US" dirty="0"/>
          </a:p>
          <a:p>
            <a:r>
              <a:rPr lang="en-US" dirty="0"/>
              <a:t>Start with SQL Serer 2022 deployed with a database and an Azure subscription</a:t>
            </a:r>
          </a:p>
          <a:p>
            <a:endParaRPr lang="en-US" dirty="0"/>
          </a:p>
          <a:p>
            <a:pPr marL="228600" indent="-228600">
              <a:buAutoNum type="arabicPeriod"/>
            </a:pPr>
            <a:r>
              <a:rPr lang="en-US" dirty="0"/>
              <a:t>Create a Synapse workspace</a:t>
            </a:r>
          </a:p>
          <a:p>
            <a:pPr marL="228600" indent="-228600">
              <a:buAutoNum type="arabicPeriod"/>
            </a:pPr>
            <a:r>
              <a:rPr lang="en-US" dirty="0"/>
              <a:t>Create a SQL dedicated pool</a:t>
            </a:r>
          </a:p>
          <a:p>
            <a:pPr marL="228600" indent="-228600">
              <a:buAutoNum type="arabicPeriod"/>
            </a:pPr>
            <a:r>
              <a:rPr lang="en-US" dirty="0"/>
              <a:t>Create a linked service for SQL Server 2022. Install SHIR to connect to the Synapse control plane</a:t>
            </a:r>
          </a:p>
          <a:p>
            <a:pPr marL="228600" indent="-228600">
              <a:buAutoNum type="arabicPeriod"/>
            </a:pPr>
            <a:r>
              <a:rPr lang="en-US" dirty="0"/>
              <a:t>Create an Azure Storage Account called a Landing Zone Create a linked service for the landing zone</a:t>
            </a:r>
          </a:p>
          <a:p>
            <a:pPr marL="228600" indent="-228600">
              <a:buAutoNum type="arabicPeriod"/>
            </a:pPr>
            <a:r>
              <a:rPr lang="en-US" dirty="0"/>
              <a:t>Create a linked connection for the linked service for SQL. Choose your tables. Start the connection. SHIR executes stored procedures to SQL Server 2022. Snapshots of tables are captured and submitted to the landing zone in the form of parquet and schema files. The Ingestion service in the control plane takes the landing zone files and creates tables in the SQL pools. Data is also inserted into the pool tables based on the initial snapshot.</a:t>
            </a:r>
          </a:p>
          <a:p>
            <a:pPr marL="228600" indent="-228600">
              <a:buAutoNum type="arabicPeriod"/>
            </a:pPr>
            <a:r>
              <a:rPr lang="en-US" dirty="0"/>
              <a:t>Any modifications to tables are recorded in the transaction log. Change feeds within SQL Server harvest log changes and put them in queue. Internal tasks publish changes to the landing zone in the form of CSV and manifest files. The ingestion service takes the landing zone files and send modifications to affected tables in the SQL pools.</a:t>
            </a:r>
          </a:p>
          <a:p>
            <a:pPr marL="228600" indent="-228600">
              <a:buAutoNum type="arabicPeriod"/>
            </a:pPr>
            <a:r>
              <a:rPr lang="en-US" dirty="0"/>
              <a:t>Create a Power I report to visualize your data directly on SQL pool tables.</a:t>
            </a:r>
          </a:p>
          <a:p>
            <a:endParaRPr lang="en-US" dirty="0"/>
          </a:p>
          <a:p>
            <a:endParaRPr lang="en-US" dirty="0"/>
          </a:p>
          <a:p>
            <a:r>
              <a:rPr lang="en-US" dirty="0"/>
              <a:t>Details of how ADF talks to SHIR can be found at</a:t>
            </a:r>
          </a:p>
          <a:p>
            <a:endParaRPr lang="en-US" dirty="0"/>
          </a:p>
          <a:p>
            <a:r>
              <a:rPr lang="en-US" dirty="0"/>
              <a:t>https://docs.microsoft.com/en-us/azure/data-factory/create-self-hosted-integration-runtime?tabs=data-factory#command-flow-and-data-flow</a:t>
            </a:r>
          </a:p>
          <a:p>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470226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how does Arc extension help Defender like it does with AAD and Purview</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233263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configure via portal, powershell, or az cli</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941491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3905283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42343544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TODO: Checking on CLI</a:t>
            </a:r>
          </a:p>
          <a:p>
            <a:pPr marL="0" indent="0">
              <a:buNone/>
            </a:pPr>
            <a:endParaRPr lang="en-US" dirty="0"/>
          </a:p>
          <a:p>
            <a:pPr marL="228600" indent="-228600">
              <a:buAutoNum type="arabicPeriod"/>
            </a:pPr>
            <a:r>
              <a:rPr lang="en-US" dirty="0"/>
              <a:t>Register SQL Server as an Arc-enabled SQL Server and enable AAD authentication. Then enable Microsoft Purview which writes information into the registry or mssql.conf</a:t>
            </a:r>
          </a:p>
          <a:p>
            <a:pPr marL="228600" indent="-228600">
              <a:buAutoNum type="arabicPeriod"/>
            </a:pPr>
            <a:r>
              <a:rPr lang="en-US" dirty="0"/>
              <a:t>Register SQL Server in Purview Studio and create Data and/or DevOps policies</a:t>
            </a:r>
          </a:p>
          <a:p>
            <a:pPr marL="228600" indent="-228600">
              <a:buAutoNum type="arabicPeriod"/>
            </a:pPr>
            <a:r>
              <a:rPr lang="en-US" dirty="0"/>
              <a:t>SQL Server uses information in the registry to extract policy information from Purview and store this in a policy cache in system table metadata</a:t>
            </a:r>
          </a:p>
          <a:p>
            <a:pPr marL="228600" indent="-228600">
              <a:buAutoNum type="arabicPeriod"/>
            </a:pPr>
            <a:r>
              <a:rPr lang="en-US" dirty="0"/>
              <a:t>A login using AAD tries to connect. SQL Server will use AAD auth and look at the policy cache to determine if the AAD account can connect via policies and applies permissions based on the policy.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4218847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C9906C-5AAF-4EDE-8740-9FE1A3E0A5FA}"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38963725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True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76708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Editions, licensing, and pricing come at GA</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92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40904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752073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3217584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102977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09159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4072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4258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78980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98697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19805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0650C5-BBF8-4A85-AFBC-4EC08EF17643}" type="slidenum">
              <a:rPr lang="en-US" smtClean="0"/>
              <a:t>6</a:t>
            </a:fld>
            <a:endParaRPr lang="en-US" dirty="0"/>
          </a:p>
        </p:txBody>
      </p:sp>
    </p:spTree>
    <p:extLst>
      <p:ext uri="{BB962C8B-B14F-4D97-AF65-F5344CB8AC3E}">
        <p14:creationId xmlns:p14="http://schemas.microsoft.com/office/powerpoint/2010/main" val="3847153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3675377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236471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E</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4192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Strict connected encryption can be forced on server with </a:t>
            </a:r>
            <a:r>
              <a:rPr lang="en-US"/>
              <a:t>Network Config</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170541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5C3F990-0353-4FE6-AE59-C5DEF849C7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62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Ledger limits</a:t>
            </a:r>
          </a:p>
          <a:p>
            <a:endParaRPr lang="en-US" dirty="0"/>
          </a:p>
          <a:p>
            <a:pPr algn="l">
              <a:buFont typeface="Arial" panose="020B0604020202020204" pitchFamily="34" charset="0"/>
              <a:buChar char="•"/>
            </a:pPr>
            <a:r>
              <a:rPr lang="en-US" b="0" i="0" dirty="0">
                <a:solidFill>
                  <a:srgbClr val="171717"/>
                </a:solidFill>
                <a:effectLst/>
                <a:latin typeface="Segoe UI" panose="020B0502040204020203" pitchFamily="34" charset="0"/>
              </a:rPr>
              <a:t>In-memory tables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Sparse column sets aren't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SWITCH IN/OUT partition isn't supported.</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full-text indexes.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graph table.</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be FileTables.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Ledger tables can't have a rowstore non-clustered index when they have a clustered columnstore index.</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tracking isn't allowed on the history table but is allowed on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Change data capture isn't supported for ledger tables.</a:t>
            </a:r>
          </a:p>
          <a:p>
            <a:pPr algn="l">
              <a:buFont typeface="Arial" panose="020B0604020202020204" pitchFamily="34" charset="0"/>
              <a:buChar char="•"/>
            </a:pPr>
            <a:r>
              <a:rPr lang="en-US" b="0" i="0" dirty="0">
                <a:solidFill>
                  <a:srgbClr val="171717"/>
                </a:solidFill>
                <a:effectLst/>
                <a:latin typeface="Segoe UI" panose="020B0502040204020203" pitchFamily="34" charset="0"/>
              </a:rPr>
              <a:t>Transactional replication isn't supported for ledger tables.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02259584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Review with latest SQL 2022 deck</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38720918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3420781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488905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Arial" panose="020B0604020202020204" pitchFamily="34" charset="0"/>
            </a:endParaRPr>
          </a:p>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21432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425489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a:p>
            <a:endParaRPr lang="en-US" dirty="0"/>
          </a:p>
          <a:p>
            <a:r>
              <a:rPr lang="en-US" dirty="0"/>
              <a:t>Hyperscale uses snapshot backups with Azure Standard Storage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30417934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4000" spc="-50" dirty="0">
                <a:ln w="3175">
                  <a:noFill/>
                </a:ln>
                <a:gradFill>
                  <a:gsLst>
                    <a:gs pos="1250">
                      <a:prstClr val="black"/>
                    </a:gs>
                    <a:gs pos="100000">
                      <a:prstClr val="black"/>
                    </a:gs>
                  </a:gsLst>
                  <a:lin ang="5400000" scaled="0"/>
                </a:gradFill>
                <a:latin typeface="Segoe UI Semibold"/>
                <a:cs typeface="Segoe UI" pitchFamily="34" charset="0"/>
              </a:rPr>
              <a:t>There are several current customer demands that we have captured from customer and support team discussions including MVPs and architects in the field over the years.</a:t>
            </a:r>
            <a:br>
              <a:rPr lang="en-US" sz="4000" spc="-50" dirty="0">
                <a:ln w="3175">
                  <a:noFill/>
                </a:ln>
                <a:gradFill>
                  <a:gsLst>
                    <a:gs pos="1250">
                      <a:prstClr val="black"/>
                    </a:gs>
                    <a:gs pos="100000">
                      <a:prstClr val="black"/>
                    </a:gs>
                  </a:gsLst>
                  <a:lin ang="5400000" scaled="0"/>
                </a:gradFill>
                <a:latin typeface="Segoe UI Semibold"/>
                <a:cs typeface="Segoe UI" pitchFamily="34" charset="0"/>
              </a:rPr>
            </a:br>
            <a:endParaRPr lang="en-US" sz="4000" spc="-50" dirty="0">
              <a:ln w="3175">
                <a:noFill/>
              </a:ln>
              <a:gradFill>
                <a:gsLst>
                  <a:gs pos="1250">
                    <a:prstClr val="black"/>
                  </a:gs>
                  <a:gs pos="100000">
                    <a:prstClr val="black"/>
                  </a:gs>
                </a:gsLst>
                <a:lin ang="5400000" scaled="0"/>
              </a:gradFill>
              <a:latin typeface="Segoe UI Semibold"/>
              <a:cs typeface="Segoe UI"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Stability for critical workloads</a:t>
            </a:r>
            <a:r>
              <a:rPr lang="en-US" sz="1800" dirty="0"/>
              <a:t> – Customers want to reserve capacity for business processes and offload maintenance activities. For orders and operational processes to complete as expected, organizations must make sure they have the performance available for new orders and can continue their business continuity and disaster recovery (BCDR) tasks as well. </a:t>
            </a:r>
            <a:br>
              <a:rPr lang="en-US" sz="1800" dirty="0"/>
            </a:br>
            <a:br>
              <a:rPr lang="en-US" sz="1800" dirty="0"/>
            </a:br>
            <a:r>
              <a:rPr lang="en-US" sz="1800" dirty="0"/>
              <a:t>Some customers find that the size of their databases and the overhead that compression causes, forces them to choose between maintenance activities and revenue. </a:t>
            </a:r>
            <a:br>
              <a:rPr lang="en-US" sz="1800" dirty="0"/>
            </a:br>
            <a:br>
              <a:rPr lang="en-US" sz="1800" dirty="0"/>
            </a:br>
            <a:r>
              <a:rPr lang="en-US" sz="1800" dirty="0"/>
              <a:t>Consider the Black Friday / holiday windows, end of month &amp; end of quarter reporting, and other spikes throughout the year.</a:t>
            </a:r>
            <a:br>
              <a:rPr lang="en-US" sz="1800" dirty="0"/>
            </a:br>
            <a:r>
              <a:rPr lang="en-US" sz="1800" i="1" dirty="0"/>
              <a:t>(Speaker notes:  You could mention Mother’s Day &amp; Valentines Day for a florist, tax season, Superbowl advertising, and other critical windows that need special considerations.)</a:t>
            </a:r>
            <a:br>
              <a:rPr lang="en-US" sz="1800" i="1" dirty="0"/>
            </a:br>
            <a:endParaRPr lang="en-US" sz="1800" i="1"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dirty="0"/>
              <a:t>Consistent performance without oversizing</a:t>
            </a:r>
            <a:r>
              <a:rPr lang="en-US" sz="1800" b="0" dirty="0"/>
              <a:t> – Customers need to minimize CPU spikes. The ability to flatten the resource consumption curve, for higher compute scenarios, provides predictable performance to end users. The goal is for customers to maintain peak workloads while allowing compute to normalize.</a:t>
            </a:r>
            <a:br>
              <a:rPr lang="en-US" sz="1800" i="1" dirty="0"/>
            </a:br>
            <a:endParaRPr lang="en-US" sz="1800" i="1" dirty="0"/>
          </a:p>
          <a:p>
            <a:pPr marL="285750" indent="-285750">
              <a:buFont typeface="Arial" panose="020B0604020202020204" pitchFamily="34" charset="0"/>
              <a:buChar char="•"/>
            </a:pPr>
            <a:r>
              <a:rPr lang="en-US" sz="1800" b="1" dirty="0"/>
              <a:t>Remove scalability blockers </a:t>
            </a:r>
            <a:r>
              <a:rPr lang="en-US" sz="1800" dirty="0"/>
              <a:t>– Often customers find that they must over purchase hardware, and this is especially evident with virtual machines, where customers have to scale up the compute in order to handle high CPU tasks such as compression and encryption. Being able to move the high compute workloads away from the host and virtual machines would allow customers to right-size their solutions and maximize their total cost of ownership.</a:t>
            </a:r>
          </a:p>
          <a:p>
            <a:pPr marL="285750" indent="-285750">
              <a:buFont typeface="Arial" panose="020B0604020202020204" pitchFamily="34" charset="0"/>
              <a:buChar char="•"/>
            </a:pPr>
            <a:endParaRPr lang="en-US" sz="1800" dirty="0"/>
          </a:p>
          <a:p>
            <a:pPr marL="285750" indent="-285750">
              <a:buFont typeface="Arial" panose="020B0604020202020204" pitchFamily="34" charset="0"/>
              <a:buChar char="•"/>
            </a:pPr>
            <a:r>
              <a:rPr lang="en-US" sz="1800" b="1" dirty="0"/>
              <a:t>Make the most of current hardware</a:t>
            </a:r>
            <a:r>
              <a:rPr lang="en-US" sz="1800" b="0" dirty="0"/>
              <a:t> – Customers are interested in taking advantage of their hardware investments and extending the lifecycle of their current platforms.</a:t>
            </a:r>
          </a:p>
          <a:p>
            <a:pPr marL="285750" indent="-285750">
              <a:buFont typeface="Arial" panose="020B0604020202020204" pitchFamily="34" charset="0"/>
              <a:buChar char="•"/>
            </a:pPr>
            <a:endParaRPr lang="en-US" sz="4000" b="1" dirty="0"/>
          </a:p>
          <a:p>
            <a:pPr algn="l">
              <a:buFont typeface="Arial" panose="020B0604020202020204" pitchFamily="34" charset="0"/>
              <a:buNone/>
            </a:pPr>
            <a:r>
              <a:rPr lang="en-US" sz="1800" b="0" i="0" dirty="0">
                <a:solidFill>
                  <a:srgbClr val="FFFFFF"/>
                </a:solidFill>
                <a:effectLst/>
                <a:latin typeface="Segoe UI" panose="020B0502040204020203" pitchFamily="34" charset="0"/>
              </a:rPr>
              <a:t>In </a:t>
            </a:r>
            <a:r>
              <a:rPr lang="en-US" sz="1800" b="1" i="0" u="sng" dirty="0">
                <a:solidFill>
                  <a:srgbClr val="FFFFFF"/>
                </a:solidFill>
                <a:effectLst/>
                <a:latin typeface="Segoe UI" panose="020B0502040204020203" pitchFamily="34" charset="0"/>
              </a:rPr>
              <a:t>SQL Server 2022</a:t>
            </a:r>
            <a:r>
              <a:rPr lang="en-US" sz="1800" b="0" i="0" dirty="0">
                <a:solidFill>
                  <a:srgbClr val="FFFFFF"/>
                </a:solidFill>
                <a:effectLst/>
                <a:latin typeface="Segoe UI" panose="020B0502040204020203" pitchFamily="34" charset="0"/>
              </a:rPr>
              <a:t>, we have made investments in the SQL Server engine to provide a method of offloading the types of workloads described previously and in particular, high compute scenarios, to specialized hardware. We have also architected a foundational </a:t>
            </a:r>
            <a:r>
              <a:rPr lang="en-US" sz="2800" b="0" i="0" dirty="0">
                <a:solidFill>
                  <a:srgbClr val="FFFFFF"/>
                </a:solidFill>
                <a:effectLst/>
                <a:latin typeface="Segoe UI" panose="020B0502040204020203" pitchFamily="34" charset="0"/>
              </a:rPr>
              <a:t>framework</a:t>
            </a:r>
            <a:r>
              <a:rPr lang="en-US" sz="1800" b="0" i="0" dirty="0">
                <a:solidFill>
                  <a:srgbClr val="FFFFFF"/>
                </a:solidFill>
                <a:effectLst/>
                <a:latin typeface="Segoe UI" panose="020B0502040204020203" pitchFamily="34" charset="0"/>
              </a:rPr>
              <a:t> to provide accelerators for SQL Server workloads to extend the SQL Server’s engines ability to handle high compute tasks through offloading.</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&lt;CLICK&gt;</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first implementation of this technology is through Microsoft’s partnership with Intel providing a new backup compression option that relies on hardware acceleration. In SQL Server 2022, we will support the Intel Quick Assist Technology (QAT) providing backup compression and hardware acceleration for SQL Server 2022. </a:t>
            </a:r>
          </a:p>
          <a:p>
            <a:pPr algn="l">
              <a:buFont typeface="Arial" panose="020B0604020202020204" pitchFamily="34" charset="0"/>
              <a:buNone/>
            </a:pPr>
            <a:endParaRPr lang="en-US" sz="10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Customers will gain better compression with reduced capacity and will also see much improved performance. Better performance means faster backups and even more importantly, faster restores – with faster backups we can reduce our backup windows. And with faster restores we improve recovery SLAs.</a:t>
            </a:r>
          </a:p>
          <a:p>
            <a:pPr algn="l"/>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There are a number of existing backup compression products already on the market for SQL Server, but these are all software-based which adds overhead, and the backup speeds are unpredictable.  Additionally, none of the existing software-based solutions are integrated with the SQL Server engine.</a:t>
            </a:r>
          </a:p>
          <a:p>
            <a:pPr algn="l">
              <a:buFont typeface="Arial" panose="020B0604020202020204" pitchFamily="34" charset="0"/>
              <a:buNone/>
            </a:pPr>
            <a:br>
              <a:rPr lang="en-US" sz="1800" b="0" i="0" dirty="0">
                <a:solidFill>
                  <a:srgbClr val="FFFFFF"/>
                </a:solidFill>
                <a:effectLst/>
                <a:latin typeface="Segoe UI" panose="020B0502040204020203" pitchFamily="34" charset="0"/>
              </a:rPr>
            </a:br>
            <a:r>
              <a:rPr lang="en-US" sz="1800" b="0" i="0" dirty="0">
                <a:solidFill>
                  <a:srgbClr val="FFFFFF"/>
                </a:solidFill>
                <a:effectLst/>
                <a:latin typeface="Segoe UI" panose="020B0502040204020203" pitchFamily="34" charset="0"/>
              </a:rPr>
              <a:t>With Intel Quick Assist Technology (QAT) we will provide several commonly used algorithms and formats, such as Gzip, Express, deflate, mszip, and zlib.</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The </a:t>
            </a:r>
            <a:r>
              <a:rPr lang="en-US" sz="1100" dirty="0"/>
              <a:t>Intel QAT backup compression tightly </a:t>
            </a:r>
            <a:r>
              <a:rPr lang="en-US" sz="1800" b="0" i="0" dirty="0">
                <a:solidFill>
                  <a:srgbClr val="FFFFFF"/>
                </a:solidFill>
                <a:effectLst/>
                <a:latin typeface="Segoe UI" panose="020B0502040204020203" pitchFamily="34" charset="0"/>
              </a:rPr>
              <a:t>integrates with SQL Server through T-SQL and customers will be able to choose when they want to use QAT backup compression or when they may want to use the Microsoft default by simply changing the algorithm command in T-SQL.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2800" b="0" i="0" dirty="0">
                <a:solidFill>
                  <a:srgbClr val="FFFFFF"/>
                </a:solidFill>
                <a:effectLst/>
                <a:latin typeface="Segoe UI" panose="020B0502040204020203" pitchFamily="34" charset="0"/>
              </a:rPr>
              <a:t>During testing of Intel Quick Assist Technology (QAT) with SQL Server 2022 </a:t>
            </a:r>
            <a:r>
              <a:rPr lang="en-US" sz="1800" b="0" i="0" dirty="0">
                <a:solidFill>
                  <a:srgbClr val="FFFFFF"/>
                </a:solidFill>
                <a:effectLst/>
                <a:latin typeface="Segoe UI" panose="020B0502040204020203" pitchFamily="34" charset="0"/>
              </a:rPr>
              <a:t>- we witnessed over a 2X speed improvement and a 6% reduction in the storage capacity consumed for the tested backups on Icelake processors and even better results on Sapphire Rapid architecture. </a:t>
            </a:r>
          </a:p>
          <a:p>
            <a:pPr algn="l">
              <a:buFont typeface="Arial" panose="020B0604020202020204" pitchFamily="34" charset="0"/>
              <a:buNone/>
            </a:pPr>
            <a:endParaRPr lang="en-US" sz="1800" b="0" i="0" dirty="0">
              <a:solidFill>
                <a:srgbClr val="FFFFFF"/>
              </a:solidFill>
              <a:effectLst/>
              <a:latin typeface="Segoe UI" panose="020B0502040204020203" pitchFamily="34" charset="0"/>
            </a:endParaRPr>
          </a:p>
          <a:p>
            <a:pPr algn="l">
              <a:buFont typeface="Arial" panose="020B0604020202020204" pitchFamily="34" charset="0"/>
              <a:buNone/>
            </a:pPr>
            <a:r>
              <a:rPr lang="en-US" sz="1800" b="0" i="0" dirty="0">
                <a:solidFill>
                  <a:srgbClr val="FFFFFF"/>
                </a:solidFill>
                <a:effectLst/>
                <a:latin typeface="Segoe UI" panose="020B0502040204020203" pitchFamily="34" charset="0"/>
              </a:rPr>
              <a:t>With Intel Quick Assist Technology (QAT)  and SQL Server 2022 – when customers need to backup their databases with compression, they will not see their backups struggle even when the server is under peak load and will gain better compression rates.</a:t>
            </a:r>
          </a:p>
          <a:p>
            <a:pPr algn="l"/>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160350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72756387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Get this slide back</a:t>
            </a:r>
          </a:p>
          <a:p>
            <a:pPr marL="0" marR="0" lvl="0" indent="0" algn="l" defTabSz="930968" rtl="0" eaLnBrk="1" fontAlgn="auto" latinLnBrk="0" hangingPunct="1">
              <a:lnSpc>
                <a:spcPct val="105000"/>
              </a:lnSpc>
              <a:spcBef>
                <a:spcPts val="0"/>
              </a:spcBef>
              <a:spcAft>
                <a:spcPts val="800"/>
              </a:spcAft>
              <a:buClrTx/>
              <a:buSzTx/>
              <a:buFontTx/>
              <a:buNone/>
              <a:tabLst/>
              <a:defRPr/>
            </a:pPr>
            <a:endParaRPr lang="en-US" dirty="0"/>
          </a:p>
          <a:p>
            <a:pPr marL="0" marR="0" lvl="0" indent="0" algn="l" defTabSz="930968" rtl="0" eaLnBrk="1" fontAlgn="auto" latinLnBrk="0" hangingPunct="1">
              <a:lnSpc>
                <a:spcPct val="105000"/>
              </a:lnSpc>
              <a:spcBef>
                <a:spcPts val="0"/>
              </a:spcBef>
              <a:spcAft>
                <a:spcPts val="800"/>
              </a:spcAft>
              <a:buClrTx/>
              <a:buSzTx/>
              <a:buFontTx/>
              <a:buNone/>
              <a:tabLst/>
              <a:defRPr/>
            </a:pPr>
            <a:r>
              <a:rPr lang="en-US" dirty="0"/>
              <a:t>TODO: Update with new benchmarks</a:t>
            </a:r>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C</a:t>
            </a:r>
          </a:p>
          <a:p>
            <a:endParaRPr lang="en-US" dirty="0"/>
          </a:p>
          <a:p>
            <a:r>
              <a:rPr lang="en-US" dirty="0"/>
              <a:t>And </a:t>
            </a:r>
          </a:p>
          <a:p>
            <a:endParaRPr lang="en-US" dirty="0"/>
          </a:p>
          <a:p>
            <a:r>
              <a:rPr lang="en-US" dirty="0"/>
              <a:t>B</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D</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613400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37637982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8187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CETAS = CREATE EXTERNAL TABLE AS SELECT</a:t>
            </a:r>
          </a:p>
          <a:p>
            <a:endParaRPr lang="en-US" dirty="0"/>
          </a:p>
          <a:p>
            <a:r>
              <a:rPr lang="en-US" dirty="0"/>
              <a:t>TODO: Add in speaker notes for what are the perf best practices for parquet and delta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41921527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8385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1100722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339368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13312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966137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support restore from sql 2005 but oldest dbcompat is 100 (sql 2008) supported</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91001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5/30/2023 7:10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863331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details for SSAS at https://powerbi.microsoft.com/en-us/blog/whats-new-in-sql-server-2022-analysis-services-ctp-2-0</a:t>
            </a:r>
          </a:p>
          <a:p>
            <a:endParaRPr lang="en-US" dirty="0"/>
          </a:p>
          <a:p>
            <a:r>
              <a:rPr lang="en-US" dirty="0"/>
              <a:t>Get details for SSRS at https://powerbi.microsoft.com/en-us/blog/reminder-of-features-being-removed-with-the-next-release-of-sql-server/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Still waiting for </a:t>
            </a:r>
            <a:r>
              <a:rPr lang="en-US" sz="1800" dirty="0">
                <a:solidFill>
                  <a:srgbClr val="262626"/>
                </a:solidFill>
                <a:effectLst/>
                <a:latin typeface="Segoe UI" panose="020B0502040204020203" pitchFamily="34" charset="0"/>
              </a:rPr>
              <a:t>Cookie McCray</a:t>
            </a:r>
            <a:r>
              <a:rPr lang="en-US" sz="1800" dirty="0">
                <a:solidFill>
                  <a:srgbClr val="262626"/>
                </a:solidFill>
                <a:effectLst/>
                <a:latin typeface="Arial" panose="020B0604020202020204" pitchFamily="34" charset="0"/>
              </a:rPr>
              <a:t> for details on these</a:t>
            </a: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31385649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50650C5-BBF8-4A85-AFBC-4EC08EF1764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55358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5/30/2023 7:10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10563009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emf"/><Relationship Id="rId4" Type="http://schemas.openxmlformats.org/officeDocument/2006/relationships/image" Target="../media/image9.svg"/></Relationships>
</file>

<file path=ppt/slides/_rels/slide100.xml.rels><?xml version="1.0" encoding="UTF-8" standalone="yes"?>
<Relationships xmlns="http://schemas.openxmlformats.org/package/2006/relationships"><Relationship Id="rId8" Type="http://schemas.openxmlformats.org/officeDocument/2006/relationships/image" Target="../media/image182.jpeg"/><Relationship Id="rId3" Type="http://schemas.openxmlformats.org/officeDocument/2006/relationships/image" Target="../media/image8.png"/><Relationship Id="rId7" Type="http://schemas.openxmlformats.org/officeDocument/2006/relationships/image" Target="../media/image181.jpeg"/><Relationship Id="rId12" Type="http://schemas.openxmlformats.org/officeDocument/2006/relationships/image" Target="../media/image186.png"/><Relationship Id="rId2" Type="http://schemas.openxmlformats.org/officeDocument/2006/relationships/notesSlide" Target="../notesSlides/notesSlide79.xml"/><Relationship Id="rId1" Type="http://schemas.openxmlformats.org/officeDocument/2006/relationships/slideLayout" Target="../slideLayouts/slideLayout6.xml"/><Relationship Id="rId6" Type="http://schemas.openxmlformats.org/officeDocument/2006/relationships/image" Target="../media/image180.png"/><Relationship Id="rId11" Type="http://schemas.openxmlformats.org/officeDocument/2006/relationships/image" Target="../media/image185.png"/><Relationship Id="rId5" Type="http://schemas.openxmlformats.org/officeDocument/2006/relationships/image" Target="../media/image179.png"/><Relationship Id="rId10" Type="http://schemas.openxmlformats.org/officeDocument/2006/relationships/image" Target="../media/image184.png"/><Relationship Id="rId4" Type="http://schemas.openxmlformats.org/officeDocument/2006/relationships/image" Target="../media/image9.svg"/><Relationship Id="rId9" Type="http://schemas.openxmlformats.org/officeDocument/2006/relationships/image" Target="../media/image183.jpeg"/></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19.png"/><Relationship Id="rId4" Type="http://schemas.openxmlformats.org/officeDocument/2006/relationships/notesSlide" Target="../notesSlides/notesSlide80.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84.xml"/><Relationship Id="rId1" Type="http://schemas.openxmlformats.org/officeDocument/2006/relationships/slideLayout" Target="../slideLayouts/slideLayout6.xml"/><Relationship Id="rId5" Type="http://schemas.openxmlformats.org/officeDocument/2006/relationships/image" Target="../media/image42.svg"/><Relationship Id="rId4" Type="http://schemas.openxmlformats.org/officeDocument/2006/relationships/image" Target="../media/image41.png"/></Relationships>
</file>

<file path=ppt/slides/_rels/slide106.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51.png"/><Relationship Id="rId4" Type="http://schemas.openxmlformats.org/officeDocument/2006/relationships/image" Target="../media/image50.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8" Type="http://schemas.openxmlformats.org/officeDocument/2006/relationships/hyperlink" Target="https://aka.ms/sqlserver2022mechanics" TargetMode="External"/><Relationship Id="rId13" Type="http://schemas.openxmlformats.org/officeDocument/2006/relationships/hyperlink" Target="https://aka.ms/learnsqlserver2022" TargetMode="External"/><Relationship Id="rId3" Type="http://schemas.openxmlformats.org/officeDocument/2006/relationships/hyperlink" Target="aka.ms/sqlserver2022" TargetMode="External"/><Relationship Id="rId7" Type="http://schemas.openxmlformats.org/officeDocument/2006/relationships/hyperlink" Target="aka.ms/sqlserver2022demos" TargetMode="External"/><Relationship Id="rId12" Type="http://schemas.openxmlformats.org/officeDocument/2006/relationships/image" Target="../media/image222.png"/><Relationship Id="rId17" Type="http://schemas.openxmlformats.org/officeDocument/2006/relationships/image" Target="../media/image225.svg"/><Relationship Id="rId2" Type="http://schemas.openxmlformats.org/officeDocument/2006/relationships/notesSlide" Target="../notesSlides/notesSlide89.xml"/><Relationship Id="rId16" Type="http://schemas.openxmlformats.org/officeDocument/2006/relationships/image" Target="../media/image224.png"/><Relationship Id="rId1" Type="http://schemas.openxmlformats.org/officeDocument/2006/relationships/slideLayout" Target="../slideLayouts/slideLayout6.xml"/><Relationship Id="rId6" Type="http://schemas.openxmlformats.org/officeDocument/2006/relationships/hyperlink" Target="https://aka.ms/sqlserver2022docs" TargetMode="External"/><Relationship Id="rId11" Type="http://schemas.openxmlformats.org/officeDocument/2006/relationships/hyperlink" Target="https://aka.ms/sqlserver2022blogs" TargetMode="External"/><Relationship Id="rId5" Type="http://schemas.openxmlformats.org/officeDocument/2006/relationships/hyperlink" Target="https://aka.ms/sqlserver2022decks" TargetMode="External"/><Relationship Id="rId15" Type="http://schemas.openxmlformats.org/officeDocument/2006/relationships/hyperlink" Target="https://aka.ms/sql2022workshop" TargetMode="External"/><Relationship Id="rId10" Type="http://schemas.openxmlformats.org/officeDocument/2006/relationships/hyperlink" Target="https://aka.ms/sqlserver2022series" TargetMode="External"/><Relationship Id="rId4" Type="http://schemas.openxmlformats.org/officeDocument/2006/relationships/hyperlink" Target="https://aka.ms/getsqlserver2022" TargetMode="External"/><Relationship Id="rId9" Type="http://schemas.openxmlformats.org/officeDocument/2006/relationships/hyperlink" Target="https://aka.ms/sql2022mechanicsupdate" TargetMode="External"/><Relationship Id="rId14" Type="http://schemas.openxmlformats.org/officeDocument/2006/relationships/image" Target="../media/image223.jpeg"/></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hyperlink" Target="https://es.wikipedia.org/wiki/Apple" TargetMode="External"/><Relationship Id="rId3" Type="http://schemas.openxmlformats.org/officeDocument/2006/relationships/image" Target="../media/image226.png"/><Relationship Id="rId7" Type="http://schemas.openxmlformats.org/officeDocument/2006/relationships/image" Target="../media/image230.png"/><Relationship Id="rId12" Type="http://schemas.openxmlformats.org/officeDocument/2006/relationships/image" Target="../media/image235.png"/><Relationship Id="rId2" Type="http://schemas.openxmlformats.org/officeDocument/2006/relationships/notesSlide" Target="../notesSlides/notesSlide91.xml"/><Relationship Id="rId1" Type="http://schemas.openxmlformats.org/officeDocument/2006/relationships/slideLayout" Target="../slideLayouts/slideLayout6.xml"/><Relationship Id="rId6" Type="http://schemas.openxmlformats.org/officeDocument/2006/relationships/image" Target="../media/image229.png"/><Relationship Id="rId11" Type="http://schemas.openxmlformats.org/officeDocument/2006/relationships/image" Target="../media/image234.png"/><Relationship Id="rId5" Type="http://schemas.openxmlformats.org/officeDocument/2006/relationships/image" Target="../media/image228.png"/><Relationship Id="rId15" Type="http://schemas.openxmlformats.org/officeDocument/2006/relationships/hyperlink" Target="http://pngimg.com/download/26986" TargetMode="External"/><Relationship Id="rId10" Type="http://schemas.openxmlformats.org/officeDocument/2006/relationships/image" Target="../media/image233.png"/><Relationship Id="rId4" Type="http://schemas.openxmlformats.org/officeDocument/2006/relationships/image" Target="../media/image227.png"/><Relationship Id="rId9" Type="http://schemas.openxmlformats.org/officeDocument/2006/relationships/image" Target="../media/image232.png"/><Relationship Id="rId14" Type="http://schemas.openxmlformats.org/officeDocument/2006/relationships/image" Target="../media/image236.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116.xml.rels><?xml version="1.0" encoding="UTF-8" standalone="yes"?>
<Relationships xmlns="http://schemas.openxmlformats.org/package/2006/relationships"><Relationship Id="rId3" Type="http://schemas.openxmlformats.org/officeDocument/2006/relationships/hyperlink" Target="https://aka.ms/synapselinksql" TargetMode="External"/><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hyperlink" Target="https://aka.mssqllinux/"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hyperlink" Target="https://aka.ms/sqlk8s" TargetMode="External"/><Relationship Id="rId4" Type="http://schemas.openxmlformats.org/officeDocument/2006/relationships/hyperlink" Target="https://aka.ms/sqlcontainer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ka.ms/sqlazurevm"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8.png"/><Relationship Id="rId7" Type="http://schemas.openxmlformats.org/officeDocument/2006/relationships/image" Target="../media/image20.png"/><Relationship Id="rId12"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3.svg"/><Relationship Id="rId11" Type="http://schemas.openxmlformats.org/officeDocument/2006/relationships/image" Target="../media/image52.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19.svg"/><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6.svg"/><Relationship Id="rId18" Type="http://schemas.openxmlformats.org/officeDocument/2006/relationships/image" Target="../media/image59.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55.png"/><Relationship Id="rId17" Type="http://schemas.openxmlformats.org/officeDocument/2006/relationships/image" Target="../media/image58.png"/><Relationship Id="rId2" Type="http://schemas.openxmlformats.org/officeDocument/2006/relationships/notesSlide" Target="../notesSlides/notesSlide18.xml"/><Relationship Id="rId16" Type="http://schemas.openxmlformats.org/officeDocument/2006/relationships/image" Target="../media/image27.sv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23.svg"/><Relationship Id="rId5" Type="http://schemas.openxmlformats.org/officeDocument/2006/relationships/image" Target="../media/image10.png"/><Relationship Id="rId15" Type="http://schemas.openxmlformats.org/officeDocument/2006/relationships/image" Target="../media/image26.png"/><Relationship Id="rId10" Type="http://schemas.openxmlformats.org/officeDocument/2006/relationships/image" Target="../media/image22.png"/><Relationship Id="rId19" Type="http://schemas.openxmlformats.org/officeDocument/2006/relationships/image" Target="../media/image60.svg"/><Relationship Id="rId4" Type="http://schemas.openxmlformats.org/officeDocument/2006/relationships/image" Target="../media/image9.svg"/><Relationship Id="rId9" Type="http://schemas.openxmlformats.org/officeDocument/2006/relationships/image" Target="../media/image54.png"/><Relationship Id="rId1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63.svg"/><Relationship Id="rId5" Type="http://schemas.openxmlformats.org/officeDocument/2006/relationships/image" Target="../media/image62.png"/><Relationship Id="rId10" Type="http://schemas.openxmlformats.org/officeDocument/2006/relationships/image" Target="../media/image64.png"/><Relationship Id="rId4" Type="http://schemas.openxmlformats.org/officeDocument/2006/relationships/image" Target="../media/image9.svg"/><Relationship Id="rId9" Type="http://schemas.openxmlformats.org/officeDocument/2006/relationships/image" Target="../media/image56.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46.pn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34.png"/><Relationship Id="rId3" Type="http://schemas.openxmlformats.org/officeDocument/2006/relationships/image" Target="../media/image8.png"/><Relationship Id="rId7" Type="http://schemas.openxmlformats.org/officeDocument/2006/relationships/image" Target="../media/image29.png"/><Relationship Id="rId12" Type="http://schemas.openxmlformats.org/officeDocument/2006/relationships/image" Target="../media/image67.svg"/><Relationship Id="rId2" Type="http://schemas.openxmlformats.org/officeDocument/2006/relationships/notesSlide" Target="../notesSlides/notesSlide25.xml"/><Relationship Id="rId16" Type="http://schemas.openxmlformats.org/officeDocument/2006/relationships/image" Target="../media/image69.png"/><Relationship Id="rId1" Type="http://schemas.openxmlformats.org/officeDocument/2006/relationships/slideLayout" Target="../slideLayouts/slideLayout6.xml"/><Relationship Id="rId6" Type="http://schemas.openxmlformats.org/officeDocument/2006/relationships/image" Target="../media/image31.svg"/><Relationship Id="rId11" Type="http://schemas.openxmlformats.org/officeDocument/2006/relationships/image" Target="../media/image66.png"/><Relationship Id="rId5" Type="http://schemas.openxmlformats.org/officeDocument/2006/relationships/image" Target="../media/image30.png"/><Relationship Id="rId15" Type="http://schemas.openxmlformats.org/officeDocument/2006/relationships/image" Target="../media/image68.png"/><Relationship Id="rId10" Type="http://schemas.openxmlformats.org/officeDocument/2006/relationships/image" Target="../media/image33.svg"/><Relationship Id="rId4" Type="http://schemas.openxmlformats.org/officeDocument/2006/relationships/image" Target="../media/image9.svg"/><Relationship Id="rId9" Type="http://schemas.openxmlformats.org/officeDocument/2006/relationships/image" Target="../media/image32.png"/><Relationship Id="rId14" Type="http://schemas.openxmlformats.org/officeDocument/2006/relationships/image" Target="../media/image35.svg"/></Relationships>
</file>

<file path=ppt/slides/_rels/slide2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slide" Target="slide4.xml"/><Relationship Id="rId7" Type="http://schemas.openxmlformats.org/officeDocument/2006/relationships/slide" Target="slide93.xml"/><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2.xml"/><Relationship Id="rId11" Type="http://schemas.openxmlformats.org/officeDocument/2006/relationships/image" Target="../media/image10.png"/><Relationship Id="rId5" Type="http://schemas.openxmlformats.org/officeDocument/2006/relationships/slide" Target="slide45.xml"/><Relationship Id="rId10" Type="http://schemas.openxmlformats.org/officeDocument/2006/relationships/image" Target="../media/image9.svg"/><Relationship Id="rId4" Type="http://schemas.openxmlformats.org/officeDocument/2006/relationships/slide" Target="slide18.xml"/><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87.png"/><Relationship Id="rId3" Type="http://schemas.openxmlformats.org/officeDocument/2006/relationships/image" Target="../media/image81.png"/><Relationship Id="rId7" Type="http://schemas.openxmlformats.org/officeDocument/2006/relationships/image" Target="../media/image8.png"/><Relationship Id="rId12" Type="http://schemas.openxmlformats.org/officeDocument/2006/relationships/image" Target="../media/image86.svg"/><Relationship Id="rId17" Type="http://schemas.openxmlformats.org/officeDocument/2006/relationships/image" Target="../media/image31.svg"/><Relationship Id="rId2" Type="http://schemas.openxmlformats.org/officeDocument/2006/relationships/notesSlide" Target="../notesSlides/notesSlide27.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84.svg"/><Relationship Id="rId11" Type="http://schemas.openxmlformats.org/officeDocument/2006/relationships/image" Target="../media/image85.png"/><Relationship Id="rId5" Type="http://schemas.openxmlformats.org/officeDocument/2006/relationships/image" Target="../media/image83.png"/><Relationship Id="rId15" Type="http://schemas.openxmlformats.org/officeDocument/2006/relationships/image" Target="../media/image89.svg"/><Relationship Id="rId10" Type="http://schemas.openxmlformats.org/officeDocument/2006/relationships/image" Target="../media/image10.png"/><Relationship Id="rId4" Type="http://schemas.openxmlformats.org/officeDocument/2006/relationships/image" Target="../media/image82.png"/><Relationship Id="rId9" Type="http://schemas.openxmlformats.org/officeDocument/2006/relationships/image" Target="../media/image57.png"/><Relationship Id="rId14" Type="http://schemas.openxmlformats.org/officeDocument/2006/relationships/image" Target="../media/image88.png"/></Relationships>
</file>

<file path=ppt/slides/_rels/slide3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3.png"/><Relationship Id="rId3" Type="http://schemas.openxmlformats.org/officeDocument/2006/relationships/image" Target="../media/image91.png"/><Relationship Id="rId7" Type="http://schemas.openxmlformats.org/officeDocument/2006/relationships/image" Target="../media/image27.svg"/><Relationship Id="rId12" Type="http://schemas.openxmlformats.org/officeDocument/2006/relationships/image" Target="../media/image97.svg"/><Relationship Id="rId2" Type="http://schemas.openxmlformats.org/officeDocument/2006/relationships/notesSlide" Target="../notesSlides/notesSlide28.xml"/><Relationship Id="rId16" Type="http://schemas.openxmlformats.org/officeDocument/2006/relationships/image" Target="../media/image99.svg"/><Relationship Id="rId1" Type="http://schemas.openxmlformats.org/officeDocument/2006/relationships/slideLayout" Target="../slideLayouts/slideLayout13.xml"/><Relationship Id="rId6" Type="http://schemas.openxmlformats.org/officeDocument/2006/relationships/image" Target="../media/image26.png"/><Relationship Id="rId11" Type="http://schemas.openxmlformats.org/officeDocument/2006/relationships/image" Target="../media/image96.png"/><Relationship Id="rId5" Type="http://schemas.openxmlformats.org/officeDocument/2006/relationships/image" Target="../media/image93.emf"/><Relationship Id="rId15" Type="http://schemas.openxmlformats.org/officeDocument/2006/relationships/image" Target="../media/image98.png"/><Relationship Id="rId10" Type="http://schemas.openxmlformats.org/officeDocument/2006/relationships/image" Target="../media/image95.svg"/><Relationship Id="rId4" Type="http://schemas.openxmlformats.org/officeDocument/2006/relationships/image" Target="../media/image92.svg"/><Relationship Id="rId9" Type="http://schemas.openxmlformats.org/officeDocument/2006/relationships/image" Target="../media/image94.png"/><Relationship Id="rId1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19.svg"/><Relationship Id="rId12" Type="http://schemas.openxmlformats.org/officeDocument/2006/relationships/hyperlink" Target="https://aka.ms/aadsqlserver"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8.png"/><Relationship Id="rId11" Type="http://schemas.openxmlformats.org/officeDocument/2006/relationships/image" Target="../media/image102.svg"/><Relationship Id="rId5" Type="http://schemas.openxmlformats.org/officeDocument/2006/relationships/image" Target="../media/image53.png"/><Relationship Id="rId10" Type="http://schemas.openxmlformats.org/officeDocument/2006/relationships/image" Target="../media/image101.png"/><Relationship Id="rId4" Type="http://schemas.openxmlformats.org/officeDocument/2006/relationships/image" Target="../media/image9.svg"/><Relationship Id="rId9" Type="http://schemas.openxmlformats.org/officeDocument/2006/relationships/image" Target="../media/image27.sv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3.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04.png"/><Relationship Id="rId5" Type="http://schemas.openxmlformats.org/officeDocument/2006/relationships/image" Target="../media/image9.sv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hyperlink" Target="https://aka.ms/"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9.svg"/><Relationship Id="rId3"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53.png"/><Relationship Id="rId11" Type="http://schemas.openxmlformats.org/officeDocument/2006/relationships/image" Target="../media/image10.png"/><Relationship Id="rId5" Type="http://schemas.openxmlformats.org/officeDocument/2006/relationships/image" Target="../media/image106.svg"/><Relationship Id="rId10" Type="http://schemas.openxmlformats.org/officeDocument/2006/relationships/image" Target="../media/image102.svg"/><Relationship Id="rId4" Type="http://schemas.openxmlformats.org/officeDocument/2006/relationships/image" Target="../media/image105.png"/><Relationship Id="rId9" Type="http://schemas.openxmlformats.org/officeDocument/2006/relationships/image" Target="../media/image10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svg"/><Relationship Id="rId3" Type="http://schemas.openxmlformats.org/officeDocument/2006/relationships/image" Target="../media/image108.pn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notesSlide" Target="../notesSlides/notesSlide34.xml"/><Relationship Id="rId16" Type="http://schemas.openxmlformats.org/officeDocument/2006/relationships/image" Target="../media/image121.png"/><Relationship Id="rId1" Type="http://schemas.openxmlformats.org/officeDocument/2006/relationships/slideLayout" Target="../slideLayouts/slideLayout6.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svg"/><Relationship Id="rId15" Type="http://schemas.openxmlformats.org/officeDocument/2006/relationships/image" Target="../media/image120.sv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 Id="rId14" Type="http://schemas.openxmlformats.org/officeDocument/2006/relationships/image" Target="../media/image11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25.png"/><Relationship Id="rId7"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5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31.svg"/><Relationship Id="rId7" Type="http://schemas.openxmlformats.org/officeDocument/2006/relationships/image" Target="../media/image135.sv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svg"/><Relationship Id="rId4" Type="http://schemas.openxmlformats.org/officeDocument/2006/relationships/image" Target="../media/image13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6.png"/><Relationship Id="rId1" Type="http://schemas.openxmlformats.org/officeDocument/2006/relationships/slideLayout" Target="../slideLayouts/slideLayout6.xml"/><Relationship Id="rId5" Type="http://schemas.microsoft.com/office/2007/relationships/hdphoto" Target="../media/hdphoto4.wdp"/><Relationship Id="rId4" Type="http://schemas.openxmlformats.org/officeDocument/2006/relationships/image" Target="../media/image137.png"/></Relationships>
</file>

<file path=ppt/slides/_rels/slide5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8" Type="http://schemas.openxmlformats.org/officeDocument/2006/relationships/image" Target="../media/image139.svg"/><Relationship Id="rId3" Type="http://schemas.openxmlformats.org/officeDocument/2006/relationships/image" Target="../media/image127.png"/><Relationship Id="rId7" Type="http://schemas.openxmlformats.org/officeDocument/2006/relationships/image" Target="../media/image13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8.sv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5.xml"/><Relationship Id="rId5" Type="http://schemas.openxmlformats.org/officeDocument/2006/relationships/image" Target="../media/image143.svg"/><Relationship Id="rId4" Type="http://schemas.openxmlformats.org/officeDocument/2006/relationships/image" Target="../media/image142.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18" Type="http://schemas.openxmlformats.org/officeDocument/2006/relationships/image" Target="../media/image26.pn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emf"/><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9.svg"/><Relationship Id="rId5" Type="http://schemas.openxmlformats.org/officeDocument/2006/relationships/image" Target="../media/image15.emf"/><Relationship Id="rId15" Type="http://schemas.openxmlformats.org/officeDocument/2006/relationships/image" Target="../media/image23.svg"/><Relationship Id="rId10" Type="http://schemas.openxmlformats.org/officeDocument/2006/relationships/image" Target="../media/image18.png"/><Relationship Id="rId19"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17.svg"/><Relationship Id="rId14" Type="http://schemas.openxmlformats.org/officeDocument/2006/relationships/image" Target="../media/image22.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22.png"/><Relationship Id="rId7" Type="http://schemas.openxmlformats.org/officeDocument/2006/relationships/image" Target="../media/image146.png"/><Relationship Id="rId12" Type="http://schemas.openxmlformats.org/officeDocument/2006/relationships/image" Target="../media/image151.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45.svg"/><Relationship Id="rId11" Type="http://schemas.openxmlformats.org/officeDocument/2006/relationships/image" Target="../media/image150.jpeg"/><Relationship Id="rId5" Type="http://schemas.openxmlformats.org/officeDocument/2006/relationships/image" Target="../media/image144.png"/><Relationship Id="rId10" Type="http://schemas.openxmlformats.org/officeDocument/2006/relationships/image" Target="../media/image149.svg"/><Relationship Id="rId4" Type="http://schemas.openxmlformats.org/officeDocument/2006/relationships/image" Target="../media/image23.svg"/><Relationship Id="rId9" Type="http://schemas.openxmlformats.org/officeDocument/2006/relationships/image" Target="../media/image148.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53.sv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32.png"/><Relationship Id="rId18" Type="http://schemas.openxmlformats.org/officeDocument/2006/relationships/image" Target="../media/image37.svg"/><Relationship Id="rId26" Type="http://schemas.openxmlformats.org/officeDocument/2006/relationships/chart" Target="../charts/chart1.xml"/><Relationship Id="rId3" Type="http://schemas.openxmlformats.org/officeDocument/2006/relationships/hyperlink" Target="http://www.tpc.org/4087" TargetMode="External"/><Relationship Id="rId21" Type="http://schemas.openxmlformats.org/officeDocument/2006/relationships/image" Target="../media/image38.png"/><Relationship Id="rId7" Type="http://schemas.openxmlformats.org/officeDocument/2006/relationships/hyperlink" Target="http://www.tpc.org/3364" TargetMode="External"/><Relationship Id="rId12" Type="http://schemas.openxmlformats.org/officeDocument/2006/relationships/image" Target="../media/image31.svg"/><Relationship Id="rId17" Type="http://schemas.openxmlformats.org/officeDocument/2006/relationships/image" Target="../media/image36.png"/><Relationship Id="rId25" Type="http://schemas.openxmlformats.org/officeDocument/2006/relationships/image" Target="../media/image40.png"/><Relationship Id="rId2" Type="http://schemas.openxmlformats.org/officeDocument/2006/relationships/notesSlide" Target="../notesSlides/notesSlide7.xml"/><Relationship Id="rId16" Type="http://schemas.openxmlformats.org/officeDocument/2006/relationships/image" Target="../media/image35.svg"/><Relationship Id="rId20" Type="http://schemas.openxmlformats.org/officeDocument/2006/relationships/image" Target="../media/image17.svg"/><Relationship Id="rId1" Type="http://schemas.openxmlformats.org/officeDocument/2006/relationships/slideLayout" Target="../slideLayouts/slideLayout14.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30.png"/><Relationship Id="rId24" Type="http://schemas.openxmlformats.org/officeDocument/2006/relationships/image" Target="../media/image9.svg"/><Relationship Id="rId5" Type="http://schemas.openxmlformats.org/officeDocument/2006/relationships/hyperlink" Target="http://www.tpc.org/3385" TargetMode="External"/><Relationship Id="rId15" Type="http://schemas.openxmlformats.org/officeDocument/2006/relationships/image" Target="../media/image34.png"/><Relationship Id="rId23" Type="http://schemas.openxmlformats.org/officeDocument/2006/relationships/image" Target="../media/image8.png"/><Relationship Id="rId10" Type="http://schemas.openxmlformats.org/officeDocument/2006/relationships/image" Target="../media/image29.png"/><Relationship Id="rId19" Type="http://schemas.openxmlformats.org/officeDocument/2006/relationships/image" Target="../media/image16.png"/><Relationship Id="rId4" Type="http://schemas.openxmlformats.org/officeDocument/2006/relationships/hyperlink" Target="http://www.tpc.org/3386" TargetMode="External"/><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155.sv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hyperlink" Target="https://learn.microsoft.com/en-us/sql/database-engine/install-windows/supported-version-and-edition-upgrades-2019?view=sql-server-ver15#-edition-upgrade" TargetMode="External"/><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8" Type="http://schemas.openxmlformats.org/officeDocument/2006/relationships/image" Target="../media/image159.png"/><Relationship Id="rId13" Type="http://schemas.openxmlformats.org/officeDocument/2006/relationships/image" Target="../media/image164.svg"/><Relationship Id="rId3" Type="http://schemas.openxmlformats.org/officeDocument/2006/relationships/hyperlink" Target="https://www.intel.com/content/www/us/en/architecture-and-technology/intel-quick-assist-technology-overview.html" TargetMode="External"/><Relationship Id="rId7" Type="http://schemas.openxmlformats.org/officeDocument/2006/relationships/image" Target="../media/image158.svg"/><Relationship Id="rId12" Type="http://schemas.openxmlformats.org/officeDocument/2006/relationships/image" Target="../media/image163.png"/><Relationship Id="rId17" Type="http://schemas.openxmlformats.org/officeDocument/2006/relationships/image" Target="../media/image1740.png"/><Relationship Id="rId2" Type="http://schemas.openxmlformats.org/officeDocument/2006/relationships/notesSlide" Target="../notesSlides/notesSlide67.xml"/><Relationship Id="rId16" Type="http://schemas.openxmlformats.org/officeDocument/2006/relationships/image" Target="../media/image167.png"/><Relationship Id="rId1" Type="http://schemas.openxmlformats.org/officeDocument/2006/relationships/slideLayout" Target="../slideLayouts/slideLayout6.xml"/><Relationship Id="rId6" Type="http://schemas.openxmlformats.org/officeDocument/2006/relationships/image" Target="../media/image157.png"/><Relationship Id="rId11" Type="http://schemas.openxmlformats.org/officeDocument/2006/relationships/image" Target="../media/image162.svg"/><Relationship Id="rId5" Type="http://schemas.openxmlformats.org/officeDocument/2006/relationships/hyperlink" Target="https://www.microsoft.com/en-us/sql-server/sql-server-2022" TargetMode="External"/><Relationship Id="rId15" Type="http://schemas.openxmlformats.org/officeDocument/2006/relationships/image" Target="../media/image166.svg"/><Relationship Id="rId10" Type="http://schemas.openxmlformats.org/officeDocument/2006/relationships/image" Target="../media/image161.png"/><Relationship Id="rId4" Type="http://schemas.openxmlformats.org/officeDocument/2006/relationships/hyperlink" Target="https://community.intel.com/t5/Blogs/Tech-Innovation/Data-Center/Accelerate-your-SQL-Server-2022-database-backups-using-Intel/post/1335102" TargetMode="External"/><Relationship Id="rId9" Type="http://schemas.openxmlformats.org/officeDocument/2006/relationships/image" Target="../media/image160.svg"/><Relationship Id="rId14" Type="http://schemas.openxmlformats.org/officeDocument/2006/relationships/image" Target="../media/image165.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68.png"/><Relationship Id="rId4" Type="http://schemas.openxmlformats.org/officeDocument/2006/relationships/notesSlide" Target="../notesSlides/notesSlide69.xml"/></Relationships>
</file>

<file path=ppt/slides/_rels/slide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47.png"/><Relationship Id="rId1" Type="http://schemas.openxmlformats.org/officeDocument/2006/relationships/slideLayout" Target="../slideLayouts/slideLayout6.xml"/><Relationship Id="rId6" Type="http://schemas.microsoft.com/office/2007/relationships/hdphoto" Target="../media/hdphoto1.wdp"/><Relationship Id="rId11" Type="http://schemas.openxmlformats.org/officeDocument/2006/relationships/image" Target="../media/image29.png"/><Relationship Id="rId5" Type="http://schemas.openxmlformats.org/officeDocument/2006/relationships/image" Target="../media/image43.png"/><Relationship Id="rId15" Type="http://schemas.openxmlformats.org/officeDocument/2006/relationships/image" Target="../media/image9.svg"/><Relationship Id="rId10" Type="http://schemas.openxmlformats.org/officeDocument/2006/relationships/image" Target="../media/image46.png"/><Relationship Id="rId4" Type="http://schemas.openxmlformats.org/officeDocument/2006/relationships/image" Target="../media/image42.svg"/><Relationship Id="rId9" Type="http://schemas.microsoft.com/office/2007/relationships/hdphoto" Target="../media/hdphoto2.wdp"/><Relationship Id="rId14" Type="http://schemas.openxmlformats.org/officeDocument/2006/relationships/image" Target="../media/image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8" Type="http://schemas.openxmlformats.org/officeDocument/2006/relationships/image" Target="../media/image175.png"/><Relationship Id="rId3" Type="http://schemas.openxmlformats.org/officeDocument/2006/relationships/image" Target="../media/image170.png"/><Relationship Id="rId7" Type="http://schemas.openxmlformats.org/officeDocument/2006/relationships/image" Target="../media/image174.jpeg"/><Relationship Id="rId2" Type="http://schemas.openxmlformats.org/officeDocument/2006/relationships/image" Target="../media/image169.png"/><Relationship Id="rId1" Type="http://schemas.openxmlformats.org/officeDocument/2006/relationships/slideLayout" Target="../slideLayouts/slideLayout6.xml"/><Relationship Id="rId6" Type="http://schemas.openxmlformats.org/officeDocument/2006/relationships/image" Target="../media/image173.png"/><Relationship Id="rId11" Type="http://schemas.openxmlformats.org/officeDocument/2006/relationships/image" Target="../media/image176.png"/><Relationship Id="rId5" Type="http://schemas.openxmlformats.org/officeDocument/2006/relationships/image" Target="../media/image172.png"/><Relationship Id="rId10" Type="http://schemas.openxmlformats.org/officeDocument/2006/relationships/image" Target="../media/image23.svg"/><Relationship Id="rId4" Type="http://schemas.openxmlformats.org/officeDocument/2006/relationships/image" Target="../media/image171.png"/><Relationship Id="rId9" Type="http://schemas.openxmlformats.org/officeDocument/2006/relationships/image" Target="../media/image22.png"/></Relationships>
</file>

<file path=ppt/slides/_rels/slide95.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8.png"/><Relationship Id="rId7" Type="http://schemas.openxmlformats.org/officeDocument/2006/relationships/image" Target="../media/image179.png"/><Relationship Id="rId12" Type="http://schemas.openxmlformats.org/officeDocument/2006/relationships/image" Target="../media/image184.png"/><Relationship Id="rId2" Type="http://schemas.openxmlformats.org/officeDocument/2006/relationships/notesSlide" Target="../notesSlides/notesSlide74.xml"/><Relationship Id="rId1" Type="http://schemas.openxmlformats.org/officeDocument/2006/relationships/slideLayout" Target="../slideLayouts/slideLayout6.xml"/><Relationship Id="rId6" Type="http://schemas.openxmlformats.org/officeDocument/2006/relationships/image" Target="../media/image178.png"/><Relationship Id="rId11" Type="http://schemas.openxmlformats.org/officeDocument/2006/relationships/image" Target="../media/image183.jpeg"/><Relationship Id="rId5" Type="http://schemas.openxmlformats.org/officeDocument/2006/relationships/image" Target="../media/image177.png"/><Relationship Id="rId10" Type="http://schemas.openxmlformats.org/officeDocument/2006/relationships/image" Target="../media/image182.jpeg"/><Relationship Id="rId4" Type="http://schemas.openxmlformats.org/officeDocument/2006/relationships/image" Target="../media/image9.svg"/><Relationship Id="rId9" Type="http://schemas.openxmlformats.org/officeDocument/2006/relationships/image" Target="../media/image181.jpeg"/><Relationship Id="rId14" Type="http://schemas.openxmlformats.org/officeDocument/2006/relationships/image" Target="../media/image186.png"/></Relationships>
</file>

<file path=ppt/slides/_rels/slide9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5.xml"/><Relationship Id="rId1" Type="http://schemas.openxmlformats.org/officeDocument/2006/relationships/slideLayout" Target="../slideLayouts/slideLayout6.xml"/><Relationship Id="rId5" Type="http://schemas.openxmlformats.org/officeDocument/2006/relationships/image" Target="../media/image189.jpeg"/><Relationship Id="rId4" Type="http://schemas.openxmlformats.org/officeDocument/2006/relationships/image" Target="../media/image188.png"/></Relationships>
</file>

<file path=ppt/slides/_rels/slide97.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79.png"/><Relationship Id="rId18" Type="http://schemas.openxmlformats.org/officeDocument/2006/relationships/image" Target="../media/image184.png"/><Relationship Id="rId3" Type="http://schemas.openxmlformats.org/officeDocument/2006/relationships/image" Target="../media/image8.png"/><Relationship Id="rId7" Type="http://schemas.openxmlformats.org/officeDocument/2006/relationships/image" Target="../media/image191.png"/><Relationship Id="rId12" Type="http://schemas.openxmlformats.org/officeDocument/2006/relationships/image" Target="../media/image178.png"/><Relationship Id="rId17" Type="http://schemas.openxmlformats.org/officeDocument/2006/relationships/image" Target="../media/image183.jpeg"/><Relationship Id="rId2" Type="http://schemas.openxmlformats.org/officeDocument/2006/relationships/notesSlide" Target="../notesSlides/notesSlide76.xml"/><Relationship Id="rId16" Type="http://schemas.openxmlformats.org/officeDocument/2006/relationships/image" Target="../media/image182.jpeg"/><Relationship Id="rId20" Type="http://schemas.openxmlformats.org/officeDocument/2006/relationships/image" Target="../media/image186.png"/><Relationship Id="rId1" Type="http://schemas.openxmlformats.org/officeDocument/2006/relationships/slideLayout" Target="../slideLayouts/slideLayout6.xml"/><Relationship Id="rId6" Type="http://schemas.openxmlformats.org/officeDocument/2006/relationships/image" Target="../media/image176.png"/><Relationship Id="rId11" Type="http://schemas.openxmlformats.org/officeDocument/2006/relationships/image" Target="../media/image177.png"/><Relationship Id="rId5" Type="http://schemas.openxmlformats.org/officeDocument/2006/relationships/image" Target="../media/image190.png"/><Relationship Id="rId15" Type="http://schemas.openxmlformats.org/officeDocument/2006/relationships/image" Target="../media/image181.jpeg"/><Relationship Id="rId10" Type="http://schemas.openxmlformats.org/officeDocument/2006/relationships/image" Target="../media/image23.svg"/><Relationship Id="rId19" Type="http://schemas.openxmlformats.org/officeDocument/2006/relationships/image" Target="../media/image185.png"/><Relationship Id="rId4" Type="http://schemas.openxmlformats.org/officeDocument/2006/relationships/image" Target="../media/image9.svg"/><Relationship Id="rId9" Type="http://schemas.openxmlformats.org/officeDocument/2006/relationships/image" Target="../media/image22.png"/><Relationship Id="rId14" Type="http://schemas.openxmlformats.org/officeDocument/2006/relationships/image" Target="../media/image180.png"/></Relationships>
</file>

<file path=ppt/slides/_rels/slide98.xml.rels><?xml version="1.0" encoding="UTF-8" standalone="yes"?>
<Relationships xmlns="http://schemas.openxmlformats.org/package/2006/relationships"><Relationship Id="rId8" Type="http://schemas.openxmlformats.org/officeDocument/2006/relationships/image" Target="../media/image195.svg"/><Relationship Id="rId13" Type="http://schemas.openxmlformats.org/officeDocument/2006/relationships/image" Target="../media/image200.png"/><Relationship Id="rId18" Type="http://schemas.openxmlformats.org/officeDocument/2006/relationships/image" Target="../media/image205.svg"/><Relationship Id="rId3" Type="http://schemas.openxmlformats.org/officeDocument/2006/relationships/image" Target="../media/image8.png"/><Relationship Id="rId21" Type="http://schemas.openxmlformats.org/officeDocument/2006/relationships/image" Target="../media/image208.png"/><Relationship Id="rId7" Type="http://schemas.openxmlformats.org/officeDocument/2006/relationships/image" Target="../media/image194.png"/><Relationship Id="rId12" Type="http://schemas.openxmlformats.org/officeDocument/2006/relationships/image" Target="../media/image199.svg"/><Relationship Id="rId17" Type="http://schemas.openxmlformats.org/officeDocument/2006/relationships/image" Target="../media/image204.png"/><Relationship Id="rId2" Type="http://schemas.openxmlformats.org/officeDocument/2006/relationships/notesSlide" Target="../notesSlides/notesSlide77.xml"/><Relationship Id="rId16" Type="http://schemas.openxmlformats.org/officeDocument/2006/relationships/image" Target="../media/image203.svg"/><Relationship Id="rId20" Type="http://schemas.openxmlformats.org/officeDocument/2006/relationships/image" Target="../media/image207.svg"/><Relationship Id="rId1" Type="http://schemas.openxmlformats.org/officeDocument/2006/relationships/slideLayout" Target="../slideLayouts/slideLayout6.xml"/><Relationship Id="rId6" Type="http://schemas.openxmlformats.org/officeDocument/2006/relationships/image" Target="../media/image193.svg"/><Relationship Id="rId11" Type="http://schemas.openxmlformats.org/officeDocument/2006/relationships/image" Target="../media/image198.png"/><Relationship Id="rId5" Type="http://schemas.openxmlformats.org/officeDocument/2006/relationships/image" Target="../media/image88.png"/><Relationship Id="rId15" Type="http://schemas.openxmlformats.org/officeDocument/2006/relationships/image" Target="../media/image202.png"/><Relationship Id="rId10" Type="http://schemas.openxmlformats.org/officeDocument/2006/relationships/image" Target="../media/image197.svg"/><Relationship Id="rId19" Type="http://schemas.openxmlformats.org/officeDocument/2006/relationships/image" Target="../media/image206.png"/><Relationship Id="rId4" Type="http://schemas.openxmlformats.org/officeDocument/2006/relationships/image" Target="../media/image9.svg"/><Relationship Id="rId9" Type="http://schemas.openxmlformats.org/officeDocument/2006/relationships/image" Target="../media/image196.png"/><Relationship Id="rId14" Type="http://schemas.openxmlformats.org/officeDocument/2006/relationships/image" Target="../media/image201.svg"/><Relationship Id="rId22" Type="http://schemas.openxmlformats.org/officeDocument/2006/relationships/image" Target="../media/image209.svg"/></Relationships>
</file>

<file path=ppt/slides/_rels/slide99.xml.rels><?xml version="1.0" encoding="UTF-8" standalone="yes"?>
<Relationships xmlns="http://schemas.openxmlformats.org/package/2006/relationships"><Relationship Id="rId8" Type="http://schemas.openxmlformats.org/officeDocument/2006/relationships/image" Target="../media/image214.svg"/><Relationship Id="rId13" Type="http://schemas.openxmlformats.org/officeDocument/2006/relationships/image" Target="../media/image177.png"/><Relationship Id="rId3" Type="http://schemas.openxmlformats.org/officeDocument/2006/relationships/image" Target="../media/image210.png"/><Relationship Id="rId7" Type="http://schemas.openxmlformats.org/officeDocument/2006/relationships/image" Target="../media/image213.png"/><Relationship Id="rId12" Type="http://schemas.openxmlformats.org/officeDocument/2006/relationships/hyperlink" Target="https://blogabdulhalim.blogspot.com/2019/10/tampilan-dan-bagian-worksheet-microsoft-excel.html" TargetMode="External"/><Relationship Id="rId2" Type="http://schemas.openxmlformats.org/officeDocument/2006/relationships/notesSlide" Target="../notesSlides/notesSlide78.xml"/><Relationship Id="rId1" Type="http://schemas.openxmlformats.org/officeDocument/2006/relationships/slideLayout" Target="../slideLayouts/slideLayout6.xml"/><Relationship Id="rId6" Type="http://schemas.openxmlformats.org/officeDocument/2006/relationships/image" Target="../media/image212.png"/><Relationship Id="rId11" Type="http://schemas.openxmlformats.org/officeDocument/2006/relationships/image" Target="../media/image217.png"/><Relationship Id="rId5" Type="http://schemas.openxmlformats.org/officeDocument/2006/relationships/image" Target="../media/image189.jpeg"/><Relationship Id="rId10" Type="http://schemas.openxmlformats.org/officeDocument/2006/relationships/image" Target="../media/image216.png"/><Relationship Id="rId4" Type="http://schemas.openxmlformats.org/officeDocument/2006/relationships/image" Target="../media/image211.svg"/><Relationship Id="rId9" Type="http://schemas.openxmlformats.org/officeDocument/2006/relationships/image" Target="../media/image215.png"/><Relationship Id="rId14" Type="http://schemas.openxmlformats.org/officeDocument/2006/relationships/image" Target="../media/image2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582613" y="5606163"/>
            <a:ext cx="2170281" cy="784830"/>
          </a:xfrm>
          <a:prstGeom prst="rect">
            <a:avLst/>
          </a:prstGeom>
          <a:noFill/>
        </p:spPr>
        <p:txBody>
          <a:bodyPr wrap="square" lIns="0">
            <a:spAutoFit/>
          </a:bodyPr>
          <a:lstStyle/>
          <a:p>
            <a:pPr marL="457200" indent="-457200">
              <a:spcAft>
                <a:spcPts val="600"/>
              </a:spcAft>
              <a:defRPr/>
            </a:pPr>
            <a:r>
              <a:rPr lang="en-US" sz="2000" dirty="0">
                <a:gradFill>
                  <a:gsLst>
                    <a:gs pos="2917">
                      <a:prstClr val="white"/>
                    </a:gs>
                    <a:gs pos="30000">
                      <a:prstClr val="white"/>
                    </a:gs>
                  </a:gsLst>
                  <a:lin ang="5400000" scaled="0"/>
                </a:gradFill>
                <a:latin typeface="Segoe UI"/>
              </a:rPr>
              <a:t>#sqlserver2022</a:t>
            </a: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 </a:t>
            </a:r>
          </a:p>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SQL Server 2022</a:t>
            </a:r>
            <a:br>
              <a:rPr lang="en-US" dirty="0"/>
            </a:br>
            <a:r>
              <a:rPr lang="en-US" dirty="0">
                <a:solidFill>
                  <a:schemeClr val="tx1"/>
                </a:solidFill>
              </a:rPr>
              <a:t>Workshop</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pic>
        <p:nvPicPr>
          <p:cNvPr id="4" name="Graphic 3">
            <a:extLst>
              <a:ext uri="{FF2B5EF4-FFF2-40B4-BE49-F238E27FC236}">
                <a16:creationId xmlns:a16="http://schemas.microsoft.com/office/drawing/2014/main" id="{56C97C44-84CA-26B8-4874-3AB979146838}"/>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954955" y="4008669"/>
            <a:ext cx="915295" cy="915297"/>
          </a:xfrm>
          <a:prstGeom prst="rect">
            <a:avLst/>
          </a:prstGeom>
        </p:spPr>
      </p:pic>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431C7632-4ABC-F116-3837-9C1D2580D6AE}"/>
              </a:ext>
              <a:ext uri="{C183D7F6-B498-43B3-948B-1728B52AA6E4}">
                <adec:decorative xmlns:adec="http://schemas.microsoft.com/office/drawing/2017/decorative" val="1"/>
              </a:ext>
            </a:extLst>
          </p:cNvPr>
          <p:cNvSpPr/>
          <p:nvPr/>
        </p:nvSpPr>
        <p:spPr bwMode="auto">
          <a:xfrm>
            <a:off x="6894513" y="292100"/>
            <a:ext cx="5003800" cy="6274163"/>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7A7B80B-8ACC-9DE6-47CE-9F407F7AE4F6}"/>
              </a:ext>
            </a:extLst>
          </p:cNvPr>
          <p:cNvSpPr>
            <a:spLocks noGrp="1"/>
          </p:cNvSpPr>
          <p:nvPr>
            <p:ph type="title"/>
          </p:nvPr>
        </p:nvSpPr>
        <p:spPr>
          <a:xfrm>
            <a:off x="588263" y="457200"/>
            <a:ext cx="3526537" cy="553998"/>
          </a:xfrm>
        </p:spPr>
        <p:txBody>
          <a:bodyPr/>
          <a:lstStyle/>
          <a:p>
            <a:r>
              <a:rPr lang="en-US" dirty="0"/>
              <a:t>Deploying SQL Server 2022</a:t>
            </a:r>
          </a:p>
        </p:txBody>
      </p:sp>
      <p:pic>
        <p:nvPicPr>
          <p:cNvPr id="10" name="Graphic 9" descr="SQL Server 2022 icon">
            <a:extLst>
              <a:ext uri="{FF2B5EF4-FFF2-40B4-BE49-F238E27FC236}">
                <a16:creationId xmlns:a16="http://schemas.microsoft.com/office/drawing/2014/main" id="{BB9258F2-0B6C-DB7B-A023-1008C7C5DB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7503" y="2527677"/>
            <a:ext cx="1367826" cy="1367826"/>
          </a:xfrm>
          <a:prstGeom prst="rect">
            <a:avLst/>
          </a:prstGeom>
        </p:spPr>
      </p:pic>
      <p:sp>
        <p:nvSpPr>
          <p:cNvPr id="12" name="TextBox 11">
            <a:extLst>
              <a:ext uri="{FF2B5EF4-FFF2-40B4-BE49-F238E27FC236}">
                <a16:creationId xmlns:a16="http://schemas.microsoft.com/office/drawing/2014/main" id="{8E956E99-47C9-9D11-7187-5C2F8EED4C91}"/>
              </a:ext>
            </a:extLst>
          </p:cNvPr>
          <p:cNvSpPr txBox="1"/>
          <p:nvPr/>
        </p:nvSpPr>
        <p:spPr>
          <a:xfrm>
            <a:off x="3302113" y="2260745"/>
            <a:ext cx="2647838" cy="3077766"/>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Supported OS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Same upgrade options as in previous releases</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dbcompat 160</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older dbcompat supported</a:t>
            </a:r>
          </a:p>
          <a:p>
            <a:pPr marL="0" marR="0" lvl="0" indent="0" algn="l" defTabSz="914367" rtl="0" eaLnBrk="1" fontAlgn="auto" latinLnBrk="0" hangingPunct="1">
              <a:lnSpc>
                <a:spcPct val="100000"/>
              </a:lnSpc>
              <a:spcBef>
                <a:spcPts val="0"/>
              </a:spcBef>
              <a:spcAft>
                <a:spcPts val="18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Side by side</a:t>
            </a:r>
          </a:p>
        </p:txBody>
      </p:sp>
      <p:sp>
        <p:nvSpPr>
          <p:cNvPr id="14" name="TextBox 13">
            <a:extLst>
              <a:ext uri="{FF2B5EF4-FFF2-40B4-BE49-F238E27FC236}">
                <a16:creationId xmlns:a16="http://schemas.microsoft.com/office/drawing/2014/main" id="{101F1AFD-88AC-695A-E8A0-D8A8DDC9E2F9}"/>
              </a:ext>
            </a:extLst>
          </p:cNvPr>
          <p:cNvSpPr txBox="1"/>
          <p:nvPr/>
        </p:nvSpPr>
        <p:spPr>
          <a:xfrm>
            <a:off x="624575" y="4137819"/>
            <a:ext cx="2113683" cy="830997"/>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SQL Server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Semibold"/>
                <a:ea typeface="+mn-ea"/>
                <a:cs typeface="+mn-cs"/>
              </a:rPr>
              <a:t>Instance </a:t>
            </a:r>
          </a:p>
        </p:txBody>
      </p:sp>
      <p:sp>
        <p:nvSpPr>
          <p:cNvPr id="23" name="TextBox 22">
            <a:extLst>
              <a:ext uri="{FF2B5EF4-FFF2-40B4-BE49-F238E27FC236}">
                <a16:creationId xmlns:a16="http://schemas.microsoft.com/office/drawing/2014/main" id="{67E6E010-0995-5817-7F71-3F09342D5D0F}"/>
              </a:ext>
            </a:extLst>
          </p:cNvPr>
          <p:cNvSpPr txBox="1"/>
          <p:nvPr/>
        </p:nvSpPr>
        <p:spPr>
          <a:xfrm>
            <a:off x="7837487" y="1111528"/>
            <a:ext cx="4060825"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Windows GUI or</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command line</a:t>
            </a:r>
          </a:p>
        </p:txBody>
      </p:sp>
      <p:sp>
        <p:nvSpPr>
          <p:cNvPr id="25" name="TextBox 24">
            <a:extLst>
              <a:ext uri="{FF2B5EF4-FFF2-40B4-BE49-F238E27FC236}">
                <a16:creationId xmlns:a16="http://schemas.microsoft.com/office/drawing/2014/main" id="{80DCBD9D-2403-60B1-A9BD-DFDF61252A7B}"/>
              </a:ext>
            </a:extLst>
          </p:cNvPr>
          <p:cNvSpPr txBox="1"/>
          <p:nvPr/>
        </p:nvSpPr>
        <p:spPr>
          <a:xfrm>
            <a:off x="7837488" y="2393842"/>
            <a:ext cx="4060824"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RHEL, Ubuntu,</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SLES package managers</a:t>
            </a:r>
          </a:p>
        </p:txBody>
      </p:sp>
      <p:sp>
        <p:nvSpPr>
          <p:cNvPr id="27" name="TextBox 26">
            <a:extLst>
              <a:ext uri="{FF2B5EF4-FFF2-40B4-BE49-F238E27FC236}">
                <a16:creationId xmlns:a16="http://schemas.microsoft.com/office/drawing/2014/main" id="{D715DB7F-D436-DD69-0CD2-A481AD6FAA96}"/>
              </a:ext>
            </a:extLst>
          </p:cNvPr>
          <p:cNvSpPr txBox="1"/>
          <p:nvPr/>
        </p:nvSpPr>
        <p:spPr>
          <a:xfrm>
            <a:off x="7837487" y="3953153"/>
            <a:ext cx="4060823" cy="400110"/>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Pre-installed container images</a:t>
            </a:r>
          </a:p>
        </p:txBody>
      </p:sp>
      <p:sp>
        <p:nvSpPr>
          <p:cNvPr id="29" name="TextBox 28">
            <a:extLst>
              <a:ext uri="{FF2B5EF4-FFF2-40B4-BE49-F238E27FC236}">
                <a16:creationId xmlns:a16="http://schemas.microsoft.com/office/drawing/2014/main" id="{0C554428-3EC5-239D-96A4-B7D4B47F3F7F}"/>
              </a:ext>
            </a:extLst>
          </p:cNvPr>
          <p:cNvSpPr txBox="1"/>
          <p:nvPr/>
        </p:nvSpPr>
        <p:spPr>
          <a:xfrm>
            <a:off x="7837488" y="5235467"/>
            <a:ext cx="4060822" cy="707886"/>
          </a:xfrm>
          <a:prstGeom prst="rect">
            <a:avLst/>
          </a:prstGeom>
          <a:noFill/>
        </p:spPr>
        <p:txBody>
          <a:bodyPr wrap="square" lIns="274320" rIns="27432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Azure marketplace images</a:t>
            </a:r>
            <a:br>
              <a:rPr kumimoji="0" lang="en-US" sz="2000" b="0" i="0" u="none" strike="noStrike" kern="1200" cap="none" spc="0" normalizeH="0" baseline="0" noProof="0" dirty="0">
                <a:ln>
                  <a:noFill/>
                </a:ln>
                <a:solidFill>
                  <a:srgbClr val="000000"/>
                </a:solidFill>
                <a:effectLst/>
                <a:uLnTx/>
                <a:uFillTx/>
                <a:latin typeface="Segoe UI Semibold"/>
                <a:ea typeface="+mn-ea"/>
                <a:cs typeface="+mn-cs"/>
              </a:rPr>
            </a:b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for Virtual Machines</a:t>
            </a:r>
          </a:p>
        </p:txBody>
      </p:sp>
      <p:sp>
        <p:nvSpPr>
          <p:cNvPr id="4" name="Rectangle: Rounded Corners 3">
            <a:extLst>
              <a:ext uri="{FF2B5EF4-FFF2-40B4-BE49-F238E27FC236}">
                <a16:creationId xmlns:a16="http://schemas.microsoft.com/office/drawing/2014/main" id="{F9050F1B-28BB-D177-9FB3-F41733638499}"/>
              </a:ext>
              <a:ext uri="{C183D7F6-B498-43B3-948B-1728B52AA6E4}">
                <adec:decorative xmlns:adec="http://schemas.microsoft.com/office/drawing/2017/decorative" val="1"/>
              </a:ext>
            </a:extLst>
          </p:cNvPr>
          <p:cNvSpPr/>
          <p:nvPr/>
        </p:nvSpPr>
        <p:spPr bwMode="auto">
          <a:xfrm>
            <a:off x="6242050" y="585788"/>
            <a:ext cx="1595438" cy="5683250"/>
          </a:xfrm>
          <a:prstGeom prst="roundRect">
            <a:avLst>
              <a:gd name="adj" fmla="val 583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5" name="Picture 14">
            <a:extLst>
              <a:ext uri="{FF2B5EF4-FFF2-40B4-BE49-F238E27FC236}">
                <a16:creationId xmlns:a16="http://schemas.microsoft.com/office/drawing/2014/main" id="{684BFD8A-A9B3-13C6-35E6-602F275FE090}"/>
              </a:ext>
              <a:ext uri="{C183D7F6-B498-43B3-948B-1728B52AA6E4}">
                <adec:decorative xmlns:adec="http://schemas.microsoft.com/office/drawing/2017/decorative" val="1"/>
              </a:ext>
            </a:extLst>
          </p:cNvPr>
          <p:cNvPicPr>
            <a:picLocks noChangeAspect="1"/>
          </p:cNvPicPr>
          <p:nvPr/>
        </p:nvPicPr>
        <p:blipFill>
          <a:blip r:embed="rId5"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6751155" y="2373419"/>
            <a:ext cx="577228" cy="687176"/>
          </a:xfrm>
          <a:prstGeom prst="rect">
            <a:avLst/>
          </a:prstGeom>
        </p:spPr>
      </p:pic>
      <p:sp>
        <p:nvSpPr>
          <p:cNvPr id="16" name="Freeform 20">
            <a:extLst>
              <a:ext uri="{FF2B5EF4-FFF2-40B4-BE49-F238E27FC236}">
                <a16:creationId xmlns:a16="http://schemas.microsoft.com/office/drawing/2014/main" id="{F6D6B2D7-C22F-0A05-F6E1-C21E1D29CB76}"/>
              </a:ext>
              <a:ext uri="{C183D7F6-B498-43B3-948B-1728B52AA6E4}">
                <adec:decorative xmlns:adec="http://schemas.microsoft.com/office/drawing/2017/decorative" val="1"/>
              </a:ext>
            </a:extLst>
          </p:cNvPr>
          <p:cNvSpPr>
            <a:spLocks noChangeAspect="1"/>
          </p:cNvSpPr>
          <p:nvPr/>
        </p:nvSpPr>
        <p:spPr>
          <a:xfrm>
            <a:off x="6436180" y="4009202"/>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BD045CE-8FBE-73BA-5482-9409116FF99C}"/>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21118"/>
          <a:stretch/>
        </p:blipFill>
        <p:spPr>
          <a:xfrm>
            <a:off x="7016272" y="3895503"/>
            <a:ext cx="827607" cy="484632"/>
          </a:xfrm>
          <a:prstGeom prst="rect">
            <a:avLst/>
          </a:prstGeom>
        </p:spPr>
      </p:pic>
      <p:pic>
        <p:nvPicPr>
          <p:cNvPr id="19" name="Picture 18" descr="Image">
            <a:extLst>
              <a:ext uri="{FF2B5EF4-FFF2-40B4-BE49-F238E27FC236}">
                <a16:creationId xmlns:a16="http://schemas.microsoft.com/office/drawing/2014/main" id="{DF2D1C0E-B7E6-C6AB-91FD-B3608AE62715}"/>
              </a:ext>
            </a:extLst>
          </p:cNvPr>
          <p:cNvPicPr>
            <a:picLocks noChangeAspect="1" noChangeArrowheads="1"/>
          </p:cNvPicPr>
          <p:nvPr/>
        </p:nvPicPr>
        <p:blipFill>
          <a:blip r:embed="rId7">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591664" y="5204050"/>
            <a:ext cx="896210" cy="7091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CF99AE6-4F91-4B09-A927-EAFFF38E36F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1353" t="24336" r="31353" b="24336"/>
          <a:stretch/>
        </p:blipFill>
        <p:spPr bwMode="auto">
          <a:xfrm>
            <a:off x="6722004" y="975479"/>
            <a:ext cx="635530" cy="641430"/>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9AEEDD74-4F8E-F43A-F949-DC7378A08DD7}"/>
              </a:ext>
              <a:ext uri="{C183D7F6-B498-43B3-948B-1728B52AA6E4}">
                <adec:decorative xmlns:adec="http://schemas.microsoft.com/office/drawing/2017/decorative" val="1"/>
              </a:ext>
            </a:extLst>
          </p:cNvPr>
          <p:cNvCxnSpPr>
            <a:cxnSpLocks/>
          </p:cNvCxnSpPr>
          <p:nvPr/>
        </p:nvCxnSpPr>
        <p:spPr>
          <a:xfrm>
            <a:off x="2887174" y="2540000"/>
            <a:ext cx="0" cy="2324100"/>
          </a:xfrm>
          <a:prstGeom prst="line">
            <a:avLst/>
          </a:prstGeom>
          <a:ln w="19050">
            <a:solidFill>
              <a:schemeClr val="bg2"/>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82834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sz="3200" dirty="0"/>
              <a:t>Using BACKUP/RESTORE with S3 compatible object storage</a:t>
            </a:r>
          </a:p>
        </p:txBody>
      </p:sp>
      <p:pic>
        <p:nvPicPr>
          <p:cNvPr id="4" name="Graphic 3">
            <a:extLst>
              <a:ext uri="{FF2B5EF4-FFF2-40B4-BE49-F238E27FC236}">
                <a16:creationId xmlns:a16="http://schemas.microsoft.com/office/drawing/2014/main" id="{E7DC3BD4-12DB-9C58-6DEB-FE72628C06F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0302" y="1655802"/>
            <a:ext cx="553998" cy="553998"/>
          </a:xfrm>
          <a:prstGeom prst="rect">
            <a:avLst/>
          </a:prstGeom>
        </p:spPr>
      </p:pic>
      <p:sp>
        <p:nvSpPr>
          <p:cNvPr id="7" name="TextBox 6">
            <a:extLst>
              <a:ext uri="{FF2B5EF4-FFF2-40B4-BE49-F238E27FC236}">
                <a16:creationId xmlns:a16="http://schemas.microsoft.com/office/drawing/2014/main" id="{036AF27F-6092-17B0-916E-31D29F3F6B1F}"/>
              </a:ext>
            </a:extLst>
          </p:cNvPr>
          <p:cNvSpPr txBox="1"/>
          <p:nvPr/>
        </p:nvSpPr>
        <p:spPr>
          <a:xfrm>
            <a:off x="3444931" y="1932801"/>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BACKUP DATABASE &lt;db&gt;</a:t>
            </a:r>
          </a:p>
          <a:p>
            <a:r>
              <a:rPr lang="en-US" sz="2000" b="0" dirty="0">
                <a:solidFill>
                  <a:schemeClr val="accent1"/>
                </a:solidFill>
                <a:effectLst/>
                <a:latin typeface="Consolas" panose="020B0609020204030204" pitchFamily="49" charset="0"/>
              </a:rPr>
              <a:t>TO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FD8D91CC-28AB-A8A5-0954-DB8602A5E8CB}"/>
              </a:ext>
            </a:extLst>
          </p:cNvPr>
          <p:cNvSpPr txBox="1"/>
          <p:nvPr/>
        </p:nvSpPr>
        <p:spPr>
          <a:xfrm>
            <a:off x="3451771" y="2844454"/>
            <a:ext cx="4931700" cy="707886"/>
          </a:xfrm>
          <a:prstGeom prst="rect">
            <a:avLst/>
          </a:prstGeom>
          <a:noFill/>
        </p:spPr>
        <p:txBody>
          <a:bodyPr wrap="square">
            <a:spAutoFit/>
          </a:bodyPr>
          <a:lstStyle/>
          <a:p>
            <a:r>
              <a:rPr lang="en-US" sz="2000" b="0" dirty="0">
                <a:solidFill>
                  <a:schemeClr val="accent1"/>
                </a:solidFill>
                <a:effectLst/>
                <a:latin typeface="Consolas" panose="020B0609020204030204" pitchFamily="49" charset="0"/>
              </a:rPr>
              <a:t>RESTORE DATABASE &lt;db&gt;</a:t>
            </a:r>
          </a:p>
          <a:p>
            <a:r>
              <a:rPr lang="en-US" sz="2000" b="0" dirty="0">
                <a:solidFill>
                  <a:schemeClr val="accent1"/>
                </a:solidFill>
                <a:effectLst/>
                <a:latin typeface="Consolas" panose="020B0609020204030204" pitchFamily="49" charset="0"/>
              </a:rPr>
              <a:t>FROM URL = </a:t>
            </a:r>
            <a:r>
              <a:rPr lang="en-US" sz="2000" b="0" dirty="0">
                <a:solidFill>
                  <a:srgbClr val="CE9178"/>
                </a:solidFill>
                <a:effectLst/>
                <a:latin typeface="Consolas" panose="020B0609020204030204" pitchFamily="49" charset="0"/>
              </a:rPr>
              <a:t>‘s3:&lt;bucket&gt;/&lt;file&gt;’</a:t>
            </a:r>
            <a:endParaRPr lang="en-US" sz="2000" b="0" dirty="0">
              <a:solidFill>
                <a:srgbClr val="D4D4D4"/>
              </a:solidFill>
              <a:effectLst/>
              <a:latin typeface="Consolas" panose="020B0609020204030204" pitchFamily="49" charset="0"/>
            </a:endParaRPr>
          </a:p>
        </p:txBody>
      </p:sp>
      <p:sp>
        <p:nvSpPr>
          <p:cNvPr id="15" name="Rectangle 14" descr="Dashed box">
            <a:extLst>
              <a:ext uri="{FF2B5EF4-FFF2-40B4-BE49-F238E27FC236}">
                <a16:creationId xmlns:a16="http://schemas.microsoft.com/office/drawing/2014/main" id="{068F8663-AD61-FFFD-D3CB-D5E87161D907}"/>
              </a:ext>
            </a:extLst>
          </p:cNvPr>
          <p:cNvSpPr/>
          <p:nvPr/>
        </p:nvSpPr>
        <p:spPr bwMode="auto">
          <a:xfrm>
            <a:off x="588263" y="1436688"/>
            <a:ext cx="11021125" cy="2558578"/>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19" name="Straight Arrow Connector 18" descr="Arrow">
            <a:extLst>
              <a:ext uri="{FF2B5EF4-FFF2-40B4-BE49-F238E27FC236}">
                <a16:creationId xmlns:a16="http://schemas.microsoft.com/office/drawing/2014/main" id="{562CEB0D-3BAE-D9C8-F2AB-4356AE54510F}"/>
              </a:ext>
            </a:extLst>
          </p:cNvPr>
          <p:cNvCxnSpPr>
            <a:cxnSpLocks/>
          </p:cNvCxnSpPr>
          <p:nvPr/>
        </p:nvCxnSpPr>
        <p:spPr>
          <a:xfrm flipH="1">
            <a:off x="6096000" y="4101189"/>
            <a:ext cx="2826" cy="852959"/>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38" name="TextBox 37">
            <a:extLst>
              <a:ext uri="{FF2B5EF4-FFF2-40B4-BE49-F238E27FC236}">
                <a16:creationId xmlns:a16="http://schemas.microsoft.com/office/drawing/2014/main" id="{71810F4F-476E-DE51-D634-13DAB65B639E}"/>
              </a:ext>
            </a:extLst>
          </p:cNvPr>
          <p:cNvSpPr txBox="1"/>
          <p:nvPr/>
        </p:nvSpPr>
        <p:spPr>
          <a:xfrm>
            <a:off x="6228782" y="4333254"/>
            <a:ext cx="5380606" cy="369332"/>
          </a:xfrm>
          <a:prstGeom prst="rect">
            <a:avLst/>
          </a:prstGeom>
          <a:noFill/>
        </p:spPr>
        <p:txBody>
          <a:bodyPr wrap="square">
            <a:spAutoFit/>
          </a:bodyPr>
          <a:lstStyle/>
          <a:p>
            <a:r>
              <a:rPr lang="en-US" sz="1800" b="0" dirty="0">
                <a:solidFill>
                  <a:schemeClr val="accent1"/>
                </a:solidFill>
                <a:effectLst/>
                <a:latin typeface="Consolas" panose="020B0609020204030204" pitchFamily="49" charset="0"/>
              </a:rPr>
              <a:t>REST API</a:t>
            </a:r>
            <a:endParaRPr lang="en-US" dirty="0"/>
          </a:p>
        </p:txBody>
      </p:sp>
      <p:sp>
        <p:nvSpPr>
          <p:cNvPr id="39" name="TextBox 38">
            <a:extLst>
              <a:ext uri="{FF2B5EF4-FFF2-40B4-BE49-F238E27FC236}">
                <a16:creationId xmlns:a16="http://schemas.microsoft.com/office/drawing/2014/main" id="{4B3B39FE-942E-6B17-7624-0B5AA0E1A996}"/>
              </a:ext>
            </a:extLst>
          </p:cNvPr>
          <p:cNvSpPr txBox="1"/>
          <p:nvPr/>
        </p:nvSpPr>
        <p:spPr>
          <a:xfrm>
            <a:off x="8675788" y="5432479"/>
            <a:ext cx="2811667" cy="492443"/>
          </a:xfrm>
          <a:prstGeom prst="rect">
            <a:avLst/>
          </a:prstGeom>
          <a:noFill/>
        </p:spPr>
        <p:txBody>
          <a:bodyPr wrap="none" lIns="0" tIns="0" rIns="0" bIns="0" rtlCol="0">
            <a:spAutoFit/>
          </a:bodyPr>
          <a:lstStyle/>
          <a:p>
            <a:pPr algn="l"/>
            <a:r>
              <a:rPr lang="en-US" sz="1600" dirty="0">
                <a:latin typeface="+mj-lt"/>
              </a:rPr>
              <a:t>Can I migrate from </a:t>
            </a:r>
          </a:p>
          <a:p>
            <a:pPr algn="l"/>
            <a:r>
              <a:rPr lang="en-US" sz="1600" dirty="0">
                <a:latin typeface="+mj-lt"/>
              </a:rPr>
              <a:t>AWS RDS to SQL Server 2022?</a:t>
            </a:r>
          </a:p>
        </p:txBody>
      </p:sp>
      <p:sp>
        <p:nvSpPr>
          <p:cNvPr id="26" name="Rectangle 25">
            <a:extLst>
              <a:ext uri="{FF2B5EF4-FFF2-40B4-BE49-F238E27FC236}">
                <a16:creationId xmlns:a16="http://schemas.microsoft.com/office/drawing/2014/main" id="{95E98D01-A01B-9B37-9A29-D2107CE0BD93}"/>
              </a:ext>
              <a:ext uri="{C183D7F6-B498-43B3-948B-1728B52AA6E4}">
                <adec:decorative xmlns:adec="http://schemas.microsoft.com/office/drawing/2017/decorative" val="1"/>
              </a:ext>
            </a:extLst>
          </p:cNvPr>
          <p:cNvSpPr/>
          <p:nvPr/>
        </p:nvSpPr>
        <p:spPr bwMode="auto">
          <a:xfrm>
            <a:off x="3262311" y="5040575"/>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27" name="Picture 2" descr="Icon&#10;&#10;Description automatically generated">
            <a:extLst>
              <a:ext uri="{FF2B5EF4-FFF2-40B4-BE49-F238E27FC236}">
                <a16:creationId xmlns:a16="http://schemas.microsoft.com/office/drawing/2014/main" id="{654C8EF5-6DA1-1FC3-FDFE-EE42F0DA5D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8181" y="5102752"/>
            <a:ext cx="587368" cy="587368"/>
          </a:xfrm>
          <a:prstGeom prst="rect">
            <a:avLst/>
          </a:prstGeom>
          <a:noFill/>
        </p:spPr>
      </p:pic>
      <p:pic>
        <p:nvPicPr>
          <p:cNvPr id="28" name="Picture 2" descr="Icon&#10;&#10;Description automatically generated">
            <a:extLst>
              <a:ext uri="{FF2B5EF4-FFF2-40B4-BE49-F238E27FC236}">
                <a16:creationId xmlns:a16="http://schemas.microsoft.com/office/drawing/2014/main" id="{77665398-E6DC-569B-C638-27EA5B48CDC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44701" y="5887298"/>
            <a:ext cx="993512" cy="149932"/>
          </a:xfrm>
          <a:prstGeom prst="rect">
            <a:avLst/>
          </a:prstGeom>
          <a:noFill/>
        </p:spPr>
      </p:pic>
      <p:pic>
        <p:nvPicPr>
          <p:cNvPr id="29" name="Picture 2" descr="See the source image">
            <a:extLst>
              <a:ext uri="{FF2B5EF4-FFF2-40B4-BE49-F238E27FC236}">
                <a16:creationId xmlns:a16="http://schemas.microsoft.com/office/drawing/2014/main" id="{ABAA1F96-0188-8102-AD19-FA263F1AD40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4513" t="-3939" r="16821"/>
          <a:stretch/>
        </p:blipFill>
        <p:spPr bwMode="auto">
          <a:xfrm>
            <a:off x="6599381" y="5194380"/>
            <a:ext cx="769504" cy="390230"/>
          </a:xfrm>
          <a:prstGeom prst="rect">
            <a:avLst/>
          </a:prstGeom>
          <a:noFill/>
        </p:spPr>
      </p:pic>
      <p:pic>
        <p:nvPicPr>
          <p:cNvPr id="31" name="Picture 2" descr="A picture containing text, clipart&#10;&#10;Description automatically generated">
            <a:extLst>
              <a:ext uri="{FF2B5EF4-FFF2-40B4-BE49-F238E27FC236}">
                <a16:creationId xmlns:a16="http://schemas.microsoft.com/office/drawing/2014/main" id="{10ABC899-62F5-98EE-14CA-A5C27E843A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92717" y="5143346"/>
            <a:ext cx="535356" cy="535355"/>
          </a:xfrm>
          <a:prstGeom prst="rect">
            <a:avLst/>
          </a:prstGeom>
          <a:noFill/>
        </p:spPr>
      </p:pic>
      <p:pic>
        <p:nvPicPr>
          <p:cNvPr id="32" name="Picture 31" descr="A picture containing text, clipart&#10;&#10;Description automatically generated">
            <a:extLst>
              <a:ext uri="{FF2B5EF4-FFF2-40B4-BE49-F238E27FC236}">
                <a16:creationId xmlns:a16="http://schemas.microsoft.com/office/drawing/2014/main" id="{2B4DF924-5512-F803-8662-35C50CB11C3F}"/>
              </a:ext>
            </a:extLst>
          </p:cNvPr>
          <p:cNvPicPr>
            <a:picLocks noChangeAspect="1"/>
          </p:cNvPicPr>
          <p:nvPr/>
        </p:nvPicPr>
        <p:blipFill>
          <a:blip r:embed="rId9"/>
          <a:stretch>
            <a:fillRect/>
          </a:stretch>
        </p:blipFill>
        <p:spPr>
          <a:xfrm>
            <a:off x="3481971" y="5858141"/>
            <a:ext cx="1189193" cy="208752"/>
          </a:xfrm>
          <a:prstGeom prst="rect">
            <a:avLst/>
          </a:prstGeom>
        </p:spPr>
      </p:pic>
      <p:pic>
        <p:nvPicPr>
          <p:cNvPr id="33" name="Picture 32" descr="A picture containing text&#10;&#10;Description automatically generated">
            <a:extLst>
              <a:ext uri="{FF2B5EF4-FFF2-40B4-BE49-F238E27FC236}">
                <a16:creationId xmlns:a16="http://schemas.microsoft.com/office/drawing/2014/main" id="{CE656118-D4FA-D671-6308-3F2BF852ACC2}"/>
              </a:ext>
            </a:extLst>
          </p:cNvPr>
          <p:cNvPicPr>
            <a:picLocks noChangeAspect="1"/>
          </p:cNvPicPr>
          <p:nvPr/>
        </p:nvPicPr>
        <p:blipFill>
          <a:blip r:embed="rId10"/>
          <a:stretch>
            <a:fillRect/>
          </a:stretch>
        </p:blipFill>
        <p:spPr>
          <a:xfrm>
            <a:off x="7411751" y="5751498"/>
            <a:ext cx="786708" cy="393354"/>
          </a:xfrm>
          <a:prstGeom prst="rect">
            <a:avLst/>
          </a:prstGeom>
        </p:spPr>
      </p:pic>
      <p:pic>
        <p:nvPicPr>
          <p:cNvPr id="34" name="Picture 2" descr="See the source image">
            <a:extLst>
              <a:ext uri="{FF2B5EF4-FFF2-40B4-BE49-F238E27FC236}">
                <a16:creationId xmlns:a16="http://schemas.microsoft.com/office/drawing/2014/main" id="{BF3C4C54-5B38-2B4B-3271-380B45C25A5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84173" y="5182024"/>
            <a:ext cx="1080176" cy="4080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a:extLst>
              <a:ext uri="{FF2B5EF4-FFF2-40B4-BE49-F238E27FC236}">
                <a16:creationId xmlns:a16="http://schemas.microsoft.com/office/drawing/2014/main" id="{5FCA70E7-346E-D14F-D65C-565295C1AFEF}"/>
              </a:ext>
            </a:extLst>
          </p:cNvPr>
          <p:cNvPicPr>
            <a:picLocks noChangeAspect="1"/>
          </p:cNvPicPr>
          <p:nvPr/>
        </p:nvPicPr>
        <p:blipFill>
          <a:blip r:embed="rId12"/>
          <a:stretch>
            <a:fillRect/>
          </a:stretch>
        </p:blipFill>
        <p:spPr>
          <a:xfrm>
            <a:off x="3660396" y="5253490"/>
            <a:ext cx="541422" cy="313751"/>
          </a:xfrm>
          <a:prstGeom prst="rect">
            <a:avLst/>
          </a:prstGeom>
        </p:spPr>
      </p:pic>
    </p:spTree>
    <p:extLst>
      <p:ext uri="{BB962C8B-B14F-4D97-AF65-F5344CB8AC3E}">
        <p14:creationId xmlns:p14="http://schemas.microsoft.com/office/powerpoint/2010/main" val="1643891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5.0</a:t>
            </a:r>
          </a:p>
          <a:p>
            <a:r>
              <a:rPr lang="en-US" sz="2000" dirty="0"/>
              <a:t>Try out OPENROWSET</a:t>
            </a:r>
            <a:br>
              <a:rPr lang="en-US" sz="2000" dirty="0"/>
            </a:br>
            <a:r>
              <a:rPr lang="en-US" sz="2000" dirty="0">
                <a:latin typeface="+mj-lt"/>
              </a:rPr>
              <a:t>Exercise 5.1</a:t>
            </a:r>
          </a:p>
          <a:p>
            <a:r>
              <a:rPr lang="en-US" sz="2000" dirty="0"/>
              <a:t>Notebooks with parquet and S3</a:t>
            </a:r>
            <a:br>
              <a:rPr lang="en-US" sz="2000" dirty="0"/>
            </a:br>
            <a:r>
              <a:rPr lang="en-US" sz="2000" dirty="0">
                <a:latin typeface="+mj-lt"/>
              </a:rPr>
              <a:t>Exercise 5.2</a:t>
            </a:r>
          </a:p>
          <a:p>
            <a:r>
              <a:rPr lang="en-US" sz="2000" dirty="0"/>
              <a:t>Notebooks with delta and S3</a:t>
            </a:r>
            <a:br>
              <a:rPr lang="en-US" sz="2000" dirty="0"/>
            </a:br>
            <a:br>
              <a:rPr lang="en-US" sz="2000" dirty="0"/>
            </a:br>
            <a:r>
              <a:rPr lang="en-US" sz="2000" dirty="0">
                <a:solidFill>
                  <a:schemeClr val="accent1">
                    <a:lumMod val="40000"/>
                    <a:lumOff val="60000"/>
                  </a:schemeClr>
                </a:solidFill>
                <a:latin typeface="+mj-lt"/>
              </a:rPr>
              <a:t>Bonus: 5.3</a:t>
            </a:r>
          </a:p>
          <a:p>
            <a:r>
              <a:rPr lang="en-US" sz="2000" dirty="0">
                <a:solidFill>
                  <a:schemeClr val="accent1">
                    <a:lumMod val="40000"/>
                    <a:lumOff val="60000"/>
                  </a:schemeClr>
                </a:solidFill>
              </a:rPr>
              <a:t>Notebooks with backup/restore and S3</a:t>
            </a:r>
            <a:br>
              <a:rPr lang="en-US" sz="2000" dirty="0">
                <a:solidFill>
                  <a:schemeClr val="accent1">
                    <a:lumMod val="40000"/>
                    <a:lumOff val="60000"/>
                  </a:schemeClr>
                </a:solidFill>
              </a:rPr>
            </a:br>
            <a:r>
              <a:rPr lang="en-US" sz="2000" dirty="0">
                <a:solidFill>
                  <a:schemeClr val="accent1">
                    <a:lumMod val="40000"/>
                    <a:lumOff val="60000"/>
                  </a:schemeClr>
                </a:solidFill>
                <a:latin typeface="+mj-lt"/>
              </a:rPr>
              <a:t>Advanced: 5.4</a:t>
            </a:r>
          </a:p>
          <a:p>
            <a:r>
              <a:rPr lang="en-US" sz="2000" dirty="0">
                <a:solidFill>
                  <a:schemeClr val="accent1">
                    <a:lumMod val="40000"/>
                    <a:lumOff val="60000"/>
                  </a:schemeClr>
                </a:solidFill>
              </a:rPr>
              <a:t>Using minio server with S3</a:t>
            </a:r>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can now access external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data sources through:</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You can restore a database from AWS RDS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1880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93045"/>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Using REST API to S3 object providers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a:ln>
                  <a:noFill/>
                </a:ln>
                <a:solidFill>
                  <a:srgbClr val="000000"/>
                </a:solidFill>
                <a:effectLst/>
                <a:uLnTx/>
                <a:uFillTx/>
                <a:latin typeface="Segoe UI"/>
                <a:ea typeface="+mn-ea"/>
                <a:cs typeface="+mn-cs"/>
              </a:rPr>
              <a:t>​</a:t>
            </a:r>
            <a:r>
              <a:rPr kumimoji="0" lang="en-US" sz="2000" b="0" i="0" u="none" strike="noStrike" kern="1200" cap="none" spc="0" normalizeH="0" baseline="0" noProof="0">
                <a:ln>
                  <a:noFill/>
                </a:ln>
                <a:solidFill>
                  <a:srgbClr val="000000"/>
                </a:solidFill>
                <a:effectLst/>
                <a:uLnTx/>
                <a:uFillTx/>
                <a:latin typeface="Segoe UI"/>
                <a:ea typeface="+mn-ea"/>
                <a:cs typeface="+mn-cs"/>
              </a:rPr>
              <a:t>Export</a:t>
            </a:r>
            <a:r>
              <a:rPr kumimoji="0" lang="en-US" sz="2000" b="0" i="0" u="none" strike="noStrike" kern="1200" cap="none" spc="0" normalizeH="0" noProof="0">
                <a:ln>
                  <a:noFill/>
                </a:ln>
                <a:solidFill>
                  <a:srgbClr val="000000"/>
                </a:solidFill>
                <a:effectLst/>
                <a:uLnTx/>
                <a:uFillTx/>
                <a:latin typeface="Segoe UI"/>
                <a:ea typeface="+mn-ea"/>
                <a:cs typeface="+mn-cs"/>
              </a:rPr>
              <a:t> data to</a:t>
            </a:r>
            <a:r>
              <a:rPr kumimoji="0" lang="en-US" sz="2000" b="0" i="0" u="none" strike="noStrike" kern="1200" cap="none" spc="0" normalizeH="0" baseline="0" noProof="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a:ea typeface="+mn-ea"/>
                <a:cs typeface="+mn-cs"/>
              </a:rPr>
              <a:t>parquet files on REST API data sources from a SELECT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Access parquet files on ODBC data sources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28257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000274"/>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True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False</a:t>
            </a: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119946"/>
            <a:ext cx="6276666" cy="2769989"/>
          </a:xfrm>
          <a:prstGeom prst="rect">
            <a:avLst/>
          </a:prstGeom>
          <a:noFill/>
        </p:spPr>
        <p:txBody>
          <a:bodyPr wrap="square" lIns="0" tIns="0" rIns="0" bIns="0" rtlCol="0">
            <a:spAutoFit/>
          </a:bodyPr>
          <a:lstStyle/>
          <a:p>
            <a:pPr lvl="0">
              <a:spcAft>
                <a:spcPts val="2400"/>
              </a:spcAft>
            </a:pPr>
            <a:r>
              <a:rPr lang="en-US" sz="2000" b="1" dirty="0"/>
              <a:t>New REST API data sources </a:t>
            </a:r>
            <a:r>
              <a:rPr lang="en-US" sz="2000" dirty="0"/>
              <a:t>include Azure Blob Storage, Azure Data Lake Storage Gen2, and S3 compatible object store providers</a:t>
            </a:r>
          </a:p>
          <a:p>
            <a:pPr lvl="0">
              <a:spcAft>
                <a:spcPts val="2400"/>
              </a:spcAft>
            </a:pPr>
            <a:r>
              <a:rPr lang="en-US" sz="2000" dirty="0"/>
              <a:t>SQL Server 2022 now natively recognizes </a:t>
            </a:r>
            <a:r>
              <a:rPr lang="en-US" sz="2000" b="1" dirty="0"/>
              <a:t>parquet and delta table </a:t>
            </a:r>
            <a:r>
              <a:rPr lang="en-US" sz="2000" dirty="0"/>
              <a:t>file formats</a:t>
            </a:r>
          </a:p>
          <a:p>
            <a:pPr lvl="0">
              <a:spcAft>
                <a:spcPts val="2400"/>
              </a:spcAft>
            </a:pPr>
            <a:r>
              <a:rPr lang="en-US" sz="2000" dirty="0"/>
              <a:t>SQL Server and </a:t>
            </a:r>
            <a:r>
              <a:rPr lang="en-US" sz="2000" b="1" dirty="0"/>
              <a:t>backup and restore </a:t>
            </a:r>
            <a:r>
              <a:rPr lang="en-US" sz="2000" dirty="0"/>
              <a:t>native backups to and from </a:t>
            </a:r>
            <a:r>
              <a:rPr lang="en-US" sz="2000" b="1" dirty="0"/>
              <a:t>S3</a:t>
            </a:r>
            <a:r>
              <a:rPr lang="en-US" sz="2000" dirty="0"/>
              <a:t> compatible object store providers</a:t>
            </a:r>
            <a:endParaRPr lang="en-US" sz="2000" b="1" dirty="0"/>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pPr defTabSz="896350">
              <a:lnSpc>
                <a:spcPct val="90000"/>
              </a:lnSpc>
              <a:spcBef>
                <a:spcPct val="20000"/>
              </a:spcBef>
              <a:buSzPct val="90000"/>
              <a:defRPr/>
            </a:pPr>
            <a:r>
              <a:rPr lang="en-US" sz="3600" spc="-69" dirty="0"/>
              <a:t>Enhance your application with new </a:t>
            </a:r>
            <a:br>
              <a:rPr lang="en-US" sz="3600" spc="-69" dirty="0"/>
            </a:br>
            <a:r>
              <a:rPr lang="en-US" sz="3600" spc="-69" dirty="0"/>
              <a:t>T-SQL capabilities</a:t>
            </a:r>
          </a:p>
        </p:txBody>
      </p:sp>
      <p:sp>
        <p:nvSpPr>
          <p:cNvPr id="20" name="Rectangle 19">
            <a:extLst>
              <a:ext uri="{FF2B5EF4-FFF2-40B4-BE49-F238E27FC236}">
                <a16:creationId xmlns:a16="http://schemas.microsoft.com/office/drawing/2014/main" id="{0CE2A142-99AF-5544-89D3-97BD2583AD8C}"/>
              </a:ext>
            </a:extLst>
          </p:cNvPr>
          <p:cNvSpPr/>
          <p:nvPr/>
        </p:nvSpPr>
        <p:spPr>
          <a:xfrm>
            <a:off x="579616" y="3973707"/>
            <a:ext cx="6096000" cy="984885"/>
          </a:xfrm>
          <a:prstGeom prst="rect">
            <a:avLst/>
          </a:prstGeom>
        </p:spPr>
        <p:txBody>
          <a:bodyPr lIns="0" rIns="0">
            <a:spAutoFit/>
          </a:bodyPr>
          <a:lstStyle/>
          <a:p>
            <a:pPr marL="457200" lvl="0" indent="-457200">
              <a:spcAft>
                <a:spcPts val="600"/>
              </a:spcAft>
              <a:defRPr/>
            </a:pPr>
            <a:r>
              <a:rPr lang="en-US" sz="1600" dirty="0">
                <a:gradFill>
                  <a:gsLst>
                    <a:gs pos="2917">
                      <a:prstClr val="white"/>
                    </a:gs>
                    <a:gs pos="30000">
                      <a:prstClr val="white"/>
                    </a:gs>
                  </a:gsLst>
                  <a:lin ang="5400000" scaled="0"/>
                </a:gradFill>
              </a:rPr>
              <a:t>Overview</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2" name="Freeform: Shape 1" descr="T-SQL">
            <a:extLst>
              <a:ext uri="{FF2B5EF4-FFF2-40B4-BE49-F238E27FC236}">
                <a16:creationId xmlns:a16="http://schemas.microsoft.com/office/drawing/2014/main" id="{075D1010-C2D3-5651-927D-3AE775EB9270}"/>
              </a:ext>
            </a:extLst>
          </p:cNvPr>
          <p:cNvSpPr/>
          <p:nvPr/>
        </p:nvSpPr>
        <p:spPr bwMode="auto">
          <a:xfrm>
            <a:off x="579616" y="228230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chemeClr val="tx1"/>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8" name="Freeform: Shape 7" descr="T-SQL">
            <a:extLst>
              <a:ext uri="{FF2B5EF4-FFF2-40B4-BE49-F238E27FC236}">
                <a16:creationId xmlns:a16="http://schemas.microsoft.com/office/drawing/2014/main" id="{F13D9524-8851-0678-AE3A-DA21D1670427}"/>
              </a:ext>
            </a:extLst>
          </p:cNvPr>
          <p:cNvSpPr/>
          <p:nvPr/>
        </p:nvSpPr>
        <p:spPr bwMode="auto">
          <a:xfrm>
            <a:off x="638990" y="1447453"/>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Language enhancements for developers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Use your T-SQL skills to do more than ever</a:t>
            </a:r>
            <a:endParaRPr lang="en-US" sz="2000" dirty="0">
              <a:solidFill>
                <a:schemeClr val="accent1"/>
              </a:solidFill>
            </a:endParaRPr>
          </a:p>
        </p:txBody>
      </p:sp>
      <p:sp>
        <p:nvSpPr>
          <p:cNvPr id="71" name="Freeform: Shape 70" descr="T-SQL">
            <a:extLst>
              <a:ext uri="{FF2B5EF4-FFF2-40B4-BE49-F238E27FC236}">
                <a16:creationId xmlns:a16="http://schemas.microsoft.com/office/drawing/2014/main" id="{8A8EF40B-9A5A-4B56-8F47-9F48FA6C833B}"/>
              </a:ext>
            </a:extLst>
          </p:cNvPr>
          <p:cNvSpPr/>
          <p:nvPr/>
        </p:nvSpPr>
        <p:spPr bwMode="auto">
          <a:xfrm>
            <a:off x="4356100" y="2404284"/>
            <a:ext cx="1010666" cy="293549"/>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21" name="Picture 2" descr="A picture containing text, clipart&#10;&#10;Description automatically generated">
            <a:extLst>
              <a:ext uri="{FF2B5EF4-FFF2-40B4-BE49-F238E27FC236}">
                <a16:creationId xmlns:a16="http://schemas.microsoft.com/office/drawing/2014/main" id="{708A036B-3A01-4E8B-9D49-96AEFB9CA2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675" y="2234777"/>
            <a:ext cx="1152162" cy="632560"/>
          </a:xfrm>
          <a:prstGeom prst="rect">
            <a:avLst/>
          </a:prstGeom>
          <a:noFill/>
        </p:spPr>
      </p:pic>
      <p:pic>
        <p:nvPicPr>
          <p:cNvPr id="28" name="Graphic 27" descr="Circle with jagged line through it">
            <a:extLst>
              <a:ext uri="{FF2B5EF4-FFF2-40B4-BE49-F238E27FC236}">
                <a16:creationId xmlns:a16="http://schemas.microsoft.com/office/drawing/2014/main" id="{83451778-BB85-476E-A908-7415EA17B8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77288" y="2277610"/>
            <a:ext cx="546895" cy="546895"/>
          </a:xfrm>
          <a:prstGeom prst="rect">
            <a:avLst/>
          </a:prstGeom>
        </p:spPr>
      </p:pic>
      <p:sp>
        <p:nvSpPr>
          <p:cNvPr id="5" name="TextBox 4">
            <a:extLst>
              <a:ext uri="{FF2B5EF4-FFF2-40B4-BE49-F238E27FC236}">
                <a16:creationId xmlns:a16="http://schemas.microsoft.com/office/drawing/2014/main" id="{79AC5480-476C-3361-5A1A-2A41519E8D13}"/>
              </a:ext>
            </a:extLst>
          </p:cNvPr>
          <p:cNvSpPr txBox="1"/>
          <p:nvPr/>
        </p:nvSpPr>
        <p:spPr>
          <a:xfrm>
            <a:off x="8777288" y="3007948"/>
            <a:ext cx="2715358" cy="1200329"/>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DATE_BUCKET</a:t>
            </a:r>
          </a:p>
          <a:p>
            <a:r>
              <a:rPr lang="en-US" dirty="0"/>
              <a:t>GENERATE_SERIES</a:t>
            </a:r>
          </a:p>
          <a:p>
            <a:r>
              <a:rPr lang="en-US" dirty="0"/>
              <a:t>FIRST_VALUE</a:t>
            </a:r>
          </a:p>
          <a:p>
            <a:r>
              <a:rPr lang="en-US" dirty="0"/>
              <a:t>LAST_VALUE</a:t>
            </a:r>
          </a:p>
        </p:txBody>
      </p:sp>
      <p:sp>
        <p:nvSpPr>
          <p:cNvPr id="7" name="TextBox 6">
            <a:extLst>
              <a:ext uri="{FF2B5EF4-FFF2-40B4-BE49-F238E27FC236}">
                <a16:creationId xmlns:a16="http://schemas.microsoft.com/office/drawing/2014/main" id="{5B45B298-0046-C8C9-9CF6-F44BB2CBADBB}"/>
              </a:ext>
            </a:extLst>
          </p:cNvPr>
          <p:cNvSpPr txBox="1"/>
          <p:nvPr/>
        </p:nvSpPr>
        <p:spPr>
          <a:xfrm>
            <a:off x="4356100" y="3007948"/>
            <a:ext cx="3453113" cy="3416320"/>
          </a:xfrm>
          <a:prstGeom prst="rect">
            <a:avLst/>
          </a:prstGeom>
          <a:noFill/>
        </p:spPr>
        <p:txBody>
          <a:bodyPr wrap="square" lIns="0" rIns="0">
            <a:spAutoFit/>
          </a:bodyPr>
          <a:lstStyle>
            <a:defPPr>
              <a:defRPr lang="en-US"/>
            </a:defPPr>
            <a:lvl1pPr marR="0" lvl="0" indent="0" defTabSz="914192" fontAlgn="auto">
              <a:lnSpc>
                <a:spcPct val="100000"/>
              </a:lnSpc>
              <a:spcBef>
                <a:spcPts val="0"/>
              </a:spcBef>
              <a:spcAft>
                <a:spcPts val="0"/>
              </a:spcAft>
              <a:buClrTx/>
              <a:buSzTx/>
              <a:buFontTx/>
              <a:buNone/>
              <a:tabLst/>
              <a:defRPr kumimoji="0" sz="1800" b="1" i="0" u="none" strike="noStrike" kern="0" cap="none" spc="0" normalizeH="0" baseline="0">
                <a:ln>
                  <a:noFill/>
                </a:ln>
                <a:solidFill>
                  <a:srgbClr val="000000"/>
                </a:solidFill>
                <a:effectLst/>
                <a:uLnTx/>
                <a:uFillTx/>
                <a:latin typeface="Segoe UI Semibold" panose="020B0502040204020203" pitchFamily="34" charset="0"/>
                <a:cs typeface="Segoe UI Semibold" panose="020B0502040204020203" pitchFamily="34" charset="0"/>
              </a:defRPr>
            </a:lvl1pPr>
          </a:lstStyle>
          <a:p>
            <a:r>
              <a:rPr lang="en-US" dirty="0"/>
              <a:t>GREATEST</a:t>
            </a:r>
          </a:p>
          <a:p>
            <a:r>
              <a:rPr lang="en-US" dirty="0"/>
              <a:t>LEAST</a:t>
            </a:r>
          </a:p>
          <a:p>
            <a:r>
              <a:rPr lang="en-US" dirty="0"/>
              <a:t>STRING_SPLIT</a:t>
            </a:r>
          </a:p>
          <a:p>
            <a:r>
              <a:rPr lang="en-US" dirty="0"/>
              <a:t>TRIM functions</a:t>
            </a:r>
          </a:p>
          <a:p>
            <a:r>
              <a:rPr lang="en-US" dirty="0"/>
              <a:t>DATETRUNC</a:t>
            </a:r>
          </a:p>
          <a:p>
            <a:r>
              <a:rPr lang="en-US" dirty="0"/>
              <a:t>IS [NOT] DISTINCT FROM</a:t>
            </a:r>
          </a:p>
          <a:p>
            <a:r>
              <a:rPr lang="en-US" dirty="0"/>
              <a:t>WINDOW clause</a:t>
            </a:r>
          </a:p>
          <a:p>
            <a:r>
              <a:rPr lang="en-US" dirty="0"/>
              <a:t>LEFT_SHIFT</a:t>
            </a:r>
          </a:p>
          <a:p>
            <a:r>
              <a:rPr lang="en-US" dirty="0"/>
              <a:t>RIGHT_SHIFT</a:t>
            </a:r>
          </a:p>
          <a:p>
            <a:r>
              <a:rPr lang="en-US" dirty="0"/>
              <a:t>BIT_COUNT</a:t>
            </a:r>
          </a:p>
          <a:p>
            <a:r>
              <a:rPr lang="en-US" dirty="0"/>
              <a:t>GET_BIT</a:t>
            </a:r>
          </a:p>
          <a:p>
            <a:r>
              <a:rPr lang="en-US" dirty="0"/>
              <a:t>SET_BIT</a:t>
            </a:r>
          </a:p>
        </p:txBody>
      </p:sp>
      <p:sp>
        <p:nvSpPr>
          <p:cNvPr id="9" name="TextBox 8">
            <a:extLst>
              <a:ext uri="{FF2B5EF4-FFF2-40B4-BE49-F238E27FC236}">
                <a16:creationId xmlns:a16="http://schemas.microsoft.com/office/drawing/2014/main" id="{DBFC5783-EF26-3B5C-0E3D-A4B1045F1B6C}"/>
              </a:ext>
            </a:extLst>
          </p:cNvPr>
          <p:cNvSpPr txBox="1"/>
          <p:nvPr/>
        </p:nvSpPr>
        <p:spPr>
          <a:xfrm>
            <a:off x="584200" y="3007948"/>
            <a:ext cx="2791679" cy="1200329"/>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ISJSON</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JSON_PATH_EXISTS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JSON_OBJECT</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JSON_ARRAY </a:t>
            </a:r>
          </a:p>
        </p:txBody>
      </p:sp>
      <p:sp>
        <p:nvSpPr>
          <p:cNvPr id="4" name="Rectangle: Rounded Corners 3">
            <a:extLst>
              <a:ext uri="{FF2B5EF4-FFF2-40B4-BE49-F238E27FC236}">
                <a16:creationId xmlns:a16="http://schemas.microsoft.com/office/drawing/2014/main" id="{97A822E4-43E1-3D39-35F6-63BDCE9E1873}"/>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313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40F83B07-1A98-20BE-DB85-6E9FAC41EEE5}"/>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to get new features without learning a new language</a:t>
            </a:r>
          </a:p>
        </p:txBody>
      </p:sp>
    </p:spTree>
    <p:extLst>
      <p:ext uri="{BB962C8B-B14F-4D97-AF65-F5344CB8AC3E}">
        <p14:creationId xmlns:p14="http://schemas.microsoft.com/office/powerpoint/2010/main" val="248561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500"/>
                                        <p:tgtEl>
                                          <p:spTgt spid="1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1"/>
                                        </p:tgtEl>
                                        <p:attrNameLst>
                                          <p:attrName>style.visibility</p:attrName>
                                        </p:attrNameLst>
                                      </p:cBhvr>
                                      <p:to>
                                        <p:strVal val="visible"/>
                                      </p:to>
                                    </p:set>
                                    <p:animEffect transition="in" filter="fade">
                                      <p:cBhvr>
                                        <p:cTn id="15" dur="500"/>
                                        <p:tgtEl>
                                          <p:spTgt spid="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5" grpId="0"/>
      <p:bldP spid="7" grpId="0"/>
      <p:bldP spid="9"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267301"/>
            <a:ext cx="4167887" cy="1107996"/>
          </a:xfrm>
        </p:spPr>
        <p:txBody>
          <a:bodyPr wrap="square" anchor="b">
            <a:normAutofit/>
          </a:bodyPr>
          <a:lstStyle/>
          <a:p>
            <a:r>
              <a:rPr lang="en-US" sz="3200" dirty="0"/>
              <a:t>Exercises</a:t>
            </a:r>
            <a:br>
              <a:rPr lang="en-US" sz="3200" dirty="0"/>
            </a:br>
            <a:r>
              <a:rPr lang="en-US" sz="3200" dirty="0"/>
              <a:t>You pick and choose</a:t>
            </a:r>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82042" y="2620656"/>
            <a:ext cx="4164583" cy="3724096"/>
          </a:xfrm>
        </p:spPr>
        <p:txBody>
          <a:bodyPr/>
          <a:lstStyle/>
          <a:p>
            <a:r>
              <a:rPr lang="fr-FR" dirty="0">
                <a:latin typeface="+mj-lt"/>
              </a:rPr>
              <a:t>Exercise 6.0</a:t>
            </a:r>
          </a:p>
          <a:p>
            <a:r>
              <a:rPr lang="fr-FR" dirty="0"/>
              <a:t>JSON functions</a:t>
            </a:r>
          </a:p>
          <a:p>
            <a:br>
              <a:rPr lang="fr-FR" dirty="0"/>
            </a:br>
            <a:r>
              <a:rPr lang="fr-FR" dirty="0">
                <a:latin typeface="+mj-lt"/>
              </a:rPr>
              <a:t>Exercise 6.1</a:t>
            </a:r>
          </a:p>
          <a:p>
            <a:r>
              <a:rPr lang="fr-FR" dirty="0"/>
              <a:t>Core T-SQL</a:t>
            </a:r>
          </a:p>
          <a:p>
            <a:br>
              <a:rPr lang="fr-FR" dirty="0"/>
            </a:br>
            <a:r>
              <a:rPr lang="fr-FR" dirty="0">
                <a:latin typeface="+mj-lt"/>
              </a:rPr>
              <a:t>Exercise 6.2</a:t>
            </a:r>
          </a:p>
          <a:p>
            <a:r>
              <a:rPr lang="fr-FR" dirty="0"/>
              <a:t>Time Series</a:t>
            </a:r>
          </a:p>
          <a:p>
            <a:br>
              <a:rPr lang="fr-FR" dirty="0"/>
            </a:br>
            <a:r>
              <a:rPr lang="fr-FR" dirty="0">
                <a:latin typeface="+mj-lt"/>
              </a:rPr>
              <a:t>Exercise 6.3</a:t>
            </a:r>
          </a:p>
          <a:p>
            <a:r>
              <a:rPr lang="fr-FR" dirty="0"/>
              <a:t>Bit manipulation functions</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T-SQL function can produce JSON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formatted data?</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important enhancement was added to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STRING_SPLIT function in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JSON_OBJECT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JSON_ARRAY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JSON_TEXT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All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005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separator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multi-value expression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ordinal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New string types</a:t>
            </a: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24401" y="2043213"/>
            <a:ext cx="6879335" cy="2769989"/>
          </a:xfrm>
          <a:prstGeom prst="rect">
            <a:avLst/>
          </a:prstGeom>
          <a:noFill/>
        </p:spPr>
        <p:txBody>
          <a:bodyPr wrap="square" lIns="0" tIns="0" rIns="0" bIns="0" rtlCol="0">
            <a:spAutoFit/>
          </a:bodyPr>
          <a:lstStyle/>
          <a:p>
            <a:pPr lvl="0">
              <a:spcAft>
                <a:spcPts val="2400"/>
              </a:spcAft>
            </a:pPr>
            <a:r>
              <a:rPr lang="en-US" sz="2000" dirty="0"/>
              <a:t>The </a:t>
            </a:r>
            <a:r>
              <a:rPr lang="en-US" sz="2000" b="1" dirty="0"/>
              <a:t>most enhancements </a:t>
            </a:r>
            <a:r>
              <a:rPr lang="en-US" sz="2000" dirty="0"/>
              <a:t>in T-SQL than many previous releases</a:t>
            </a:r>
          </a:p>
          <a:p>
            <a:pPr lvl="0">
              <a:spcAft>
                <a:spcPts val="2400"/>
              </a:spcAft>
            </a:pPr>
            <a:r>
              <a:rPr lang="en-US" sz="2000" dirty="0"/>
              <a:t>Enhancements to process </a:t>
            </a:r>
            <a:r>
              <a:rPr lang="en-US" sz="2000" b="1" dirty="0"/>
              <a:t>JSON</a:t>
            </a:r>
            <a:endParaRPr lang="en-US" sz="2000" dirty="0"/>
          </a:p>
          <a:p>
            <a:pPr lvl="0">
              <a:spcAft>
                <a:spcPts val="2400"/>
              </a:spcAft>
            </a:pPr>
            <a:r>
              <a:rPr lang="en-US" sz="2000" dirty="0"/>
              <a:t>Core engine T-SQL enhancements for </a:t>
            </a:r>
            <a:r>
              <a:rPr lang="en-US" sz="2000" b="1" dirty="0"/>
              <a:t>ANSI compatibility </a:t>
            </a:r>
            <a:r>
              <a:rPr lang="en-US" sz="2000" dirty="0"/>
              <a:t>and</a:t>
            </a:r>
            <a:r>
              <a:rPr lang="en-US" sz="2000" b="1" dirty="0"/>
              <a:t> industry standards</a:t>
            </a:r>
          </a:p>
          <a:p>
            <a:pPr lvl="0">
              <a:spcAft>
                <a:spcPts val="2400"/>
              </a:spcAft>
            </a:pPr>
            <a:r>
              <a:rPr lang="en-US" sz="2000" dirty="0"/>
              <a:t>New T-SQL functions to process </a:t>
            </a:r>
            <a:r>
              <a:rPr lang="en-US" sz="2000" b="1" dirty="0"/>
              <a:t>time series data</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3222706"/>
            <a:ext cx="9144000" cy="498598"/>
          </a:xfrm>
        </p:spPr>
        <p:txBody>
          <a:bodyPr/>
          <a:lstStyle/>
          <a:p>
            <a:r>
              <a:rPr lang="en-US" dirty="0"/>
              <a:t>Summary and closing</a:t>
            </a: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984885"/>
          </a:xfrm>
          <a:prstGeom prst="rect">
            <a:avLst/>
          </a:prstGeom>
        </p:spPr>
        <p:txBody>
          <a:bodyPr>
            <a:spAutoFit/>
          </a:bodyPr>
          <a:lstStyle/>
          <a:p>
            <a:pPr marL="457200" lvl="0" indent="-457200">
              <a:spcAft>
                <a:spcPts val="600"/>
              </a:spcAft>
              <a:defRPr/>
            </a:pPr>
            <a:r>
              <a:rPr lang="en-US" sz="1600" dirty="0">
                <a:gradFill>
                  <a:gsLst>
                    <a:gs pos="2917">
                      <a:prstClr val="white"/>
                    </a:gs>
                    <a:gs pos="30000">
                      <a:prstClr val="white"/>
                    </a:gs>
                  </a:gsLst>
                  <a:lin ang="5400000" scaled="0"/>
                </a:gradFill>
              </a:rPr>
              <a:t>Summary of SQL Server 2022</a:t>
            </a:r>
          </a:p>
          <a:p>
            <a:pPr marL="457200" lvl="0" indent="-457200">
              <a:spcAft>
                <a:spcPts val="600"/>
              </a:spcAft>
              <a:defRPr/>
            </a:pPr>
            <a:r>
              <a:rPr lang="en-US" sz="1600" dirty="0">
                <a:gradFill>
                  <a:gsLst>
                    <a:gs pos="2917">
                      <a:prstClr val="white"/>
                    </a:gs>
                    <a:gs pos="30000">
                      <a:prstClr val="white"/>
                    </a:gs>
                  </a:gsLst>
                  <a:lin ang="5400000" scaled="0"/>
                </a:gradFill>
              </a:rPr>
              <a:t>Resources</a:t>
            </a:r>
          </a:p>
          <a:p>
            <a:pPr marL="457200" lvl="0" indent="-457200">
              <a:spcAft>
                <a:spcPts val="600"/>
              </a:spcAft>
              <a:defRPr/>
            </a:pPr>
            <a:r>
              <a:rPr lang="en-US" sz="1600" dirty="0">
                <a:gradFill>
                  <a:gsLst>
                    <a:gs pos="2917">
                      <a:prstClr val="white"/>
                    </a:gs>
                    <a:gs pos="30000">
                      <a:prstClr val="white"/>
                    </a:gs>
                  </a:gsLst>
                  <a:lin ang="5400000" scaled="0"/>
                </a:gradFill>
              </a:rPr>
              <a:t>Group Discussion and Final Q&amp;A</a:t>
            </a:r>
          </a:p>
        </p:txBody>
      </p:sp>
      <p:sp>
        <p:nvSpPr>
          <p:cNvPr id="5" name="TextBox 4">
            <a:extLst>
              <a:ext uri="{FF2B5EF4-FFF2-40B4-BE49-F238E27FC236}">
                <a16:creationId xmlns:a16="http://schemas.microsoft.com/office/drawing/2014/main" id="{167699AB-5C9E-DEEF-250B-DCD834F94A8A}"/>
              </a:ext>
            </a:extLst>
          </p:cNvPr>
          <p:cNvSpPr txBox="1"/>
          <p:nvPr/>
        </p:nvSpPr>
        <p:spPr>
          <a:xfrm>
            <a:off x="1233616" y="2324995"/>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85216" y="2123905"/>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descr="Checklist">
            <a:extLst>
              <a:ext uri="{FF2B5EF4-FFF2-40B4-BE49-F238E27FC236}">
                <a16:creationId xmlns:a16="http://schemas.microsoft.com/office/drawing/2014/main" id="{9098BF89-A8D0-8BA2-137E-EEA680FAB307}"/>
              </a:ext>
            </a:extLst>
          </p:cNvPr>
          <p:cNvGrpSpPr/>
          <p:nvPr/>
        </p:nvGrpSpPr>
        <p:grpSpPr>
          <a:xfrm>
            <a:off x="767565" y="2265072"/>
            <a:ext cx="283702" cy="366067"/>
            <a:chOff x="6392285" y="3742804"/>
            <a:chExt cx="415305" cy="535878"/>
          </a:xfrm>
        </p:grpSpPr>
        <p:sp>
          <p:nvSpPr>
            <p:cNvPr id="11" name="Freeform: Shape 10">
              <a:extLst>
                <a:ext uri="{FF2B5EF4-FFF2-40B4-BE49-F238E27FC236}">
                  <a16:creationId xmlns:a16="http://schemas.microsoft.com/office/drawing/2014/main" id="{4AB139AF-8DAF-23F4-55C5-535A7003225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 name="Freeform: Shape 11">
              <a:extLst>
                <a:ext uri="{FF2B5EF4-FFF2-40B4-BE49-F238E27FC236}">
                  <a16:creationId xmlns:a16="http://schemas.microsoft.com/office/drawing/2014/main" id="{9120BDD9-F431-C690-49C4-7B7785070DB9}"/>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BE85D9C-2ACB-000A-FF2C-BCB7368D8B69}"/>
              </a:ext>
              <a:ext uri="{C183D7F6-B498-43B3-948B-1728B52AA6E4}">
                <adec:decorative xmlns:adec="http://schemas.microsoft.com/office/drawing/2017/decorative" val="1"/>
              </a:ext>
            </a:extLst>
          </p:cNvPr>
          <p:cNvSpPr/>
          <p:nvPr/>
        </p:nvSpPr>
        <p:spPr bwMode="auto">
          <a:xfrm>
            <a:off x="295275" y="1436689"/>
            <a:ext cx="5003800" cy="4676646"/>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6D6CD9E-1CD8-AA67-5573-A5B6E75C20C5}"/>
              </a:ext>
            </a:extLst>
          </p:cNvPr>
          <p:cNvSpPr>
            <a:spLocks noGrp="1"/>
          </p:cNvSpPr>
          <p:nvPr>
            <p:ph type="title"/>
          </p:nvPr>
        </p:nvSpPr>
        <p:spPr/>
        <p:txBody>
          <a:bodyPr wrap="square" anchor="t">
            <a:normAutofit/>
          </a:bodyPr>
          <a:lstStyle/>
          <a:p>
            <a:r>
              <a:rPr lang="en-US" dirty="0"/>
              <a:t>What’s different about SQL Server 2022 setup?</a:t>
            </a:r>
          </a:p>
        </p:txBody>
      </p:sp>
      <p:sp>
        <p:nvSpPr>
          <p:cNvPr id="9" name="Content Placeholder 2">
            <a:extLst>
              <a:ext uri="{FF2B5EF4-FFF2-40B4-BE49-F238E27FC236}">
                <a16:creationId xmlns:a16="http://schemas.microsoft.com/office/drawing/2014/main" id="{CEAC8B55-87AF-F547-91B0-20DED8643C50}"/>
              </a:ext>
            </a:extLst>
          </p:cNvPr>
          <p:cNvSpPr>
            <a:spLocks noGrp="1"/>
          </p:cNvSpPr>
          <p:nvPr>
            <p:ph sz="quarter" idx="4294967295"/>
          </p:nvPr>
        </p:nvSpPr>
        <p:spPr>
          <a:xfrm>
            <a:off x="295275" y="1436688"/>
            <a:ext cx="5003800" cy="4524315"/>
          </a:xfrm>
        </p:spPr>
        <p:txBody>
          <a:bodyPr vert="horz" wrap="square" lIns="182880" tIns="182880" rIns="182880" bIns="0" rtlCol="0" anchor="t">
            <a:spAutoFit/>
          </a:bodyPr>
          <a:lstStyle/>
          <a:p>
            <a:pPr marL="0" indent="0">
              <a:spcBef>
                <a:spcPts val="0"/>
              </a:spcBef>
              <a:buNone/>
            </a:pPr>
            <a:r>
              <a:rPr lang="en-US" sz="2400" dirty="0">
                <a:solidFill>
                  <a:schemeClr val="accent1"/>
                </a:solidFill>
                <a:latin typeface="+mj-lt"/>
                <a:ea typeface="Calibri" panose="020F0502020204030204" pitchFamily="34" charset="0"/>
                <a:cs typeface="Segoe UI"/>
              </a:rPr>
              <a:t>Removed</a:t>
            </a:r>
          </a:p>
          <a:p>
            <a:pPr marL="0" indent="0">
              <a:spcBef>
                <a:spcPts val="0"/>
              </a:spcBef>
              <a:spcAft>
                <a:spcPts val="600"/>
              </a:spcAft>
              <a:buNone/>
            </a:pPr>
            <a:r>
              <a:rPr lang="en-US" sz="2000" dirty="0">
                <a:effectLst/>
                <a:latin typeface="+mj-lt"/>
                <a:ea typeface="Calibri" panose="020F0502020204030204" pitchFamily="34" charset="0"/>
                <a:cs typeface="Segoe UI"/>
              </a:rPr>
              <a:t>R, Python, and Java packages</a:t>
            </a:r>
            <a:r>
              <a:rPr lang="en-US" sz="2000" baseline="30000" dirty="0">
                <a:effectLst/>
                <a:latin typeface="+mj-lt"/>
                <a:ea typeface="Calibri" panose="020F0502020204030204" pitchFamily="34" charset="0"/>
                <a:cs typeface="Segoe UI"/>
              </a:rPr>
              <a:t>1</a:t>
            </a:r>
            <a:endParaRPr lang="en-US" sz="2000" baseline="30000" dirty="0">
              <a:effectLst/>
              <a:latin typeface="+mj-lt"/>
              <a:ea typeface="Calibri" panose="020F0502020204030204" pitchFamily="34" charset="0"/>
            </a:endParaRPr>
          </a:p>
          <a:p>
            <a:pPr marL="0" indent="0">
              <a:spcBef>
                <a:spcPts val="0"/>
              </a:spcBef>
              <a:spcAft>
                <a:spcPts val="600"/>
              </a:spcAft>
              <a:buNone/>
            </a:pPr>
            <a:r>
              <a:rPr lang="en-US" sz="2000" dirty="0">
                <a:effectLst/>
                <a:latin typeface="+mj-lt"/>
                <a:ea typeface="Calibri" panose="020F0502020204030204" pitchFamily="34" charset="0"/>
                <a:cs typeface="Segoe UI"/>
              </a:rPr>
              <a:t>Polybase Hadoop connectivity with Java</a:t>
            </a:r>
          </a:p>
          <a:p>
            <a:pPr marL="0" indent="0">
              <a:spcBef>
                <a:spcPts val="0"/>
              </a:spcBef>
              <a:spcAft>
                <a:spcPts val="600"/>
              </a:spcAft>
              <a:buNone/>
            </a:pPr>
            <a:r>
              <a:rPr lang="en-US" sz="2000" dirty="0">
                <a:latin typeface="+mj-lt"/>
                <a:ea typeface="Calibri" panose="020F0502020204030204" pitchFamily="34" charset="0"/>
                <a:cs typeface="Segoe UI"/>
              </a:rPr>
              <a:t>Polybase scale out groups</a:t>
            </a:r>
            <a:endParaRPr lang="en-US" sz="2000" dirty="0">
              <a:effectLst/>
              <a:latin typeface="+mj-lt"/>
              <a:ea typeface="Calibri" panose="020F0502020204030204" pitchFamily="34" charset="0"/>
              <a:cs typeface="Segoe UI"/>
            </a:endParaRPr>
          </a:p>
          <a:p>
            <a:pPr marL="0" indent="0">
              <a:spcBef>
                <a:spcPts val="0"/>
              </a:spcBef>
              <a:spcAft>
                <a:spcPts val="600"/>
              </a:spcAft>
              <a:buNone/>
            </a:pPr>
            <a:r>
              <a:rPr lang="en-US" sz="2000" dirty="0">
                <a:latin typeface="+mj-lt"/>
                <a:cs typeface="Segoe UI"/>
              </a:rPr>
              <a:t>Machine learning server</a:t>
            </a:r>
          </a:p>
          <a:p>
            <a:pPr marL="0" indent="0">
              <a:spcBef>
                <a:spcPts val="0"/>
              </a:spcBef>
              <a:spcAft>
                <a:spcPts val="600"/>
              </a:spcAft>
              <a:buNone/>
            </a:pPr>
            <a:r>
              <a:rPr lang="en-US" sz="2000" dirty="0">
                <a:latin typeface="+mj-lt"/>
                <a:cs typeface="Segoe UI"/>
              </a:rPr>
              <a:t>Distributed replay</a:t>
            </a:r>
            <a:r>
              <a:rPr lang="en-US" sz="2000" baseline="30000" dirty="0">
                <a:latin typeface="+mj-lt"/>
                <a:cs typeface="Segoe UI"/>
              </a:rPr>
              <a:t>2</a:t>
            </a:r>
          </a:p>
          <a:p>
            <a:pPr marL="0" indent="0">
              <a:spcBef>
                <a:spcPts val="0"/>
              </a:spcBef>
              <a:spcAft>
                <a:spcPts val="600"/>
              </a:spcAft>
              <a:buNone/>
            </a:pPr>
            <a:r>
              <a:rPr lang="en-US" sz="2400" dirty="0">
                <a:solidFill>
                  <a:schemeClr val="accent1"/>
                </a:solidFill>
                <a:latin typeface="+mj-lt"/>
                <a:cs typeface="Segoe UI"/>
              </a:rPr>
              <a:t>Deprecated features</a:t>
            </a:r>
          </a:p>
          <a:p>
            <a:pPr marL="0" indent="0">
              <a:spcBef>
                <a:spcPts val="0"/>
              </a:spcBef>
              <a:buNone/>
            </a:pPr>
            <a:r>
              <a:rPr lang="en-US" sz="2000" dirty="0">
                <a:latin typeface="+mj-lt"/>
                <a:cs typeface="Segoe UI"/>
              </a:rPr>
              <a:t>Stretch database</a:t>
            </a:r>
          </a:p>
          <a:p>
            <a:pPr marL="0" indent="0">
              <a:spcBef>
                <a:spcPts val="0"/>
              </a:spcBef>
              <a:buNone/>
            </a:pPr>
            <a:br>
              <a:rPr lang="en-US" sz="2000" dirty="0">
                <a:latin typeface="+mj-lt"/>
                <a:cs typeface="Segoe UI"/>
              </a:rPr>
            </a:br>
            <a:r>
              <a:rPr lang="en-US" sz="2400" dirty="0">
                <a:solidFill>
                  <a:schemeClr val="accent1"/>
                </a:solidFill>
                <a:latin typeface="+mj-lt"/>
                <a:cs typeface="Segoe UI"/>
              </a:rPr>
              <a:t>Added</a:t>
            </a:r>
          </a:p>
          <a:p>
            <a:pPr marL="0" indent="0">
              <a:spcBef>
                <a:spcPts val="0"/>
              </a:spcBef>
              <a:buNone/>
            </a:pPr>
            <a:r>
              <a:rPr lang="en-US" sz="2000" dirty="0">
                <a:latin typeface="+mj-lt"/>
                <a:cs typeface="Segoe UI"/>
              </a:rPr>
              <a:t>Azure extension for SQL Server</a:t>
            </a:r>
          </a:p>
          <a:p>
            <a:pPr marL="0" indent="0">
              <a:spcBef>
                <a:spcPts val="0"/>
              </a:spcBef>
              <a:buNone/>
            </a:pPr>
            <a:r>
              <a:rPr lang="en-US" sz="2000" dirty="0">
                <a:latin typeface="+mj-lt"/>
                <a:cs typeface="Segoe UI"/>
              </a:rPr>
              <a:t>Pay As You go Licensing</a:t>
            </a:r>
          </a:p>
        </p:txBody>
      </p:sp>
      <p:pic>
        <p:nvPicPr>
          <p:cNvPr id="8" name="Picture 7" descr="Azure extension for SQL server">
            <a:extLst>
              <a:ext uri="{FF2B5EF4-FFF2-40B4-BE49-F238E27FC236}">
                <a16:creationId xmlns:a16="http://schemas.microsoft.com/office/drawing/2014/main" id="{183A5EE5-4754-B255-B526-023312DCFDD0}"/>
              </a:ext>
            </a:extLst>
          </p:cNvPr>
          <p:cNvPicPr>
            <a:picLocks noChangeAspect="1"/>
          </p:cNvPicPr>
          <p:nvPr/>
        </p:nvPicPr>
        <p:blipFill>
          <a:blip r:embed="rId3"/>
          <a:stretch>
            <a:fillRect/>
          </a:stretch>
        </p:blipFill>
        <p:spPr>
          <a:xfrm>
            <a:off x="7054551" y="2260770"/>
            <a:ext cx="5001913" cy="3744776"/>
          </a:xfrm>
          <a:prstGeom prst="rect">
            <a:avLst/>
          </a:prstGeom>
          <a:effectLst>
            <a:outerShdw blurRad="88900" dist="38100" dir="2700000" sx="101000" sy="101000" algn="ctr" rotWithShape="0">
              <a:srgbClr val="000000">
                <a:alpha val="15000"/>
              </a:srgbClr>
            </a:outerShdw>
          </a:effectLst>
        </p:spPr>
      </p:pic>
      <p:pic>
        <p:nvPicPr>
          <p:cNvPr id="13" name="Picture 12" descr="Feature selection">
            <a:extLst>
              <a:ext uri="{FF2B5EF4-FFF2-40B4-BE49-F238E27FC236}">
                <a16:creationId xmlns:a16="http://schemas.microsoft.com/office/drawing/2014/main" id="{DB798C3E-4D81-A4EC-87DC-3A546331FEC8}"/>
              </a:ext>
            </a:extLst>
          </p:cNvPr>
          <p:cNvPicPr>
            <a:picLocks noChangeAspect="1"/>
          </p:cNvPicPr>
          <p:nvPr/>
        </p:nvPicPr>
        <p:blipFill>
          <a:blip r:embed="rId4"/>
          <a:stretch>
            <a:fillRect/>
          </a:stretch>
        </p:blipFill>
        <p:spPr>
          <a:xfrm>
            <a:off x="5604624" y="1436688"/>
            <a:ext cx="5245426" cy="3934069"/>
          </a:xfrm>
          <a:prstGeom prst="rect">
            <a:avLst/>
          </a:prstGeom>
          <a:effectLst>
            <a:outerShdw blurRad="88900" dist="38100" dir="2700000" sx="101000" sy="101000" algn="ctr" rotWithShape="0">
              <a:srgbClr val="000000">
                <a:alpha val="15000"/>
              </a:srgbClr>
            </a:outerShdw>
          </a:effectLst>
        </p:spPr>
      </p:pic>
      <p:sp>
        <p:nvSpPr>
          <p:cNvPr id="3" name="TextBox 2">
            <a:extLst>
              <a:ext uri="{FF2B5EF4-FFF2-40B4-BE49-F238E27FC236}">
                <a16:creationId xmlns:a16="http://schemas.microsoft.com/office/drawing/2014/main" id="{95C541AC-737A-0207-47BA-4F6848CD4915}"/>
              </a:ext>
            </a:extLst>
          </p:cNvPr>
          <p:cNvSpPr txBox="1"/>
          <p:nvPr/>
        </p:nvSpPr>
        <p:spPr>
          <a:xfrm>
            <a:off x="295275" y="6451169"/>
            <a:ext cx="7046051"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30000" noProof="0" dirty="0">
                <a:ln>
                  <a:noFill/>
                </a:ln>
                <a:solidFill>
                  <a:srgbClr val="000000"/>
                </a:solidFill>
                <a:effectLst/>
                <a:uLnTx/>
                <a:uFillTx/>
                <a:latin typeface="Segoe UI"/>
                <a:ea typeface="+mn-ea"/>
                <a:cs typeface="+mn-cs"/>
              </a:rPr>
              <a:t>1</a:t>
            </a:r>
            <a:r>
              <a:rPr kumimoji="0" lang="en-US" sz="1600" b="0" i="0" u="none" strike="noStrike" kern="1200" cap="none" spc="0" normalizeH="0" baseline="0" noProof="0" dirty="0">
                <a:ln>
                  <a:noFill/>
                </a:ln>
                <a:solidFill>
                  <a:srgbClr val="000000"/>
                </a:solidFill>
                <a:effectLst/>
                <a:uLnTx/>
                <a:uFillTx/>
                <a:latin typeface="Segoe UI"/>
                <a:ea typeface="+mn-ea"/>
                <a:cs typeface="+mn-cs"/>
              </a:rPr>
              <a:t> Bring your own runtime packages   </a:t>
            </a:r>
            <a:r>
              <a:rPr kumimoji="0" lang="en-US" sz="1600" b="0" i="0" u="none" strike="noStrike" kern="1200" cap="none" spc="0" normalizeH="0" baseline="30000" noProof="0" dirty="0">
                <a:ln>
                  <a:noFill/>
                </a:ln>
                <a:solidFill>
                  <a:srgbClr val="000000"/>
                </a:solidFill>
                <a:effectLst/>
                <a:uLnTx/>
                <a:uFillTx/>
                <a:latin typeface="Segoe UI"/>
                <a:ea typeface="+mn-ea"/>
                <a:cs typeface="+mn-cs"/>
              </a:rPr>
              <a:t>2</a:t>
            </a:r>
            <a:r>
              <a:rPr kumimoji="0" lang="en-US" sz="1600" b="0" i="0" u="none" strike="noStrike" kern="1200" cap="none" spc="0" normalizeH="0" baseline="0" noProof="0" dirty="0">
                <a:ln>
                  <a:noFill/>
                </a:ln>
                <a:solidFill>
                  <a:srgbClr val="000000"/>
                </a:solidFill>
                <a:effectLst/>
                <a:uLnTx/>
                <a:uFillTx/>
                <a:latin typeface="Segoe UI"/>
                <a:ea typeface="+mn-ea"/>
                <a:cs typeface="+mn-cs"/>
              </a:rPr>
              <a:t> Will be available for separate download</a:t>
            </a:r>
          </a:p>
        </p:txBody>
      </p:sp>
      <p:pic>
        <p:nvPicPr>
          <p:cNvPr id="6" name="Picture 5">
            <a:extLst>
              <a:ext uri="{FF2B5EF4-FFF2-40B4-BE49-F238E27FC236}">
                <a16:creationId xmlns:a16="http://schemas.microsoft.com/office/drawing/2014/main" id="{CD794BCB-0D0D-38B4-2044-201FDC31AA3A}"/>
              </a:ext>
            </a:extLst>
          </p:cNvPr>
          <p:cNvPicPr>
            <a:picLocks noChangeAspect="1"/>
          </p:cNvPicPr>
          <p:nvPr/>
        </p:nvPicPr>
        <p:blipFill>
          <a:blip r:embed="rId5"/>
          <a:stretch>
            <a:fillRect/>
          </a:stretch>
        </p:blipFill>
        <p:spPr>
          <a:xfrm>
            <a:off x="6318642" y="2094630"/>
            <a:ext cx="4836957" cy="4018705"/>
          </a:xfrm>
          <a:prstGeom prst="rect">
            <a:avLst/>
          </a:prstGeom>
        </p:spPr>
      </p:pic>
    </p:spTree>
    <p:extLst>
      <p:ext uri="{BB962C8B-B14F-4D97-AF65-F5344CB8AC3E}">
        <p14:creationId xmlns:p14="http://schemas.microsoft.com/office/powerpoint/2010/main" val="3111093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8"/>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7322A9-6C76-B43E-DBCF-C372B6CC7179}"/>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1" y="1427660"/>
            <a:ext cx="6879335" cy="400109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is </a:t>
            </a:r>
            <a:r>
              <a:rPr kumimoji="0" lang="en-US" sz="2000" b="1" i="0" u="none" strike="noStrike" kern="1200" cap="none" spc="0" normalizeH="0" baseline="0" noProof="0" dirty="0">
                <a:ln>
                  <a:noFill/>
                </a:ln>
                <a:solidFill>
                  <a:srgbClr val="000000"/>
                </a:solidFill>
                <a:effectLst/>
                <a:uLnTx/>
                <a:uFillTx/>
                <a:latin typeface="Segoe UI"/>
                <a:ea typeface="+mn-ea"/>
                <a:cs typeface="+mn-cs"/>
              </a:rPr>
              <a:t>Azure-enabled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disaster recovery, analytics, and security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Built-in query intelligence </a:t>
            </a:r>
            <a:r>
              <a:rPr kumimoji="0" lang="en-US" sz="2000" b="0" i="0" u="none" strike="noStrike" kern="1200" cap="none" spc="0" normalizeH="0" baseline="0" noProof="0" dirty="0">
                <a:ln>
                  <a:noFill/>
                </a:ln>
                <a:solidFill>
                  <a:srgbClr val="000000"/>
                </a:solidFill>
                <a:effectLst/>
                <a:uLnTx/>
                <a:uFillTx/>
                <a:latin typeface="Segoe UI"/>
                <a:ea typeface="+mn-ea"/>
                <a:cs typeface="+mn-cs"/>
              </a:rPr>
              <a:t>reduces query tuning and gains you performance with</a:t>
            </a:r>
            <a:r>
              <a:rPr kumimoji="0" lang="en-US" sz="2000" b="1" i="0" u="none" strike="noStrike" kern="1200" cap="none" spc="0" normalizeH="0" baseline="0" noProof="0" dirty="0">
                <a:ln>
                  <a:noFill/>
                </a:ln>
                <a:solidFill>
                  <a:srgbClr val="000000"/>
                </a:solidFill>
                <a:effectLst/>
                <a:uLnTx/>
                <a:uFillTx/>
                <a:latin typeface="Segoe UI"/>
                <a:ea typeface="+mn-ea"/>
                <a:cs typeface="+mn-cs"/>
              </a:rPr>
              <a:t> no code changes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 has new innovations in </a:t>
            </a:r>
            <a:r>
              <a:rPr kumimoji="0" lang="en-US" sz="2000" b="1" i="0" u="none" strike="noStrike" kern="1200" cap="none" spc="0" normalizeH="0" baseline="0" noProof="0" dirty="0">
                <a:ln>
                  <a:noFill/>
                </a:ln>
                <a:solidFill>
                  <a:srgbClr val="000000"/>
                </a:solidFill>
                <a:effectLst/>
                <a:uLnTx/>
                <a:uFillTx/>
                <a:latin typeface="Segoe UI"/>
                <a:ea typeface="+mn-ea"/>
                <a:cs typeface="+mn-cs"/>
              </a:rPr>
              <a:t>security, scalability, and availability</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Data virtualization and object storage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through standard SQL interfaces</a:t>
            </a:r>
          </a:p>
          <a:p>
            <a:pPr marL="0" marR="0" lvl="0" indent="0" algn="l" defTabSz="914367" rtl="0" eaLnBrk="1" fontAlgn="auto" latinLnBrk="0" hangingPunct="1">
              <a:lnSpc>
                <a:spcPct val="100000"/>
              </a:lnSpc>
              <a:spcBef>
                <a:spcPts val="0"/>
              </a:spcBef>
              <a:spcAft>
                <a:spcPts val="240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Extending the T-SQL language </a:t>
            </a:r>
            <a:r>
              <a:rPr kumimoji="0" lang="en-US" sz="2000" b="0" i="0" u="none" strike="noStrike" kern="1200" cap="none" spc="0" normalizeH="0" baseline="0" noProof="0" dirty="0">
                <a:ln>
                  <a:noFill/>
                </a:ln>
                <a:solidFill>
                  <a:srgbClr val="000000"/>
                </a:solidFill>
                <a:effectLst/>
                <a:uLnTx/>
                <a:uFillTx/>
                <a:latin typeface="Segoe UI"/>
                <a:ea typeface="+mn-ea"/>
                <a:cs typeface="+mn-cs"/>
              </a:rPr>
              <a:t>for new developer scenarios</a:t>
            </a:r>
          </a:p>
        </p:txBody>
      </p:sp>
    </p:spTree>
    <p:extLst>
      <p:ext uri="{BB962C8B-B14F-4D97-AF65-F5344CB8AC3E}">
        <p14:creationId xmlns:p14="http://schemas.microsoft.com/office/powerpoint/2010/main" val="561508236"/>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422525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more about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ction="ppaction://hlinkfile"/>
              </a:rPr>
              <a:t>aka.ms/sqlserver2022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0EFEC0BD-8DAF-3741-0CF6-B833423EA4FE}"/>
              </a:ext>
              <a:ext uri="{C183D7F6-B498-43B3-948B-1728B52AA6E4}">
                <adec:decorative xmlns:adec="http://schemas.microsoft.com/office/drawing/2017/decorative" val="1"/>
              </a:ext>
            </a:extLst>
          </p:cNvPr>
          <p:cNvGrpSpPr/>
          <p:nvPr/>
        </p:nvGrpSpPr>
        <p:grpSpPr>
          <a:xfrm>
            <a:off x="588263" y="1308993"/>
            <a:ext cx="648400" cy="648400"/>
            <a:chOff x="588263" y="1308993"/>
            <a:chExt cx="648400" cy="648400"/>
          </a:xfrm>
        </p:grpSpPr>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43" name="Group 42">
              <a:extLst>
                <a:ext uri="{FF2B5EF4-FFF2-40B4-BE49-F238E27FC236}">
                  <a16:creationId xmlns:a16="http://schemas.microsoft.com/office/drawing/2014/main" id="{7681F20E-D739-4A7F-B188-EA36B2DCE1C0}"/>
                </a:ext>
              </a:extLst>
            </p:cNvPr>
            <p:cNvGrpSpPr>
              <a:grpSpLocks noChangeAspect="1"/>
            </p:cNvGrpSpPr>
            <p:nvPr/>
          </p:nvGrpSpPr>
          <p:grpSpPr>
            <a:xfrm>
              <a:off x="749383" y="1510883"/>
              <a:ext cx="326161" cy="244621"/>
              <a:chOff x="11134725" y="2487613"/>
              <a:chExt cx="495300" cy="371475"/>
            </a:xfrm>
          </p:grpSpPr>
          <p:sp>
            <p:nvSpPr>
              <p:cNvPr id="44" name="Rectangle 225">
                <a:extLst>
                  <a:ext uri="{FF2B5EF4-FFF2-40B4-BE49-F238E27FC236}">
                    <a16:creationId xmlns:a16="http://schemas.microsoft.com/office/drawing/2014/main" id="{36AEE384-66D2-49DC-AC1A-5622695B8B06}"/>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Rectangle 226">
                <a:extLst>
                  <a:ext uri="{FF2B5EF4-FFF2-40B4-BE49-F238E27FC236}">
                    <a16:creationId xmlns:a16="http://schemas.microsoft.com/office/drawing/2014/main" id="{98DDE9A8-90AB-4C82-8722-928C9C702B51}"/>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Oval 227">
                <a:extLst>
                  <a:ext uri="{FF2B5EF4-FFF2-40B4-BE49-F238E27FC236}">
                    <a16:creationId xmlns:a16="http://schemas.microsoft.com/office/drawing/2014/main" id="{BF7841A7-DCA7-42E8-9674-8E818EE90C8B}"/>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Oval 228">
                <a:extLst>
                  <a:ext uri="{FF2B5EF4-FFF2-40B4-BE49-F238E27FC236}">
                    <a16:creationId xmlns:a16="http://schemas.microsoft.com/office/drawing/2014/main" id="{41FD9123-09C2-4C17-8D22-C7FE433041DE}"/>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Oval 229">
                <a:extLst>
                  <a:ext uri="{FF2B5EF4-FFF2-40B4-BE49-F238E27FC236}">
                    <a16:creationId xmlns:a16="http://schemas.microsoft.com/office/drawing/2014/main" id="{8996D824-0CAB-4E09-A496-4373BC2B145F}"/>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0">
                <a:extLst>
                  <a:ext uri="{FF2B5EF4-FFF2-40B4-BE49-F238E27FC236}">
                    <a16:creationId xmlns:a16="http://schemas.microsoft.com/office/drawing/2014/main" id="{313DEBC0-7A43-4576-B29D-FE6C94EAB0EB}"/>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1">
                <a:extLst>
                  <a:ext uri="{FF2B5EF4-FFF2-40B4-BE49-F238E27FC236}">
                    <a16:creationId xmlns:a16="http://schemas.microsoft.com/office/drawing/2014/main" id="{F8B3E3E0-7067-4E1A-84D2-EAA21FE39358}"/>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2">
                <a:extLst>
                  <a:ext uri="{FF2B5EF4-FFF2-40B4-BE49-F238E27FC236}">
                    <a16:creationId xmlns:a16="http://schemas.microsoft.com/office/drawing/2014/main" id="{E20C54D2-6479-4763-8962-7FAC5B4E791C}"/>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2" name="Rectangle 233">
                <a:extLst>
                  <a:ext uri="{FF2B5EF4-FFF2-40B4-BE49-F238E27FC236}">
                    <a16:creationId xmlns:a16="http://schemas.microsoft.com/office/drawing/2014/main" id="{699A85DC-E523-43D4-B196-A03D0DE8D7C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3" name="Rectangle 234">
                <a:extLst>
                  <a:ext uri="{FF2B5EF4-FFF2-40B4-BE49-F238E27FC236}">
                    <a16:creationId xmlns:a16="http://schemas.microsoft.com/office/drawing/2014/main" id="{8D1708D9-5E54-4DAD-B292-56CB440A55B0}"/>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4" name="Rectangle 235">
                <a:extLst>
                  <a:ext uri="{FF2B5EF4-FFF2-40B4-BE49-F238E27FC236}">
                    <a16:creationId xmlns:a16="http://schemas.microsoft.com/office/drawing/2014/main" id="{04299DF9-0A4F-4488-81C9-823CC6EA2A85}"/>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336015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Download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4"/>
              </a:rPr>
              <a:t>aka.ms/getsqlserver2022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0059FD5C-398E-8F3E-B8EE-9D48501B77C9}"/>
              </a:ext>
              <a:ext uri="{C183D7F6-B498-43B3-948B-1728B52AA6E4}">
                <adec:decorative xmlns:adec="http://schemas.microsoft.com/office/drawing/2017/decorative" val="1"/>
              </a:ext>
            </a:extLst>
          </p:cNvPr>
          <p:cNvGrpSpPr/>
          <p:nvPr/>
        </p:nvGrpSpPr>
        <p:grpSpPr>
          <a:xfrm>
            <a:off x="588263" y="2177209"/>
            <a:ext cx="648400" cy="648400"/>
            <a:chOff x="588263" y="2177209"/>
            <a:chExt cx="648400" cy="648400"/>
          </a:xfrm>
        </p:grpSpPr>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59" name="Freeform: Shape 58">
              <a:extLst>
                <a:ext uri="{FF2B5EF4-FFF2-40B4-BE49-F238E27FC236}">
                  <a16:creationId xmlns:a16="http://schemas.microsoft.com/office/drawing/2014/main" id="{4E3BBD38-C798-11B8-7060-D5D82C83732B}"/>
                </a:ext>
              </a:extLst>
            </p:cNvPr>
            <p:cNvSpPr/>
            <p:nvPr/>
          </p:nvSpPr>
          <p:spPr>
            <a:xfrm>
              <a:off x="745309" y="2328863"/>
              <a:ext cx="334308" cy="345092"/>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5" name="Group 4">
            <a:extLst>
              <a:ext uri="{FF2B5EF4-FFF2-40B4-BE49-F238E27FC236}">
                <a16:creationId xmlns:a16="http://schemas.microsoft.com/office/drawing/2014/main" id="{13337071-3189-6F32-F1F9-8666167A5CBE}"/>
              </a:ext>
              <a:ext uri="{C183D7F6-B498-43B3-948B-1728B52AA6E4}">
                <adec:decorative xmlns:adec="http://schemas.microsoft.com/office/drawing/2017/decorative" val="1"/>
              </a:ext>
            </a:extLst>
          </p:cNvPr>
          <p:cNvGrpSpPr/>
          <p:nvPr/>
        </p:nvGrpSpPr>
        <p:grpSpPr>
          <a:xfrm>
            <a:off x="588263" y="3045425"/>
            <a:ext cx="648400" cy="648400"/>
            <a:chOff x="588263" y="3045425"/>
            <a:chExt cx="648400" cy="648400"/>
          </a:xfrm>
        </p:grpSpPr>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4" name="Graphic 61">
              <a:extLst>
                <a:ext uri="{FF2B5EF4-FFF2-40B4-BE49-F238E27FC236}">
                  <a16:creationId xmlns:a16="http://schemas.microsoft.com/office/drawing/2014/main" id="{26078B98-F4F0-DCEC-3D9C-967BCC23A5CD}"/>
                </a:ext>
              </a:extLst>
            </p:cNvPr>
            <p:cNvSpPr/>
            <p:nvPr/>
          </p:nvSpPr>
          <p:spPr>
            <a:xfrm>
              <a:off x="762605" y="3238501"/>
              <a:ext cx="299716" cy="262250"/>
            </a:xfrm>
            <a:custGeom>
              <a:avLst/>
              <a:gdLst>
                <a:gd name="connsiteX0" fmla="*/ 0 w 190500"/>
                <a:gd name="connsiteY0" fmla="*/ 45244 h 166687"/>
                <a:gd name="connsiteX1" fmla="*/ 45244 w 190500"/>
                <a:gd name="connsiteY1" fmla="*/ 0 h 166687"/>
                <a:gd name="connsiteX2" fmla="*/ 140494 w 190500"/>
                <a:gd name="connsiteY2" fmla="*/ 0 h 166687"/>
                <a:gd name="connsiteX3" fmla="*/ 161925 w 190500"/>
                <a:gd name="connsiteY3" fmla="*/ 21431 h 166687"/>
                <a:gd name="connsiteX4" fmla="*/ 161925 w 190500"/>
                <a:gd name="connsiteY4" fmla="*/ 23813 h 166687"/>
                <a:gd name="connsiteX5" fmla="*/ 54769 w 190500"/>
                <a:gd name="connsiteY5" fmla="*/ 23813 h 166687"/>
                <a:gd name="connsiteX6" fmla="*/ 23813 w 190500"/>
                <a:gd name="connsiteY6" fmla="*/ 54769 h 166687"/>
                <a:gd name="connsiteX7" fmla="*/ 23813 w 190500"/>
                <a:gd name="connsiteY7" fmla="*/ 133350 h 166687"/>
                <a:gd name="connsiteX8" fmla="*/ 21431 w 190500"/>
                <a:gd name="connsiteY8" fmla="*/ 133350 h 166687"/>
                <a:gd name="connsiteX9" fmla="*/ 0 w 190500"/>
                <a:gd name="connsiteY9" fmla="*/ 111919 h 166687"/>
                <a:gd name="connsiteX10" fmla="*/ 0 w 190500"/>
                <a:gd name="connsiteY10" fmla="*/ 45244 h 166687"/>
                <a:gd name="connsiteX11" fmla="*/ 54769 w 190500"/>
                <a:gd name="connsiteY11" fmla="*/ 33338 h 166687"/>
                <a:gd name="connsiteX12" fmla="*/ 33338 w 190500"/>
                <a:gd name="connsiteY12" fmla="*/ 54769 h 166687"/>
                <a:gd name="connsiteX13" fmla="*/ 33338 w 190500"/>
                <a:gd name="connsiteY13" fmla="*/ 145256 h 166687"/>
                <a:gd name="connsiteX14" fmla="*/ 54769 w 190500"/>
                <a:gd name="connsiteY14" fmla="*/ 166688 h 166687"/>
                <a:gd name="connsiteX15" fmla="*/ 169069 w 190500"/>
                <a:gd name="connsiteY15" fmla="*/ 166688 h 166687"/>
                <a:gd name="connsiteX16" fmla="*/ 190500 w 190500"/>
                <a:gd name="connsiteY16" fmla="*/ 145256 h 166687"/>
                <a:gd name="connsiteX17" fmla="*/ 190500 w 190500"/>
                <a:gd name="connsiteY17" fmla="*/ 54769 h 166687"/>
                <a:gd name="connsiteX18" fmla="*/ 169069 w 190500"/>
                <a:gd name="connsiteY18" fmla="*/ 33338 h 166687"/>
                <a:gd name="connsiteX19" fmla="*/ 54769 w 190500"/>
                <a:gd name="connsiteY19" fmla="*/ 33338 h 166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66687">
                  <a:moveTo>
                    <a:pt x="0" y="45244"/>
                  </a:moveTo>
                  <a:cubicBezTo>
                    <a:pt x="0" y="20256"/>
                    <a:pt x="20256" y="0"/>
                    <a:pt x="45244" y="0"/>
                  </a:cubicBezTo>
                  <a:lnTo>
                    <a:pt x="140494" y="0"/>
                  </a:lnTo>
                  <a:cubicBezTo>
                    <a:pt x="152330" y="0"/>
                    <a:pt x="161925" y="9595"/>
                    <a:pt x="161925" y="21431"/>
                  </a:cubicBezTo>
                  <a:lnTo>
                    <a:pt x="161925" y="23813"/>
                  </a:lnTo>
                  <a:lnTo>
                    <a:pt x="54769" y="23813"/>
                  </a:lnTo>
                  <a:cubicBezTo>
                    <a:pt x="37672" y="23813"/>
                    <a:pt x="23813" y="37672"/>
                    <a:pt x="23813" y="54769"/>
                  </a:cubicBezTo>
                  <a:lnTo>
                    <a:pt x="23813" y="133350"/>
                  </a:lnTo>
                  <a:lnTo>
                    <a:pt x="21431" y="133350"/>
                  </a:lnTo>
                  <a:cubicBezTo>
                    <a:pt x="9595" y="133350"/>
                    <a:pt x="0" y="123755"/>
                    <a:pt x="0" y="111919"/>
                  </a:cubicBezTo>
                  <a:lnTo>
                    <a:pt x="0" y="45244"/>
                  </a:lnTo>
                  <a:close/>
                  <a:moveTo>
                    <a:pt x="54769" y="33338"/>
                  </a:moveTo>
                  <a:cubicBezTo>
                    <a:pt x="42933" y="33338"/>
                    <a:pt x="33338" y="42933"/>
                    <a:pt x="33338" y="54769"/>
                  </a:cubicBezTo>
                  <a:lnTo>
                    <a:pt x="33338" y="145256"/>
                  </a:lnTo>
                  <a:cubicBezTo>
                    <a:pt x="33338" y="157092"/>
                    <a:pt x="42933" y="166688"/>
                    <a:pt x="54769" y="166688"/>
                  </a:cubicBezTo>
                  <a:lnTo>
                    <a:pt x="169069" y="166688"/>
                  </a:lnTo>
                  <a:cubicBezTo>
                    <a:pt x="180905" y="166688"/>
                    <a:pt x="190500" y="157092"/>
                    <a:pt x="190500" y="145256"/>
                  </a:cubicBezTo>
                  <a:lnTo>
                    <a:pt x="190500" y="54769"/>
                  </a:lnTo>
                  <a:cubicBezTo>
                    <a:pt x="190500" y="42933"/>
                    <a:pt x="180905" y="33338"/>
                    <a:pt x="169069" y="33338"/>
                  </a:cubicBezTo>
                  <a:lnTo>
                    <a:pt x="54769" y="33338"/>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21257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Get our decks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5"/>
              </a:rPr>
              <a:t>aka.ms/sqlserver2022decks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89068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for SQL Server 2022</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6"/>
              </a:rPr>
              <a:t>aka.ms/sqlserver2022docs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6" name="Group 5">
            <a:extLst>
              <a:ext uri="{FF2B5EF4-FFF2-40B4-BE49-F238E27FC236}">
                <a16:creationId xmlns:a16="http://schemas.microsoft.com/office/drawing/2014/main" id="{CD26399B-0B1B-3639-7478-532A1059CD98}"/>
              </a:ext>
              <a:ext uri="{C183D7F6-B498-43B3-948B-1728B52AA6E4}">
                <adec:decorative xmlns:adec="http://schemas.microsoft.com/office/drawing/2017/decorative" val="1"/>
              </a:ext>
            </a:extLst>
          </p:cNvPr>
          <p:cNvGrpSpPr/>
          <p:nvPr/>
        </p:nvGrpSpPr>
        <p:grpSpPr>
          <a:xfrm>
            <a:off x="588263" y="3913640"/>
            <a:ext cx="648400" cy="648400"/>
            <a:chOff x="588263" y="3913640"/>
            <a:chExt cx="648400" cy="648400"/>
          </a:xfrm>
        </p:grpSpPr>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2" name="Graphic 1030">
              <a:extLst>
                <a:ext uri="{FF2B5EF4-FFF2-40B4-BE49-F238E27FC236}">
                  <a16:creationId xmlns:a16="http://schemas.microsoft.com/office/drawing/2014/main" id="{1781E334-306F-20CB-22E3-28F197B99660}"/>
                </a:ext>
              </a:extLst>
            </p:cNvPr>
            <p:cNvSpPr/>
            <p:nvPr/>
          </p:nvSpPr>
          <p:spPr>
            <a:xfrm>
              <a:off x="743881" y="4097355"/>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2201052"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our demos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7" action="ppaction://hlinkfile"/>
              </a:rPr>
              <a:t>aka.ms/sqlserver2022demos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339618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Watch Microsoft Mechanics</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8"/>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9"/>
              </a:rPr>
              <a:t>sqlserver2022mechanicsupdate</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123403"/>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hlinkClick r:id="rId10"/>
              </a:rPr>
              <a:t>aka.ms/sqlserver2022series</a:t>
            </a:r>
            <a:endParaRPr lang="en-US" sz="1200" dirty="0">
              <a:solidFill>
                <a:schemeClr val="accent1"/>
              </a:solidFill>
              <a:ea typeface="Segoe UI" pitchFamily="34" charset="0"/>
              <a:cs typeface="Segoe UI" pitchFamily="34" charset="0"/>
            </a:endParaRPr>
          </a:p>
        </p:txBody>
      </p:sp>
      <p:sp>
        <p:nvSpPr>
          <p:cNvPr id="1040" name="TextBox 1039">
            <a:extLst>
              <a:ext uri="{FF2B5EF4-FFF2-40B4-BE49-F238E27FC236}">
                <a16:creationId xmlns:a16="http://schemas.microsoft.com/office/drawing/2014/main" id="{375B6932-4E46-5280-7B42-70C5F37DBE0B}"/>
              </a:ext>
            </a:extLst>
          </p:cNvPr>
          <p:cNvSpPr txBox="1"/>
          <p:nvPr/>
        </p:nvSpPr>
        <p:spPr>
          <a:xfrm>
            <a:off x="6605018" y="3991618"/>
            <a:ext cx="4526624"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SQL Server 2022 Blog Series</a:t>
            </a:r>
          </a:p>
          <a:p>
            <a:pPr defTabSz="896350">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1"/>
              </a:rPr>
              <a:t>aka.ms/sqlserver2022blogs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8EE8B7FC-C89A-7464-599D-572A025CF47F}"/>
              </a:ext>
              <a:ext uri="{C183D7F6-B498-43B3-948B-1728B52AA6E4}">
                <adec:decorative xmlns:adec="http://schemas.microsoft.com/office/drawing/2017/decorative" val="1"/>
              </a:ext>
            </a:extLst>
          </p:cNvPr>
          <p:cNvGrpSpPr/>
          <p:nvPr/>
        </p:nvGrpSpPr>
        <p:grpSpPr>
          <a:xfrm>
            <a:off x="5956618" y="1308993"/>
            <a:ext cx="648400" cy="648400"/>
            <a:chOff x="5956618" y="1308993"/>
            <a:chExt cx="648400" cy="648400"/>
          </a:xfrm>
        </p:grpSpPr>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3" name="Graphic 1041">
              <a:extLst>
                <a:ext uri="{FF2B5EF4-FFF2-40B4-BE49-F238E27FC236}">
                  <a16:creationId xmlns:a16="http://schemas.microsoft.com/office/drawing/2014/main" id="{E47B0B2A-9671-B747-A97D-5EA64FBC0B3A}"/>
                </a:ext>
              </a:extLst>
            </p:cNvPr>
            <p:cNvSpPr/>
            <p:nvPr/>
          </p:nvSpPr>
          <p:spPr>
            <a:xfrm>
              <a:off x="6139950" y="1476673"/>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 name="Group 10">
            <a:extLst>
              <a:ext uri="{FF2B5EF4-FFF2-40B4-BE49-F238E27FC236}">
                <a16:creationId xmlns:a16="http://schemas.microsoft.com/office/drawing/2014/main" id="{190C4919-AC2B-24D8-9658-16F067B7B5EF}"/>
              </a:ext>
              <a:ext uri="{C183D7F6-B498-43B3-948B-1728B52AA6E4}">
                <adec:decorative xmlns:adec="http://schemas.microsoft.com/office/drawing/2017/decorative" val="1"/>
              </a:ext>
            </a:extLst>
          </p:cNvPr>
          <p:cNvGrpSpPr/>
          <p:nvPr/>
        </p:nvGrpSpPr>
        <p:grpSpPr>
          <a:xfrm>
            <a:off x="5956618" y="2177209"/>
            <a:ext cx="648400" cy="648400"/>
            <a:chOff x="5956618" y="2177209"/>
            <a:chExt cx="648400" cy="648400"/>
          </a:xfrm>
        </p:grpSpPr>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46" name="Graphic 1044">
              <a:extLst>
                <a:ext uri="{FF2B5EF4-FFF2-40B4-BE49-F238E27FC236}">
                  <a16:creationId xmlns:a16="http://schemas.microsoft.com/office/drawing/2014/main" id="{8E64034D-3FE9-970F-B1D6-152063F81BB4}"/>
                </a:ext>
              </a:extLst>
            </p:cNvPr>
            <p:cNvSpPr/>
            <p:nvPr/>
          </p:nvSpPr>
          <p:spPr>
            <a:xfrm>
              <a:off x="6126969" y="2358549"/>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1268BD33-C4F1-C474-C59E-A2CEB062C2D8}"/>
              </a:ext>
              <a:ext uri="{C183D7F6-B498-43B3-948B-1728B52AA6E4}">
                <adec:decorative xmlns:adec="http://schemas.microsoft.com/office/drawing/2017/decorative" val="1"/>
              </a:ext>
            </a:extLst>
          </p:cNvPr>
          <p:cNvGrpSpPr/>
          <p:nvPr/>
        </p:nvGrpSpPr>
        <p:grpSpPr>
          <a:xfrm>
            <a:off x="5956618" y="3913640"/>
            <a:ext cx="648400" cy="648400"/>
            <a:chOff x="5956618" y="3913640"/>
            <a:chExt cx="648400" cy="648400"/>
          </a:xfrm>
        </p:grpSpPr>
        <p:sp>
          <p:nvSpPr>
            <p:cNvPr id="1039" name="Rectangle: Rounded Corners 1038">
              <a:extLst>
                <a:ext uri="{FF2B5EF4-FFF2-40B4-BE49-F238E27FC236}">
                  <a16:creationId xmlns:a16="http://schemas.microsoft.com/office/drawing/2014/main" id="{DB0242B9-7330-3057-E3BF-78CB5FE83802}"/>
                </a:ext>
              </a:extLst>
            </p:cNvPr>
            <p:cNvSpPr/>
            <p:nvPr/>
          </p:nvSpPr>
          <p:spPr bwMode="auto">
            <a:xfrm>
              <a:off x="5956618"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0" name="Freeform: Shape 1049">
              <a:extLst>
                <a:ext uri="{FF2B5EF4-FFF2-40B4-BE49-F238E27FC236}">
                  <a16:creationId xmlns:a16="http://schemas.microsoft.com/office/drawing/2014/main" id="{56CBB5FC-EA0B-9861-955E-14E1F246B015}"/>
                </a:ext>
              </a:extLst>
            </p:cNvPr>
            <p:cNvSpPr/>
            <p:nvPr/>
          </p:nvSpPr>
          <p:spPr>
            <a:xfrm>
              <a:off x="6138386" y="4042212"/>
              <a:ext cx="288653" cy="373999"/>
            </a:xfrm>
            <a:custGeom>
              <a:avLst/>
              <a:gdLst>
                <a:gd name="connsiteX0" fmla="*/ 107501 w 288653"/>
                <a:gd name="connsiteY0" fmla="*/ 212505 h 373999"/>
                <a:gd name="connsiteX1" fmla="*/ 161461 w 288653"/>
                <a:gd name="connsiteY1" fmla="*/ 266481 h 373999"/>
                <a:gd name="connsiteX2" fmla="*/ 115653 w 288653"/>
                <a:gd name="connsiteY2" fmla="*/ 335449 h 373999"/>
                <a:gd name="connsiteX3" fmla="*/ 23127 w 288653"/>
                <a:gd name="connsiteY3" fmla="*/ 373999 h 373999"/>
                <a:gd name="connsiteX4" fmla="*/ 14435 w 288653"/>
                <a:gd name="connsiteY4" fmla="*/ 365306 h 373999"/>
                <a:gd name="connsiteX5" fmla="*/ 68972 w 288653"/>
                <a:gd name="connsiteY5" fmla="*/ 310766 h 373999"/>
                <a:gd name="connsiteX6" fmla="*/ 77549 w 288653"/>
                <a:gd name="connsiteY6" fmla="*/ 310766 h 373999"/>
                <a:gd name="connsiteX7" fmla="*/ 83292 w 288653"/>
                <a:gd name="connsiteY7" fmla="*/ 296446 h 373999"/>
                <a:gd name="connsiteX8" fmla="*/ 68972 w 288653"/>
                <a:gd name="connsiteY8" fmla="*/ 290703 h 373999"/>
                <a:gd name="connsiteX9" fmla="*/ 63229 w 288653"/>
                <a:gd name="connsiteY9" fmla="*/ 305023 h 373999"/>
                <a:gd name="connsiteX10" fmla="*/ 8692 w 288653"/>
                <a:gd name="connsiteY10" fmla="*/ 359563 h 373999"/>
                <a:gd name="connsiteX11" fmla="*/ 0 w 288653"/>
                <a:gd name="connsiteY11" fmla="*/ 350867 h 373999"/>
                <a:gd name="connsiteX12" fmla="*/ 38550 w 288653"/>
                <a:gd name="connsiteY12" fmla="*/ 258345 h 373999"/>
                <a:gd name="connsiteX13" fmla="*/ 107501 w 288653"/>
                <a:gd name="connsiteY13" fmla="*/ 212505 h 373999"/>
                <a:gd name="connsiteX14" fmla="*/ 288653 w 288653"/>
                <a:gd name="connsiteY14" fmla="*/ 0 h 373999"/>
                <a:gd name="connsiteX15" fmla="*/ 288653 w 288653"/>
                <a:gd name="connsiteY15" fmla="*/ 147477 h 373999"/>
                <a:gd name="connsiteX16" fmla="*/ 180912 w 288653"/>
                <a:gd name="connsiteY16" fmla="*/ 262569 h 373999"/>
                <a:gd name="connsiteX17" fmla="*/ 111522 w 288653"/>
                <a:gd name="connsiteY17" fmla="*/ 193175 h 373999"/>
                <a:gd name="connsiteX18" fmla="*/ 288653 w 288653"/>
                <a:gd name="connsiteY18" fmla="*/ 0 h 37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8653" h="373999">
                  <a:moveTo>
                    <a:pt x="107501" y="212505"/>
                  </a:moveTo>
                  <a:lnTo>
                    <a:pt x="161461" y="266481"/>
                  </a:lnTo>
                  <a:cubicBezTo>
                    <a:pt x="120868" y="307151"/>
                    <a:pt x="115653" y="335449"/>
                    <a:pt x="115653" y="335449"/>
                  </a:cubicBezTo>
                  <a:cubicBezTo>
                    <a:pt x="82205" y="340832"/>
                    <a:pt x="50502" y="354041"/>
                    <a:pt x="23127" y="373999"/>
                  </a:cubicBezTo>
                  <a:lnTo>
                    <a:pt x="14435" y="365306"/>
                  </a:lnTo>
                  <a:lnTo>
                    <a:pt x="68972" y="310766"/>
                  </a:lnTo>
                  <a:cubicBezTo>
                    <a:pt x="71711" y="311937"/>
                    <a:pt x="74809" y="311937"/>
                    <a:pt x="77549" y="310766"/>
                  </a:cubicBezTo>
                  <a:cubicBezTo>
                    <a:pt x="83089" y="308397"/>
                    <a:pt x="85660" y="301986"/>
                    <a:pt x="83292" y="296446"/>
                  </a:cubicBezTo>
                  <a:cubicBezTo>
                    <a:pt x="80923" y="290906"/>
                    <a:pt x="74512" y="288334"/>
                    <a:pt x="68972" y="290703"/>
                  </a:cubicBezTo>
                  <a:cubicBezTo>
                    <a:pt x="63432" y="293071"/>
                    <a:pt x="60860" y="299482"/>
                    <a:pt x="63229" y="305023"/>
                  </a:cubicBezTo>
                  <a:lnTo>
                    <a:pt x="8692" y="359563"/>
                  </a:lnTo>
                  <a:lnTo>
                    <a:pt x="0" y="350867"/>
                  </a:lnTo>
                  <a:cubicBezTo>
                    <a:pt x="19956" y="323492"/>
                    <a:pt x="33165" y="291792"/>
                    <a:pt x="38550" y="258345"/>
                  </a:cubicBezTo>
                  <a:cubicBezTo>
                    <a:pt x="38550" y="258345"/>
                    <a:pt x="66811" y="253098"/>
                    <a:pt x="107501" y="212505"/>
                  </a:cubicBezTo>
                  <a:close/>
                  <a:moveTo>
                    <a:pt x="288653" y="0"/>
                  </a:moveTo>
                  <a:lnTo>
                    <a:pt x="288653" y="147477"/>
                  </a:lnTo>
                  <a:cubicBezTo>
                    <a:pt x="277410" y="157805"/>
                    <a:pt x="180912" y="262569"/>
                    <a:pt x="180912" y="262569"/>
                  </a:cubicBezTo>
                  <a:lnTo>
                    <a:pt x="111522" y="193175"/>
                  </a:lnTo>
                  <a:cubicBezTo>
                    <a:pt x="111522" y="193175"/>
                    <a:pt x="240319" y="51990"/>
                    <a:pt x="288653" y="0"/>
                  </a:cubicBez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054" name="TextBox 1053">
            <a:extLst>
              <a:ext uri="{FF2B5EF4-FFF2-40B4-BE49-F238E27FC236}">
                <a16:creationId xmlns:a16="http://schemas.microsoft.com/office/drawing/2014/main" id="{8053B092-6A3F-A297-D231-CEB1FD0E8855}"/>
              </a:ext>
            </a:extLst>
          </p:cNvPr>
          <p:cNvSpPr txBox="1"/>
          <p:nvPr/>
        </p:nvSpPr>
        <p:spPr>
          <a:xfrm>
            <a:off x="6605018" y="4857424"/>
            <a:ext cx="408131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Take the Microsoft Learning Path</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aka.ms/learnsqlserver2022</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grpSp>
        <p:nvGrpSpPr>
          <p:cNvPr id="7" name="Group 6">
            <a:extLst>
              <a:ext uri="{FF2B5EF4-FFF2-40B4-BE49-F238E27FC236}">
                <a16:creationId xmlns:a16="http://schemas.microsoft.com/office/drawing/2014/main" id="{626563B9-A2E7-71C9-F690-0A1C1984AE3C}"/>
              </a:ext>
              <a:ext uri="{C183D7F6-B498-43B3-948B-1728B52AA6E4}">
                <adec:decorative xmlns:adec="http://schemas.microsoft.com/office/drawing/2017/decorative" val="1"/>
              </a:ext>
            </a:extLst>
          </p:cNvPr>
          <p:cNvGrpSpPr/>
          <p:nvPr/>
        </p:nvGrpSpPr>
        <p:grpSpPr>
          <a:xfrm>
            <a:off x="5956618" y="4779446"/>
            <a:ext cx="648400" cy="648400"/>
            <a:chOff x="5956618" y="4779446"/>
            <a:chExt cx="648400" cy="648400"/>
          </a:xfrm>
        </p:grpSpPr>
        <p:sp>
          <p:nvSpPr>
            <p:cNvPr id="1053" name="Rectangle: Rounded Corners 1052">
              <a:extLst>
                <a:ext uri="{FF2B5EF4-FFF2-40B4-BE49-F238E27FC236}">
                  <a16:creationId xmlns:a16="http://schemas.microsoft.com/office/drawing/2014/main" id="{AD228547-907F-8E46-B77F-C31FABB2C6A9}"/>
                </a:ext>
              </a:extLst>
            </p:cNvPr>
            <p:cNvSpPr/>
            <p:nvPr/>
          </p:nvSpPr>
          <p:spPr bwMode="auto">
            <a:xfrm>
              <a:off x="5956618" y="4779446"/>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57" name="Graphic 1055">
              <a:extLst>
                <a:ext uri="{FF2B5EF4-FFF2-40B4-BE49-F238E27FC236}">
                  <a16:creationId xmlns:a16="http://schemas.microsoft.com/office/drawing/2014/main" id="{BB99EAB9-02A2-E2A9-39FA-00B0038B3032}"/>
                </a:ext>
              </a:extLst>
            </p:cNvPr>
            <p:cNvSpPr/>
            <p:nvPr/>
          </p:nvSpPr>
          <p:spPr>
            <a:xfrm>
              <a:off x="6138987" y="4938183"/>
              <a:ext cx="283662" cy="330924"/>
            </a:xfrm>
            <a:custGeom>
              <a:avLst/>
              <a:gdLst>
                <a:gd name="connsiteX0" fmla="*/ 85692 w 171417"/>
                <a:gd name="connsiteY0" fmla="*/ 133304 h 199978"/>
                <a:gd name="connsiteX1" fmla="*/ 89655 w 171417"/>
                <a:gd name="connsiteY1" fmla="*/ 114255 h 199978"/>
                <a:gd name="connsiteX2" fmla="*/ 21420 w 171417"/>
                <a:gd name="connsiteY2" fmla="*/ 114255 h 199978"/>
                <a:gd name="connsiteX3" fmla="*/ 0 w 171417"/>
                <a:gd name="connsiteY3" fmla="*/ 135676 h 199978"/>
                <a:gd name="connsiteX4" fmla="*/ 0 w 171417"/>
                <a:gd name="connsiteY4" fmla="*/ 144438 h 199978"/>
                <a:gd name="connsiteX5" fmla="*/ 4861 w 171417"/>
                <a:gd name="connsiteY5" fmla="*/ 159638 h 199978"/>
                <a:gd name="connsiteX6" fmla="*/ 76166 w 171417"/>
                <a:gd name="connsiteY6" fmla="*/ 190466 h 199978"/>
                <a:gd name="connsiteX7" fmla="*/ 106689 w 171417"/>
                <a:gd name="connsiteY7" fmla="*/ 186844 h 199978"/>
                <a:gd name="connsiteX8" fmla="*/ 103391 w 171417"/>
                <a:gd name="connsiteY8" fmla="*/ 170353 h 199978"/>
                <a:gd name="connsiteX9" fmla="*/ 85692 w 171417"/>
                <a:gd name="connsiteY9" fmla="*/ 133304 h 199978"/>
                <a:gd name="connsiteX10" fmla="*/ 123791 w 171417"/>
                <a:gd name="connsiteY10" fmla="*/ 47625 h 199978"/>
                <a:gd name="connsiteX11" fmla="*/ 76166 w 171417"/>
                <a:gd name="connsiteY11" fmla="*/ 0 h 199978"/>
                <a:gd name="connsiteX12" fmla="*/ 28541 w 171417"/>
                <a:gd name="connsiteY12" fmla="*/ 47625 h 199978"/>
                <a:gd name="connsiteX13" fmla="*/ 76166 w 171417"/>
                <a:gd name="connsiteY13" fmla="*/ 95250 h 199978"/>
                <a:gd name="connsiteX14" fmla="*/ 123791 w 171417"/>
                <a:gd name="connsiteY14" fmla="*/ 47625 h 199978"/>
                <a:gd name="connsiteX15" fmla="*/ 171417 w 171417"/>
                <a:gd name="connsiteY15" fmla="*/ 133304 h 199978"/>
                <a:gd name="connsiteX16" fmla="*/ 154622 w 171417"/>
                <a:gd name="connsiteY16" fmla="*/ 164895 h 199978"/>
                <a:gd name="connsiteX17" fmla="*/ 153320 w 171417"/>
                <a:gd name="connsiteY17" fmla="*/ 171404 h 199978"/>
                <a:gd name="connsiteX18" fmla="*/ 113315 w 171417"/>
                <a:gd name="connsiteY18" fmla="*/ 171404 h 199978"/>
                <a:gd name="connsiteX19" fmla="*/ 112013 w 171417"/>
                <a:gd name="connsiteY19" fmla="*/ 164895 h 199978"/>
                <a:gd name="connsiteX20" fmla="*/ 95217 w 171417"/>
                <a:gd name="connsiteY20" fmla="*/ 133304 h 199978"/>
                <a:gd name="connsiteX21" fmla="*/ 133317 w 171417"/>
                <a:gd name="connsiteY21" fmla="*/ 95204 h 199978"/>
                <a:gd name="connsiteX22" fmla="*/ 171417 w 171417"/>
                <a:gd name="connsiteY22" fmla="*/ 133304 h 199978"/>
                <a:gd name="connsiteX23" fmla="*/ 115220 w 171417"/>
                <a:gd name="connsiteY23" fmla="*/ 180929 h 199978"/>
                <a:gd name="connsiteX24" fmla="*/ 116733 w 171417"/>
                <a:gd name="connsiteY24" fmla="*/ 188493 h 199978"/>
                <a:gd name="connsiteX25" fmla="*/ 130743 w 171417"/>
                <a:gd name="connsiteY25" fmla="*/ 199979 h 199978"/>
                <a:gd name="connsiteX26" fmla="*/ 135892 w 171417"/>
                <a:gd name="connsiteY26" fmla="*/ 199979 h 199978"/>
                <a:gd name="connsiteX27" fmla="*/ 149902 w 171417"/>
                <a:gd name="connsiteY27" fmla="*/ 188493 h 199978"/>
                <a:gd name="connsiteX28" fmla="*/ 151415 w 171417"/>
                <a:gd name="connsiteY28" fmla="*/ 180929 h 199978"/>
                <a:gd name="connsiteX29" fmla="*/ 115220 w 171417"/>
                <a:gd name="connsiteY29" fmla="*/ 180929 h 199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1417" h="199978">
                  <a:moveTo>
                    <a:pt x="85692" y="133304"/>
                  </a:moveTo>
                  <a:cubicBezTo>
                    <a:pt x="85692" y="126531"/>
                    <a:pt x="87106" y="120089"/>
                    <a:pt x="89655" y="114255"/>
                  </a:cubicBezTo>
                  <a:lnTo>
                    <a:pt x="21420" y="114255"/>
                  </a:lnTo>
                  <a:cubicBezTo>
                    <a:pt x="9590" y="114255"/>
                    <a:pt x="0" y="123845"/>
                    <a:pt x="0" y="135676"/>
                  </a:cubicBezTo>
                  <a:lnTo>
                    <a:pt x="0" y="144438"/>
                  </a:lnTo>
                  <a:cubicBezTo>
                    <a:pt x="0" y="149888"/>
                    <a:pt x="1699" y="155201"/>
                    <a:pt x="4861" y="159638"/>
                  </a:cubicBezTo>
                  <a:cubicBezTo>
                    <a:pt x="19550" y="180254"/>
                    <a:pt x="43582" y="190466"/>
                    <a:pt x="76166" y="190466"/>
                  </a:cubicBezTo>
                  <a:cubicBezTo>
                    <a:pt x="87358" y="190466"/>
                    <a:pt x="97543" y="189261"/>
                    <a:pt x="106689" y="186844"/>
                  </a:cubicBezTo>
                  <a:lnTo>
                    <a:pt x="103391" y="170353"/>
                  </a:lnTo>
                  <a:cubicBezTo>
                    <a:pt x="92610" y="161634"/>
                    <a:pt x="85692" y="148278"/>
                    <a:pt x="85692" y="133304"/>
                  </a:cubicBezTo>
                  <a:close/>
                  <a:moveTo>
                    <a:pt x="123791" y="47625"/>
                  </a:moveTo>
                  <a:cubicBezTo>
                    <a:pt x="123791" y="21322"/>
                    <a:pt x="102469" y="0"/>
                    <a:pt x="76166" y="0"/>
                  </a:cubicBezTo>
                  <a:cubicBezTo>
                    <a:pt x="49864" y="0"/>
                    <a:pt x="28541" y="21322"/>
                    <a:pt x="28541" y="47625"/>
                  </a:cubicBezTo>
                  <a:cubicBezTo>
                    <a:pt x="28541" y="73928"/>
                    <a:pt x="49864" y="95250"/>
                    <a:pt x="76166" y="95250"/>
                  </a:cubicBezTo>
                  <a:cubicBezTo>
                    <a:pt x="102469" y="95250"/>
                    <a:pt x="123791" y="73928"/>
                    <a:pt x="123791" y="47625"/>
                  </a:cubicBezTo>
                  <a:close/>
                  <a:moveTo>
                    <a:pt x="171417" y="133304"/>
                  </a:moveTo>
                  <a:cubicBezTo>
                    <a:pt x="171417" y="146454"/>
                    <a:pt x="164755" y="158049"/>
                    <a:pt x="154622" y="164895"/>
                  </a:cubicBezTo>
                  <a:lnTo>
                    <a:pt x="153320" y="171404"/>
                  </a:lnTo>
                  <a:lnTo>
                    <a:pt x="113315" y="171404"/>
                  </a:lnTo>
                  <a:lnTo>
                    <a:pt x="112013" y="164895"/>
                  </a:lnTo>
                  <a:cubicBezTo>
                    <a:pt x="101880" y="158049"/>
                    <a:pt x="95217" y="146454"/>
                    <a:pt x="95217" y="133304"/>
                  </a:cubicBezTo>
                  <a:cubicBezTo>
                    <a:pt x="95217" y="112262"/>
                    <a:pt x="112276" y="95204"/>
                    <a:pt x="133317" y="95204"/>
                  </a:cubicBezTo>
                  <a:cubicBezTo>
                    <a:pt x="154359" y="95204"/>
                    <a:pt x="171417" y="112262"/>
                    <a:pt x="171417" y="133304"/>
                  </a:cubicBezTo>
                  <a:close/>
                  <a:moveTo>
                    <a:pt x="115220" y="180929"/>
                  </a:moveTo>
                  <a:lnTo>
                    <a:pt x="116733" y="188493"/>
                  </a:lnTo>
                  <a:cubicBezTo>
                    <a:pt x="118069" y="195171"/>
                    <a:pt x="123932" y="199979"/>
                    <a:pt x="130743" y="199979"/>
                  </a:cubicBezTo>
                  <a:lnTo>
                    <a:pt x="135892" y="199979"/>
                  </a:lnTo>
                  <a:cubicBezTo>
                    <a:pt x="142702" y="199979"/>
                    <a:pt x="148566" y="195171"/>
                    <a:pt x="149902" y="188493"/>
                  </a:cubicBezTo>
                  <a:lnTo>
                    <a:pt x="151415" y="180929"/>
                  </a:lnTo>
                  <a:lnTo>
                    <a:pt x="115220" y="180929"/>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19273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Read the book</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3"/>
              </a:rPr>
              <a:t>aka.ms/sql2022book</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14" name="Picture 13" descr="A picture containing company name&#10;&#10;Description automatically generated">
            <a:extLst>
              <a:ext uri="{FF2B5EF4-FFF2-40B4-BE49-F238E27FC236}">
                <a16:creationId xmlns:a16="http://schemas.microsoft.com/office/drawing/2014/main" id="{9CCB55E3-9444-926F-AC60-C7669D1E2370}"/>
              </a:ext>
            </a:extLst>
          </p:cNvPr>
          <p:cNvPicPr>
            <a:picLocks noChangeAspect="1"/>
          </p:cNvPicPr>
          <p:nvPr/>
        </p:nvPicPr>
        <p:blipFill>
          <a:blip r:embed="rId14"/>
          <a:stretch>
            <a:fillRect/>
          </a:stretch>
        </p:blipFill>
        <p:spPr>
          <a:xfrm>
            <a:off x="758922" y="4892528"/>
            <a:ext cx="345127" cy="492443"/>
          </a:xfrm>
          <a:prstGeom prst="rect">
            <a:avLst/>
          </a:prstGeom>
        </p:spPr>
      </p:pic>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88263" y="5697272"/>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268470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Try out the workshop</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15"/>
              </a:rPr>
              <a:t>aka.ms/sql2022workshop</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38813" y="5754200"/>
            <a:ext cx="527790" cy="527790"/>
          </a:xfrm>
          <a:prstGeom prst="rect">
            <a:avLst/>
          </a:prstGeom>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FA75A-4125-7096-2F34-B6C33A98F9D4}"/>
              </a:ext>
            </a:extLst>
          </p:cNvPr>
          <p:cNvSpPr>
            <a:spLocks noGrp="1"/>
          </p:cNvSpPr>
          <p:nvPr>
            <p:ph type="title"/>
          </p:nvPr>
        </p:nvSpPr>
        <p:spPr/>
        <p:txBody>
          <a:bodyPr/>
          <a:lstStyle/>
          <a:p>
            <a:r>
              <a:rPr lang="en-US" dirty="0"/>
              <a:t>Applications, Tools, and T-SQL</a:t>
            </a:r>
          </a:p>
        </p:txBody>
      </p:sp>
      <p:pic>
        <p:nvPicPr>
          <p:cNvPr id="4" name="Picture 6" descr="See the source image">
            <a:extLst>
              <a:ext uri="{FF2B5EF4-FFF2-40B4-BE49-F238E27FC236}">
                <a16:creationId xmlns:a16="http://schemas.microsoft.com/office/drawing/2014/main" id="{4787C8D9-004C-891C-1EC4-A92BEA90DC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20" t="2660" r="7120" b="2660"/>
          <a:stretch/>
        </p:blipFill>
        <p:spPr bwMode="auto">
          <a:xfrm>
            <a:off x="588264" y="1714882"/>
            <a:ext cx="541040" cy="59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See the source image">
            <a:extLst>
              <a:ext uri="{FF2B5EF4-FFF2-40B4-BE49-F238E27FC236}">
                <a16:creationId xmlns:a16="http://schemas.microsoft.com/office/drawing/2014/main" id="{C5851AB2-892F-99F8-3CFF-48B58B280A4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440" r="29440"/>
          <a:stretch/>
        </p:blipFill>
        <p:spPr bwMode="auto">
          <a:xfrm>
            <a:off x="588264" y="2735518"/>
            <a:ext cx="506116" cy="56071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See the source image">
            <a:extLst>
              <a:ext uri="{FF2B5EF4-FFF2-40B4-BE49-F238E27FC236}">
                <a16:creationId xmlns:a16="http://schemas.microsoft.com/office/drawing/2014/main" id="{602947FA-6EAD-54B7-48B3-68853A78B66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878" t="16273" r="17622" b="16591"/>
          <a:stretch/>
        </p:blipFill>
        <p:spPr bwMode="auto">
          <a:xfrm>
            <a:off x="588264" y="3621585"/>
            <a:ext cx="659590" cy="53101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See the source image">
            <a:extLst>
              <a:ext uri="{FF2B5EF4-FFF2-40B4-BE49-F238E27FC236}">
                <a16:creationId xmlns:a16="http://schemas.microsoft.com/office/drawing/2014/main" id="{56DF63FA-B81B-3358-51FD-B435B056DA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264" y="4400104"/>
            <a:ext cx="904830" cy="5539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See the source image">
            <a:extLst>
              <a:ext uri="{FF2B5EF4-FFF2-40B4-BE49-F238E27FC236}">
                <a16:creationId xmlns:a16="http://schemas.microsoft.com/office/drawing/2014/main" id="{8E1E6B33-8CFB-5003-E39F-1E1B928DF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40870" y="1811209"/>
            <a:ext cx="769632" cy="40465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See the source image">
            <a:extLst>
              <a:ext uri="{FF2B5EF4-FFF2-40B4-BE49-F238E27FC236}">
                <a16:creationId xmlns:a16="http://schemas.microsoft.com/office/drawing/2014/main" id="{A7077739-956B-AC88-778C-BCD6FDC198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7422" y="2789159"/>
            <a:ext cx="476528" cy="4747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8" descr="See the source image">
            <a:extLst>
              <a:ext uri="{FF2B5EF4-FFF2-40B4-BE49-F238E27FC236}">
                <a16:creationId xmlns:a16="http://schemas.microsoft.com/office/drawing/2014/main" id="{29EE7AE3-4BC1-0237-FD58-8EFB55BE4E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8301" y="3643399"/>
            <a:ext cx="474770" cy="47477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descr="SQL Server Management Studio (SSMS)&#10;Windows Only&#10;New 19.X version&#10;">
            <a:extLst>
              <a:ext uri="{FF2B5EF4-FFF2-40B4-BE49-F238E27FC236}">
                <a16:creationId xmlns:a16="http://schemas.microsoft.com/office/drawing/2014/main" id="{C2B84FE3-F80A-5200-9182-F197B9C78500}"/>
              </a:ext>
            </a:extLst>
          </p:cNvPr>
          <p:cNvGrpSpPr/>
          <p:nvPr/>
        </p:nvGrpSpPr>
        <p:grpSpPr>
          <a:xfrm>
            <a:off x="3549812" y="2533189"/>
            <a:ext cx="2345480" cy="1457117"/>
            <a:chOff x="6323815" y="167119"/>
            <a:chExt cx="5120325" cy="2770890"/>
          </a:xfrm>
        </p:grpSpPr>
        <p:sp>
          <p:nvSpPr>
            <p:cNvPr id="18" name="Rounded Rectangle 23">
              <a:extLst>
                <a:ext uri="{FF2B5EF4-FFF2-40B4-BE49-F238E27FC236}">
                  <a16:creationId xmlns:a16="http://schemas.microsoft.com/office/drawing/2014/main" id="{4D2AAC57-2ED5-3DD0-D55E-9BC4F5D9B9C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 name="Picture 2">
              <a:extLst>
                <a:ext uri="{FF2B5EF4-FFF2-40B4-BE49-F238E27FC236}">
                  <a16:creationId xmlns:a16="http://schemas.microsoft.com/office/drawing/2014/main" id="{448C616B-06EA-485A-A0C7-9AE78A98F7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descr="Azure Data Studio&#10;">
            <a:extLst>
              <a:ext uri="{FF2B5EF4-FFF2-40B4-BE49-F238E27FC236}">
                <a16:creationId xmlns:a16="http://schemas.microsoft.com/office/drawing/2014/main" id="{7C013103-5D5B-9E0E-CAB7-C35CBD930C20}"/>
              </a:ext>
            </a:extLst>
          </p:cNvPr>
          <p:cNvGrpSpPr/>
          <p:nvPr/>
        </p:nvGrpSpPr>
        <p:grpSpPr>
          <a:xfrm>
            <a:off x="6948074" y="2533189"/>
            <a:ext cx="2470610" cy="1457118"/>
            <a:chOff x="6323815" y="3101695"/>
            <a:chExt cx="5120325" cy="2770890"/>
          </a:xfrm>
        </p:grpSpPr>
        <p:sp>
          <p:nvSpPr>
            <p:cNvPr id="21" name="Rounded Rectangle 24">
              <a:extLst>
                <a:ext uri="{FF2B5EF4-FFF2-40B4-BE49-F238E27FC236}">
                  <a16:creationId xmlns:a16="http://schemas.microsoft.com/office/drawing/2014/main" id="{FF5147EF-10DD-450A-F573-CAF38902E288}"/>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2" name="Picture 21">
              <a:extLst>
                <a:ext uri="{FF2B5EF4-FFF2-40B4-BE49-F238E27FC236}">
                  <a16:creationId xmlns:a16="http://schemas.microsoft.com/office/drawing/2014/main" id="{13A18C94-624E-450C-9BD0-A594B1949A27}"/>
                </a:ext>
              </a:extLst>
            </p:cNvPr>
            <p:cNvPicPr>
              <a:picLocks noChangeAspect="1"/>
            </p:cNvPicPr>
            <p:nvPr/>
          </p:nvPicPr>
          <p:blipFill rotWithShape="1">
            <a:blip r:embed="rId11"/>
            <a:srcRect b="11780"/>
            <a:stretch/>
          </p:blipFill>
          <p:spPr>
            <a:xfrm>
              <a:off x="6502821" y="3236979"/>
              <a:ext cx="4763295" cy="2480812"/>
            </a:xfrm>
            <a:prstGeom prst="rect">
              <a:avLst/>
            </a:prstGeom>
          </p:spPr>
        </p:pic>
      </p:grpSp>
      <p:sp>
        <p:nvSpPr>
          <p:cNvPr id="23" name="Rectangle 22">
            <a:extLst>
              <a:ext uri="{FF2B5EF4-FFF2-40B4-BE49-F238E27FC236}">
                <a16:creationId xmlns:a16="http://schemas.microsoft.com/office/drawing/2014/main" id="{662370C9-98EA-FE19-22D4-E3B9372BA16D}"/>
              </a:ext>
            </a:extLst>
          </p:cNvPr>
          <p:cNvSpPr/>
          <p:nvPr/>
        </p:nvSpPr>
        <p:spPr bwMode="auto">
          <a:xfrm>
            <a:off x="588264" y="5573485"/>
            <a:ext cx="11018520" cy="7162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rPr>
              <a:t>Tabular Data Stream (TDS) 8.0 and T-SQL</a:t>
            </a:r>
          </a:p>
        </p:txBody>
      </p:sp>
      <p:sp>
        <p:nvSpPr>
          <p:cNvPr id="30" name="Freeform 130" descr="Windows">
            <a:extLst>
              <a:ext uri="{FF2B5EF4-FFF2-40B4-BE49-F238E27FC236}">
                <a16:creationId xmlns:a16="http://schemas.microsoft.com/office/drawing/2014/main" id="{04C965F8-C151-7E31-2B86-D8ABBDC1FDEE}"/>
              </a:ext>
            </a:extLst>
          </p:cNvPr>
          <p:cNvSpPr>
            <a:spLocks noChangeAspect="1" noEditPoints="1"/>
          </p:cNvSpPr>
          <p:nvPr/>
        </p:nvSpPr>
        <p:spPr bwMode="black">
          <a:xfrm>
            <a:off x="7462424" y="1820189"/>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ysClr val="windowText" lastClr="000000"/>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31" name="Picture 30" descr="A close up of a logo&#10;&#10;Description automatically generated">
            <a:extLst>
              <a:ext uri="{FF2B5EF4-FFF2-40B4-BE49-F238E27FC236}">
                <a16:creationId xmlns:a16="http://schemas.microsoft.com/office/drawing/2014/main" id="{75F942CF-9CBC-44E3-12F3-CC89C9B0DE46}"/>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11135436" y="1796385"/>
            <a:ext cx="365873" cy="434306"/>
          </a:xfrm>
          <a:prstGeom prst="rect">
            <a:avLst/>
          </a:prstGeom>
        </p:spPr>
      </p:pic>
      <p:pic>
        <p:nvPicPr>
          <p:cNvPr id="32" name="Picture 31" descr="A close up of a logo&#10;&#10;Description automatically generated">
            <a:extLst>
              <a:ext uri="{FF2B5EF4-FFF2-40B4-BE49-F238E27FC236}">
                <a16:creationId xmlns:a16="http://schemas.microsoft.com/office/drawing/2014/main" id="{C67CAFDB-60C9-66AC-76C0-58A35AC93ADD}"/>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9266701" y="1751566"/>
            <a:ext cx="446289" cy="523944"/>
          </a:xfrm>
          <a:prstGeom prst="rect">
            <a:avLst/>
          </a:prstGeom>
        </p:spPr>
      </p:pic>
      <p:sp>
        <p:nvSpPr>
          <p:cNvPr id="33" name="Rectangle 32">
            <a:extLst>
              <a:ext uri="{FF2B5EF4-FFF2-40B4-BE49-F238E27FC236}">
                <a16:creationId xmlns:a16="http://schemas.microsoft.com/office/drawing/2014/main" id="{89AE4F67-63E4-6F7F-4B21-09ED11B562C2}"/>
              </a:ext>
            </a:extLst>
          </p:cNvPr>
          <p:cNvSpPr/>
          <p:nvPr/>
        </p:nvSpPr>
        <p:spPr bwMode="auto">
          <a:xfrm>
            <a:off x="10029825" y="2530092"/>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53BBE6FD-4189-0D43-D12A-B9970C8F3C26}"/>
              </a:ext>
            </a:extLst>
          </p:cNvPr>
          <p:cNvSpPr/>
          <p:nvPr/>
        </p:nvSpPr>
        <p:spPr bwMode="auto">
          <a:xfrm>
            <a:off x="10029822" y="3234130"/>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sqlcmd</a:t>
            </a:r>
          </a:p>
        </p:txBody>
      </p:sp>
      <p:sp>
        <p:nvSpPr>
          <p:cNvPr id="35" name="Rectangle 34">
            <a:extLst>
              <a:ext uri="{FF2B5EF4-FFF2-40B4-BE49-F238E27FC236}">
                <a16:creationId xmlns:a16="http://schemas.microsoft.com/office/drawing/2014/main" id="{1AA7BF6F-46D5-A3BA-E6B6-697B7977724C}"/>
              </a:ext>
            </a:extLst>
          </p:cNvPr>
          <p:cNvSpPr/>
          <p:nvPr/>
        </p:nvSpPr>
        <p:spPr bwMode="auto">
          <a:xfrm>
            <a:off x="10029823" y="3940423"/>
            <a:ext cx="1579565" cy="511106"/>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mj-lt"/>
                <a:ea typeface="Segoe UI" pitchFamily="34" charset="0"/>
                <a:cs typeface="Segoe UI" pitchFamily="34" charset="0"/>
              </a:rPr>
              <a:t>bcp</a:t>
            </a:r>
          </a:p>
        </p:txBody>
      </p:sp>
      <p:sp>
        <p:nvSpPr>
          <p:cNvPr id="36" name="TextBox 35">
            <a:extLst>
              <a:ext uri="{FF2B5EF4-FFF2-40B4-BE49-F238E27FC236}">
                <a16:creationId xmlns:a16="http://schemas.microsoft.com/office/drawing/2014/main" id="{B0193BBB-620E-0DCB-14F0-4259F15CAB6F}"/>
              </a:ext>
            </a:extLst>
          </p:cNvPr>
          <p:cNvSpPr txBox="1"/>
          <p:nvPr/>
        </p:nvSpPr>
        <p:spPr>
          <a:xfrm>
            <a:off x="3503625" y="4230466"/>
            <a:ext cx="2377796" cy="106182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SQL Server Management Studio (SSMS)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j-lt"/>
              </a:rPr>
              <a:t>Windows Only</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mj-lt"/>
              </a:rPr>
              <a:t>New 19.X version</a:t>
            </a:r>
            <a:endParaRPr kumimoji="0" lang="en-US" sz="1600" b="0" i="0" u="none" strike="noStrike" kern="1200" cap="none" spc="0" normalizeH="0" baseline="0" noProof="0" dirty="0">
              <a:ln>
                <a:noFill/>
              </a:ln>
              <a:solidFill>
                <a:srgbClr val="000000"/>
              </a:solidFill>
              <a:effectLst/>
              <a:uLnTx/>
              <a:uFillTx/>
              <a:latin typeface="+mj-lt"/>
            </a:endParaRPr>
          </a:p>
        </p:txBody>
      </p:sp>
      <p:sp>
        <p:nvSpPr>
          <p:cNvPr id="38" name="TextBox 37">
            <a:extLst>
              <a:ext uri="{FF2B5EF4-FFF2-40B4-BE49-F238E27FC236}">
                <a16:creationId xmlns:a16="http://schemas.microsoft.com/office/drawing/2014/main" id="{6A09EE71-6FDF-1F6C-3A94-764B0BDC7B3D}"/>
              </a:ext>
            </a:extLst>
          </p:cNvPr>
          <p:cNvSpPr txBox="1"/>
          <p:nvPr/>
        </p:nvSpPr>
        <p:spPr>
          <a:xfrm>
            <a:off x="6948074" y="4063100"/>
            <a:ext cx="2470610" cy="246221"/>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600"/>
              </a:spcAft>
              <a:buClrTx/>
              <a:buSzTx/>
              <a:buFontTx/>
              <a:buNone/>
              <a:tabLst/>
              <a:defRPr kumimoji="0" sz="1600" b="0" i="0" u="none" strike="noStrike" cap="none" spc="0" normalizeH="0" baseline="0">
                <a:ln>
                  <a:noFill/>
                </a:ln>
                <a:solidFill>
                  <a:srgbClr val="000000"/>
                </a:solidFill>
                <a:effectLst/>
                <a:uLnTx/>
                <a:uFillTx/>
                <a:latin typeface="+mj-lt"/>
              </a:defRPr>
            </a:lvl1pPr>
          </a:lstStyle>
          <a:p>
            <a:r>
              <a:rPr lang="en-US" dirty="0"/>
              <a:t>Azure Data Studio</a:t>
            </a:r>
          </a:p>
        </p:txBody>
      </p:sp>
    </p:spTree>
    <p:extLst>
      <p:ext uri="{BB962C8B-B14F-4D97-AF65-F5344CB8AC3E}">
        <p14:creationId xmlns:p14="http://schemas.microsoft.com/office/powerpoint/2010/main" val="2418293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5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33" grpId="0" animBg="1"/>
      <p:bldP spid="34" grpId="0" animBg="1"/>
      <p:bldP spid="35" grpId="0" animBg="1"/>
      <p:bldP spid="36" grpId="0"/>
      <p:bldP spid="3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21864-A4D0-6B41-464D-979810C3370E}"/>
              </a:ext>
            </a:extLst>
          </p:cNvPr>
          <p:cNvSpPr>
            <a:spLocks noGrp="1"/>
          </p:cNvSpPr>
          <p:nvPr>
            <p:ph type="title"/>
          </p:nvPr>
        </p:nvSpPr>
        <p:spPr/>
        <p:txBody>
          <a:bodyPr/>
          <a:lstStyle/>
          <a:p>
            <a:r>
              <a:rPr lang="en-US" dirty="0"/>
              <a:t>SSRS and SSAS in SQL Server 2022</a:t>
            </a:r>
          </a:p>
        </p:txBody>
      </p:sp>
      <p:sp>
        <p:nvSpPr>
          <p:cNvPr id="5" name="Freeform: Shape 4">
            <a:extLst>
              <a:ext uri="{FF2B5EF4-FFF2-40B4-BE49-F238E27FC236}">
                <a16:creationId xmlns:a16="http://schemas.microsoft.com/office/drawing/2014/main" id="{C40985D7-E49D-65FA-FB73-04ADBE79729A}"/>
              </a:ext>
            </a:extLst>
          </p:cNvPr>
          <p:cNvSpPr/>
          <p:nvPr/>
        </p:nvSpPr>
        <p:spPr>
          <a:xfrm>
            <a:off x="588264" y="14568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SSAS</a:t>
            </a:r>
          </a:p>
        </p:txBody>
      </p:sp>
      <p:sp>
        <p:nvSpPr>
          <p:cNvPr id="6" name="Freeform: Shape 5">
            <a:extLst>
              <a:ext uri="{FF2B5EF4-FFF2-40B4-BE49-F238E27FC236}">
                <a16:creationId xmlns:a16="http://schemas.microsoft.com/office/drawing/2014/main" id="{2E680EF9-71AF-053D-1DD0-977275D47973}"/>
              </a:ext>
            </a:extLst>
          </p:cNvPr>
          <p:cNvSpPr/>
          <p:nvPr/>
        </p:nvSpPr>
        <p:spPr>
          <a:xfrm>
            <a:off x="812800" y="1885340"/>
            <a:ext cx="11041270" cy="1184940"/>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Power BI support for SQL Server 2022 Analysis Services tabular models as a DirectQuery connection for composite models</a:t>
            </a:r>
          </a:p>
          <a:p>
            <a:pPr marL="177800" lvl="1" indent="-177800">
              <a:spcAft>
                <a:spcPts val="600"/>
              </a:spcAft>
              <a:buFont typeface="Arial" panose="020B0604020202020204" pitchFamily="34" charset="0"/>
              <a:buChar char="•"/>
            </a:pPr>
            <a:r>
              <a:rPr lang="en-US" sz="1400" dirty="0"/>
              <a:t>Improved MDX query performance</a:t>
            </a:r>
          </a:p>
          <a:p>
            <a:pPr marL="177800" lvl="1" indent="-177800">
              <a:spcAft>
                <a:spcPts val="600"/>
              </a:spcAft>
              <a:buFont typeface="Arial" panose="020B0604020202020204" pitchFamily="34" charset="0"/>
              <a:buChar char="•"/>
            </a:pPr>
            <a:r>
              <a:rPr lang="en-US" sz="1400" dirty="0"/>
              <a:t>Improved resource governance</a:t>
            </a:r>
          </a:p>
          <a:p>
            <a:pPr marL="177800" lvl="1" indent="-177800">
              <a:spcAft>
                <a:spcPts val="600"/>
              </a:spcAft>
              <a:buFont typeface="Arial" panose="020B0604020202020204" pitchFamily="34" charset="0"/>
              <a:buChar char="•"/>
            </a:pPr>
            <a:r>
              <a:rPr lang="en-US" sz="1400" dirty="0"/>
              <a:t>Query interleaving now includes short query bias with fast cancellation</a:t>
            </a:r>
          </a:p>
        </p:txBody>
      </p:sp>
      <p:sp>
        <p:nvSpPr>
          <p:cNvPr id="8" name="Freeform: Shape 7">
            <a:extLst>
              <a:ext uri="{FF2B5EF4-FFF2-40B4-BE49-F238E27FC236}">
                <a16:creationId xmlns:a16="http://schemas.microsoft.com/office/drawing/2014/main" id="{840302F6-1888-DF3E-E0EB-3C4C791656F8}"/>
              </a:ext>
            </a:extLst>
          </p:cNvPr>
          <p:cNvSpPr/>
          <p:nvPr/>
        </p:nvSpPr>
        <p:spPr>
          <a:xfrm>
            <a:off x="588264" y="3552341"/>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SSRS</a:t>
            </a:r>
          </a:p>
        </p:txBody>
      </p:sp>
      <p:sp>
        <p:nvSpPr>
          <p:cNvPr id="9" name="Freeform: Shape 8">
            <a:extLst>
              <a:ext uri="{FF2B5EF4-FFF2-40B4-BE49-F238E27FC236}">
                <a16:creationId xmlns:a16="http://schemas.microsoft.com/office/drawing/2014/main" id="{94B75D77-B2EB-8F77-406A-895D666E217B}"/>
              </a:ext>
            </a:extLst>
          </p:cNvPr>
          <p:cNvSpPr/>
          <p:nvPr/>
        </p:nvSpPr>
        <p:spPr>
          <a:xfrm>
            <a:off x="812800" y="3980840"/>
            <a:ext cx="11041270" cy="1769715"/>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Enhanced Windows Narrator support for the new Windows OS (Operating Systems) and Windows Server</a:t>
            </a:r>
          </a:p>
          <a:p>
            <a:pPr marL="177800" lvl="1" indent="-177800">
              <a:spcAft>
                <a:spcPts val="600"/>
              </a:spcAft>
              <a:buFont typeface="Arial" panose="020B0604020202020204" pitchFamily="34" charset="0"/>
              <a:buChar char="•"/>
            </a:pPr>
            <a:r>
              <a:rPr lang="en-US" sz="1400" dirty="0"/>
              <a:t>Security enhancements</a:t>
            </a:r>
          </a:p>
          <a:p>
            <a:pPr marL="177800" lvl="1" indent="-177800">
              <a:spcAft>
                <a:spcPts val="600"/>
              </a:spcAft>
              <a:buFont typeface="Arial" panose="020B0604020202020204" pitchFamily="34" charset="0"/>
              <a:buChar char="•"/>
            </a:pPr>
            <a:r>
              <a:rPr lang="en-US" sz="1400" dirty="0"/>
              <a:t>Browser performance improvements with Angular</a:t>
            </a:r>
          </a:p>
          <a:p>
            <a:pPr marL="177800" lvl="1" indent="-177800">
              <a:spcAft>
                <a:spcPts val="600"/>
              </a:spcAft>
              <a:buFont typeface="Arial" panose="020B0604020202020204" pitchFamily="34" charset="0"/>
              <a:buChar char="•"/>
            </a:pPr>
            <a:r>
              <a:rPr lang="en-US" sz="1400" dirty="0"/>
              <a:t>Accessibility bug fixes</a:t>
            </a:r>
          </a:p>
          <a:p>
            <a:pPr marL="177800" lvl="1" indent="-177800">
              <a:spcAft>
                <a:spcPts val="600"/>
              </a:spcAft>
              <a:buFont typeface="Arial" panose="020B0604020202020204" pitchFamily="34" charset="0"/>
              <a:buChar char="•"/>
            </a:pPr>
            <a:r>
              <a:rPr lang="en-US" sz="1400" dirty="0"/>
              <a:t>Support for SQL Server 2022 instances report server catalog</a:t>
            </a:r>
          </a:p>
          <a:p>
            <a:pPr marL="177800" lvl="1" indent="-177800">
              <a:spcAft>
                <a:spcPts val="600"/>
              </a:spcAft>
              <a:buFont typeface="Arial" panose="020B0604020202020204" pitchFamily="34" charset="0"/>
              <a:buChar char="•"/>
            </a:pPr>
            <a:r>
              <a:rPr lang="en-US" sz="1400" dirty="0"/>
              <a:t>Reliability updates</a:t>
            </a:r>
          </a:p>
        </p:txBody>
      </p:sp>
    </p:spTree>
    <p:extLst>
      <p:ext uri="{BB962C8B-B14F-4D97-AF65-F5344CB8AC3E}">
        <p14:creationId xmlns:p14="http://schemas.microsoft.com/office/powerpoint/2010/main" val="3636752962"/>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What is a hybrid data platform?</a:t>
            </a:r>
          </a:p>
        </p:txBody>
      </p:sp>
      <p:pic>
        <p:nvPicPr>
          <p:cNvPr id="8" name="Graphic 7" descr="SQL">
            <a:extLst>
              <a:ext uri="{FF2B5EF4-FFF2-40B4-BE49-F238E27FC236}">
                <a16:creationId xmlns:a16="http://schemas.microsoft.com/office/drawing/2014/main" id="{88FA3A37-1F41-4037-85A9-886B709BA4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10894" y="275142"/>
            <a:ext cx="703993" cy="703993"/>
          </a:xfrm>
          <a:prstGeom prst="rect">
            <a:avLst/>
          </a:prstGeom>
        </p:spPr>
      </p:pic>
      <p:sp>
        <p:nvSpPr>
          <p:cNvPr id="19" name="TextBox 18">
            <a:extLst>
              <a:ext uri="{FF2B5EF4-FFF2-40B4-BE49-F238E27FC236}">
                <a16:creationId xmlns:a16="http://schemas.microsoft.com/office/drawing/2014/main" id="{DC561469-6216-49B1-A3BE-30EFD48DF7A0}"/>
              </a:ext>
            </a:extLst>
          </p:cNvPr>
          <p:cNvSpPr txBox="1"/>
          <p:nvPr/>
        </p:nvSpPr>
        <p:spPr>
          <a:xfrm>
            <a:off x="2493709" y="4085516"/>
            <a:ext cx="5605462" cy="73866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2400" i="0" u="none" strike="noStrike" cap="none" spc="0" normalizeH="0" baseline="0">
                <a:ln>
                  <a:noFill/>
                </a:ln>
                <a:effectLst/>
                <a:uLnTx/>
                <a:uFillTx/>
                <a:latin typeface="+mj-lt"/>
              </a:defRPr>
            </a:lvl1pPr>
          </a:lstStyle>
          <a:p>
            <a:r>
              <a:rPr lang="en-US" dirty="0"/>
              <a:t>A product on-premises connected to the cloud to enhance data capabilities</a:t>
            </a:r>
          </a:p>
        </p:txBody>
      </p:sp>
      <p:sp>
        <p:nvSpPr>
          <p:cNvPr id="9" name="TextBox 8">
            <a:extLst>
              <a:ext uri="{FF2B5EF4-FFF2-40B4-BE49-F238E27FC236}">
                <a16:creationId xmlns:a16="http://schemas.microsoft.com/office/drawing/2014/main" id="{352416BE-805F-4FA8-8E6C-9818A72A7C74}"/>
              </a:ext>
            </a:extLst>
          </p:cNvPr>
          <p:cNvSpPr txBox="1"/>
          <p:nvPr/>
        </p:nvSpPr>
        <p:spPr>
          <a:xfrm>
            <a:off x="2493709" y="2468290"/>
            <a:ext cx="5605462" cy="738664"/>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effectLst/>
                <a:uLnTx/>
                <a:uFillTx/>
                <a:latin typeface="+mj-lt"/>
                <a:ea typeface="+mn-ea"/>
                <a:cs typeface="+mn-cs"/>
              </a:rPr>
              <a:t>A product or service offered both on-premises and the cloud with consistency</a:t>
            </a:r>
            <a:endParaRPr kumimoji="0" lang="en-US" sz="2000" i="0" u="none" strike="noStrike" kern="1200" cap="none" spc="0" normalizeH="0" baseline="0" noProof="0" dirty="0">
              <a:ln>
                <a:noFill/>
              </a:ln>
              <a:effectLst/>
              <a:uLnTx/>
              <a:uFillTx/>
              <a:latin typeface="+mj-lt"/>
              <a:ea typeface="+mn-ea"/>
              <a:cs typeface="+mn-cs"/>
            </a:endParaRPr>
          </a:p>
        </p:txBody>
      </p:sp>
      <p:sp>
        <p:nvSpPr>
          <p:cNvPr id="3" name="Rectangle: Rounded Corners 2">
            <a:extLst>
              <a:ext uri="{FF2B5EF4-FFF2-40B4-BE49-F238E27FC236}">
                <a16:creationId xmlns:a16="http://schemas.microsoft.com/office/drawing/2014/main" id="{BD709D65-3744-2F42-9A0F-B520D5A4E876}"/>
              </a:ext>
              <a:ext uri="{C183D7F6-B498-43B3-948B-1728B52AA6E4}">
                <adec:decorative xmlns:adec="http://schemas.microsoft.com/office/drawing/2017/decorative" val="1"/>
              </a:ext>
            </a:extLst>
          </p:cNvPr>
          <p:cNvSpPr/>
          <p:nvPr/>
        </p:nvSpPr>
        <p:spPr bwMode="auto">
          <a:xfrm>
            <a:off x="8491090" y="2234022"/>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Graphic 3" descr="Checkmark with solid fill">
            <a:extLst>
              <a:ext uri="{FF2B5EF4-FFF2-40B4-BE49-F238E27FC236}">
                <a16:creationId xmlns:a16="http://schemas.microsoft.com/office/drawing/2014/main" id="{F665966B-FA08-448F-AFDA-E3F66C4CE968}"/>
              </a:ext>
            </a:extLst>
          </p:cNvPr>
          <p:cNvSpPr/>
          <p:nvPr/>
        </p:nvSpPr>
        <p:spPr>
          <a:xfrm>
            <a:off x="8707776" y="2567955"/>
            <a:ext cx="773826" cy="543521"/>
          </a:xfrm>
          <a:custGeom>
            <a:avLst/>
            <a:gdLst>
              <a:gd name="connsiteX0" fmla="*/ 705991 w 773826"/>
              <a:gd name="connsiteY0" fmla="*/ 0 h 543521"/>
              <a:gd name="connsiteX1" fmla="*/ 277204 w 773826"/>
              <a:gd name="connsiteY1" fmla="*/ 405338 h 543521"/>
              <a:gd name="connsiteX2" fmla="*/ 71185 w 773826"/>
              <a:gd name="connsiteY2" fmla="*/ 194294 h 543521"/>
              <a:gd name="connsiteX3" fmla="*/ 0 w 773826"/>
              <a:gd name="connsiteY3" fmla="*/ 262130 h 543521"/>
              <a:gd name="connsiteX4" fmla="*/ 273854 w 773826"/>
              <a:gd name="connsiteY4" fmla="*/ 543521 h 543521"/>
              <a:gd name="connsiteX5" fmla="*/ 345877 w 773826"/>
              <a:gd name="connsiteY5" fmla="*/ 476523 h 543521"/>
              <a:gd name="connsiteX6" fmla="*/ 773827 w 773826"/>
              <a:gd name="connsiteY6" fmla="*/ 70348 h 543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3826" h="543521">
                <a:moveTo>
                  <a:pt x="705991" y="0"/>
                </a:moveTo>
                <a:lnTo>
                  <a:pt x="277204" y="405338"/>
                </a:lnTo>
                <a:lnTo>
                  <a:pt x="71185" y="194294"/>
                </a:lnTo>
                <a:lnTo>
                  <a:pt x="0" y="262130"/>
                </a:lnTo>
                <a:lnTo>
                  <a:pt x="273854" y="543521"/>
                </a:lnTo>
                <a:lnTo>
                  <a:pt x="345877" y="476523"/>
                </a:lnTo>
                <a:lnTo>
                  <a:pt x="773827" y="70348"/>
                </a:lnTo>
                <a:close/>
              </a:path>
            </a:pathLst>
          </a:custGeom>
          <a:gradFill>
            <a:gsLst>
              <a:gs pos="100000">
                <a:srgbClr val="107C10"/>
              </a:gs>
              <a:gs pos="0">
                <a:srgbClr val="9BF00B"/>
              </a:gs>
            </a:gsLst>
            <a:lin ang="5400000" scaled="1"/>
          </a:gradFill>
          <a:ln w="8334" cap="flat">
            <a:noFill/>
            <a:prstDash val="solid"/>
            <a:miter/>
          </a:ln>
        </p:spPr>
        <p:txBody>
          <a:bodyPr rtlCol="0" anchor="ctr"/>
          <a:lstStyle/>
          <a:p>
            <a:endParaRPr lang="en-US" dirty="0"/>
          </a:p>
        </p:txBody>
      </p:sp>
      <p:sp>
        <p:nvSpPr>
          <p:cNvPr id="10" name="Rectangle: Rounded Corners 9">
            <a:extLst>
              <a:ext uri="{FF2B5EF4-FFF2-40B4-BE49-F238E27FC236}">
                <a16:creationId xmlns:a16="http://schemas.microsoft.com/office/drawing/2014/main" id="{6258D5C7-BD72-24DC-EDC3-73CB119C3C2D}"/>
              </a:ext>
              <a:ext uri="{C183D7F6-B498-43B3-948B-1728B52AA6E4}">
                <adec:decorative xmlns:adec="http://schemas.microsoft.com/office/drawing/2017/decorative" val="1"/>
              </a:ext>
            </a:extLst>
          </p:cNvPr>
          <p:cNvSpPr/>
          <p:nvPr/>
        </p:nvSpPr>
        <p:spPr bwMode="auto">
          <a:xfrm>
            <a:off x="8491090" y="3851248"/>
            <a:ext cx="1207200" cy="12072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5" name="Freeform: Shape 14" descr="Question mark">
            <a:extLst>
              <a:ext uri="{FF2B5EF4-FFF2-40B4-BE49-F238E27FC236}">
                <a16:creationId xmlns:a16="http://schemas.microsoft.com/office/drawing/2014/main" id="{12605BA8-BDA9-48E3-1FBB-1F128BC65C62}"/>
              </a:ext>
            </a:extLst>
          </p:cNvPr>
          <p:cNvSpPr/>
          <p:nvPr/>
        </p:nvSpPr>
        <p:spPr>
          <a:xfrm>
            <a:off x="8883011" y="4114787"/>
            <a:ext cx="423360" cy="680124"/>
          </a:xfrm>
          <a:custGeom>
            <a:avLst/>
            <a:gdLst>
              <a:gd name="connsiteX0" fmla="*/ 244698 w 485747"/>
              <a:gd name="connsiteY0" fmla="*/ 640538 h 780349"/>
              <a:gd name="connsiteX1" fmla="*/ 294046 w 485747"/>
              <a:gd name="connsiteY1" fmla="*/ 661039 h 780349"/>
              <a:gd name="connsiteX2" fmla="*/ 309010 w 485747"/>
              <a:gd name="connsiteY2" fmla="*/ 683413 h 780349"/>
              <a:gd name="connsiteX3" fmla="*/ 314477 w 485747"/>
              <a:gd name="connsiteY3" fmla="*/ 710664 h 780349"/>
              <a:gd name="connsiteX4" fmla="*/ 308991 w 485747"/>
              <a:gd name="connsiteY4" fmla="*/ 737791 h 780349"/>
              <a:gd name="connsiteX5" fmla="*/ 271920 w 485747"/>
              <a:gd name="connsiteY5" fmla="*/ 774872 h 780349"/>
              <a:gd name="connsiteX6" fmla="*/ 244792 w 485747"/>
              <a:gd name="connsiteY6" fmla="*/ 780349 h 780349"/>
              <a:gd name="connsiteX7" fmla="*/ 217551 w 485747"/>
              <a:gd name="connsiteY7" fmla="*/ 774863 h 780349"/>
              <a:gd name="connsiteX8" fmla="*/ 180251 w 485747"/>
              <a:gd name="connsiteY8" fmla="*/ 737763 h 780349"/>
              <a:gd name="connsiteX9" fmla="*/ 174774 w 485747"/>
              <a:gd name="connsiteY9" fmla="*/ 710635 h 780349"/>
              <a:gd name="connsiteX10" fmla="*/ 180232 w 485747"/>
              <a:gd name="connsiteY10" fmla="*/ 683384 h 780349"/>
              <a:gd name="connsiteX11" fmla="*/ 195205 w 485747"/>
              <a:gd name="connsiteY11" fmla="*/ 661039 h 780349"/>
              <a:gd name="connsiteX12" fmla="*/ 195308 w 485747"/>
              <a:gd name="connsiteY12" fmla="*/ 660936 h 780349"/>
              <a:gd name="connsiteX13" fmla="*/ 244698 w 485747"/>
              <a:gd name="connsiteY13" fmla="*/ 640538 h 780349"/>
              <a:gd name="connsiteX14" fmla="*/ 214654 w 485747"/>
              <a:gd name="connsiteY14" fmla="*/ 1670 h 780349"/>
              <a:gd name="connsiteX15" fmla="*/ 484127 w 485747"/>
              <a:gd name="connsiteY15" fmla="*/ 214678 h 780349"/>
              <a:gd name="connsiteX16" fmla="*/ 371951 w 485747"/>
              <a:gd name="connsiteY16" fmla="*/ 447745 h 780349"/>
              <a:gd name="connsiteX17" fmla="*/ 299961 w 485747"/>
              <a:gd name="connsiteY17" fmla="*/ 573066 h 780349"/>
              <a:gd name="connsiteX18" fmla="*/ 185661 w 485747"/>
              <a:gd name="connsiteY18" fmla="*/ 573066 h 780349"/>
              <a:gd name="connsiteX19" fmla="*/ 311106 w 485747"/>
              <a:gd name="connsiteY19" fmla="*/ 350991 h 780349"/>
              <a:gd name="connsiteX20" fmla="*/ 371380 w 485747"/>
              <a:gd name="connsiteY20" fmla="*/ 242071 h 780349"/>
              <a:gd name="connsiteX21" fmla="*/ 242834 w 485747"/>
              <a:gd name="connsiteY21" fmla="*/ 113536 h 780349"/>
              <a:gd name="connsiteX22" fmla="*/ 114300 w 485747"/>
              <a:gd name="connsiteY22" fmla="*/ 242082 h 780349"/>
              <a:gd name="connsiteX23" fmla="*/ 0 w 485747"/>
              <a:gd name="connsiteY23" fmla="*/ 242082 h 780349"/>
              <a:gd name="connsiteX24" fmla="*/ 214654 w 485747"/>
              <a:gd name="connsiteY24" fmla="*/ 1670 h 78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5747" h="780349">
                <a:moveTo>
                  <a:pt x="244698" y="640538"/>
                </a:moveTo>
                <a:cubicBezTo>
                  <a:pt x="262566" y="640557"/>
                  <a:pt x="280427" y="647392"/>
                  <a:pt x="294046" y="661039"/>
                </a:cubicBezTo>
                <a:cubicBezTo>
                  <a:pt x="300431" y="667462"/>
                  <a:pt x="305512" y="675060"/>
                  <a:pt x="309010" y="683413"/>
                </a:cubicBezTo>
                <a:cubicBezTo>
                  <a:pt x="312652" y="692035"/>
                  <a:pt x="314512" y="701305"/>
                  <a:pt x="314477" y="710664"/>
                </a:cubicBezTo>
                <a:cubicBezTo>
                  <a:pt x="314521" y="719986"/>
                  <a:pt x="312654" y="729219"/>
                  <a:pt x="308991" y="737791"/>
                </a:cubicBezTo>
                <a:cubicBezTo>
                  <a:pt x="301875" y="754468"/>
                  <a:pt x="288594" y="767751"/>
                  <a:pt x="271920" y="774872"/>
                </a:cubicBezTo>
                <a:cubicBezTo>
                  <a:pt x="263346" y="778532"/>
                  <a:pt x="254114" y="780395"/>
                  <a:pt x="244792" y="780349"/>
                </a:cubicBezTo>
                <a:cubicBezTo>
                  <a:pt x="235435" y="780372"/>
                  <a:pt x="226170" y="778506"/>
                  <a:pt x="217551" y="774863"/>
                </a:cubicBezTo>
                <a:cubicBezTo>
                  <a:pt x="200757" y="767830"/>
                  <a:pt x="187374" y="754518"/>
                  <a:pt x="180251" y="737763"/>
                </a:cubicBezTo>
                <a:cubicBezTo>
                  <a:pt x="176586" y="729191"/>
                  <a:pt x="174722" y="719958"/>
                  <a:pt x="174774" y="710635"/>
                </a:cubicBezTo>
                <a:cubicBezTo>
                  <a:pt x="174731" y="701276"/>
                  <a:pt x="176588" y="692006"/>
                  <a:pt x="180232" y="683384"/>
                </a:cubicBezTo>
                <a:cubicBezTo>
                  <a:pt x="183732" y="675039"/>
                  <a:pt x="188818" y="667450"/>
                  <a:pt x="195205" y="661039"/>
                </a:cubicBezTo>
                <a:cubicBezTo>
                  <a:pt x="195240" y="661005"/>
                  <a:pt x="195274" y="660970"/>
                  <a:pt x="195308" y="660936"/>
                </a:cubicBezTo>
                <a:cubicBezTo>
                  <a:pt x="208956" y="647317"/>
                  <a:pt x="226831" y="640519"/>
                  <a:pt x="244698" y="640538"/>
                </a:cubicBezTo>
                <a:close/>
                <a:moveTo>
                  <a:pt x="214654" y="1670"/>
                </a:moveTo>
                <a:cubicBezTo>
                  <a:pt x="347887" y="-13923"/>
                  <a:pt x="468535" y="81444"/>
                  <a:pt x="484127" y="214678"/>
                </a:cubicBezTo>
                <a:cubicBezTo>
                  <a:pt x="494912" y="307516"/>
                  <a:pt x="451238" y="398259"/>
                  <a:pt x="371951" y="447745"/>
                </a:cubicBezTo>
                <a:cubicBezTo>
                  <a:pt x="327911" y="474273"/>
                  <a:pt x="300690" y="521659"/>
                  <a:pt x="299961" y="573066"/>
                </a:cubicBezTo>
                <a:lnTo>
                  <a:pt x="185661" y="573066"/>
                </a:lnTo>
                <a:cubicBezTo>
                  <a:pt x="186266" y="482331"/>
                  <a:pt x="233706" y="398347"/>
                  <a:pt x="311106" y="350991"/>
                </a:cubicBezTo>
                <a:cubicBezTo>
                  <a:pt x="348610" y="327484"/>
                  <a:pt x="371382" y="286334"/>
                  <a:pt x="371380" y="242071"/>
                </a:cubicBezTo>
                <a:cubicBezTo>
                  <a:pt x="371377" y="171080"/>
                  <a:pt x="313825" y="113533"/>
                  <a:pt x="242834" y="113536"/>
                </a:cubicBezTo>
                <a:cubicBezTo>
                  <a:pt x="171844" y="113539"/>
                  <a:pt x="114297" y="171091"/>
                  <a:pt x="114300" y="242082"/>
                </a:cubicBezTo>
                <a:lnTo>
                  <a:pt x="0" y="242082"/>
                </a:lnTo>
                <a:cubicBezTo>
                  <a:pt x="419" y="119178"/>
                  <a:pt x="92582" y="15956"/>
                  <a:pt x="214654" y="1670"/>
                </a:cubicBezTo>
                <a:close/>
              </a:path>
            </a:pathLst>
          </a:custGeom>
          <a:gradFill>
            <a:gsLst>
              <a:gs pos="100000">
                <a:srgbClr val="6A4B16"/>
              </a:gs>
              <a:gs pos="0">
                <a:srgbClr val="FFB900"/>
              </a:gs>
            </a:gsLst>
            <a:lin ang="5400000" scaled="1"/>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1761068096"/>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B0761-6FBF-55D5-D60D-D1BDEEAF774D}"/>
              </a:ext>
            </a:extLst>
          </p:cNvPr>
          <p:cNvSpPr>
            <a:spLocks noGrp="1"/>
          </p:cNvSpPr>
          <p:nvPr>
            <p:ph type="title"/>
          </p:nvPr>
        </p:nvSpPr>
        <p:spPr/>
        <p:txBody>
          <a:bodyPr/>
          <a:lstStyle/>
          <a:p>
            <a:r>
              <a:rPr lang="en-US" dirty="0"/>
              <a:t>Notes about Synapse Link</a:t>
            </a:r>
          </a:p>
        </p:txBody>
      </p:sp>
      <p:sp>
        <p:nvSpPr>
          <p:cNvPr id="6" name="Text Placeholder 5">
            <a:extLst>
              <a:ext uri="{FF2B5EF4-FFF2-40B4-BE49-F238E27FC236}">
                <a16:creationId xmlns:a16="http://schemas.microsoft.com/office/drawing/2014/main" id="{31C97583-55CB-AAB3-2BB4-543C91C0BA18}"/>
              </a:ext>
            </a:extLst>
          </p:cNvPr>
          <p:cNvSpPr>
            <a:spLocks noGrp="1"/>
          </p:cNvSpPr>
          <p:nvPr>
            <p:ph type="body" sz="quarter" idx="10"/>
          </p:nvPr>
        </p:nvSpPr>
        <p:spPr>
          <a:xfrm>
            <a:off x="586391" y="1434370"/>
            <a:ext cx="5930523" cy="4834668"/>
          </a:xfrm>
        </p:spPr>
        <p:txBody>
          <a:bodyPr/>
          <a:lstStyle/>
          <a:p>
            <a:pPr>
              <a:spcBef>
                <a:spcPts val="0"/>
              </a:spcBef>
              <a:spcAft>
                <a:spcPts val="1800"/>
              </a:spcAft>
            </a:pPr>
            <a:r>
              <a:rPr lang="en-US" sz="1600" dirty="0"/>
              <a:t>Catalog views, DMVs, and Extended Events for monitoring and debugging</a:t>
            </a:r>
          </a:p>
          <a:p>
            <a:pPr>
              <a:spcBef>
                <a:spcPts val="0"/>
              </a:spcBef>
              <a:spcAft>
                <a:spcPts val="1800"/>
              </a:spcAft>
            </a:pPr>
            <a:r>
              <a:rPr lang="en-US" sz="1600" dirty="0"/>
              <a:t>Datatypes not supported include image, text, xml, timestamp, UDT, geometry, geography</a:t>
            </a:r>
          </a:p>
          <a:p>
            <a:pPr>
              <a:spcBef>
                <a:spcPts val="0"/>
              </a:spcBef>
              <a:spcAft>
                <a:spcPts val="1800"/>
              </a:spcAft>
            </a:pPr>
            <a:r>
              <a:rPr lang="en-US" sz="1600" dirty="0"/>
              <a:t>Can’t be used with database that use these: temporal, memory optimized, CDC, columnstore, graph</a:t>
            </a:r>
          </a:p>
          <a:p>
            <a:pPr>
              <a:spcBef>
                <a:spcPts val="0"/>
              </a:spcBef>
              <a:spcAft>
                <a:spcPts val="1800"/>
              </a:spcAft>
            </a:pPr>
            <a:r>
              <a:rPr lang="en-US" sz="1600" dirty="0"/>
              <a:t>Use scheduled mode to spend less on ingestion</a:t>
            </a:r>
          </a:p>
          <a:p>
            <a:pPr>
              <a:spcBef>
                <a:spcPts val="0"/>
              </a:spcBef>
              <a:spcAft>
                <a:spcPts val="1800"/>
              </a:spcAft>
            </a:pPr>
            <a:r>
              <a:rPr lang="en-US" sz="1600" dirty="0"/>
              <a:t>Create separate linked connections for same databases to separate ingestion</a:t>
            </a:r>
          </a:p>
          <a:p>
            <a:pPr>
              <a:spcBef>
                <a:spcPts val="0"/>
              </a:spcBef>
              <a:spcAft>
                <a:spcPts val="1800"/>
              </a:spcAft>
            </a:pPr>
            <a:r>
              <a:rPr lang="en-US" sz="1600" dirty="0"/>
              <a:t>Only committed transactions sent to Landing Zone (LZ)</a:t>
            </a:r>
          </a:p>
          <a:p>
            <a:pPr>
              <a:spcBef>
                <a:spcPts val="0"/>
              </a:spcBef>
              <a:spcAft>
                <a:spcPts val="1800"/>
              </a:spcAft>
            </a:pPr>
            <a:r>
              <a:rPr lang="en-US" sz="1600" dirty="0"/>
              <a:t>“Think” replication. Transaction commit not affected but log can’t be truncated until committed in LZ</a:t>
            </a:r>
          </a:p>
          <a:p>
            <a:pPr>
              <a:spcBef>
                <a:spcPts val="0"/>
              </a:spcBef>
              <a:spcAft>
                <a:spcPts val="1800"/>
              </a:spcAft>
            </a:pPr>
            <a:r>
              <a:rPr lang="en-US" sz="1600" dirty="0"/>
              <a:t>Landing Zone is cleaned up periodically for files no longer needed</a:t>
            </a:r>
          </a:p>
        </p:txBody>
      </p:sp>
      <p:sp>
        <p:nvSpPr>
          <p:cNvPr id="7" name="Rectangle: Rounded Corners 6">
            <a:extLst>
              <a:ext uri="{FF2B5EF4-FFF2-40B4-BE49-F238E27FC236}">
                <a16:creationId xmlns:a16="http://schemas.microsoft.com/office/drawing/2014/main" id="{55B1CA50-5A76-3FB7-3B82-44E747C05E5F}"/>
              </a:ext>
            </a:extLst>
          </p:cNvPr>
          <p:cNvSpPr/>
          <p:nvPr/>
        </p:nvSpPr>
        <p:spPr bwMode="auto">
          <a:xfrm>
            <a:off x="7353301" y="1434371"/>
            <a:ext cx="4256088" cy="4834668"/>
          </a:xfrm>
          <a:prstGeom prst="roundRect">
            <a:avLst>
              <a:gd name="adj" fmla="val 172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chemeClr val="accent1"/>
                </a:solidFill>
                <a:latin typeface="+mj-lt"/>
                <a:ea typeface="Segoe UI" pitchFamily="34" charset="0"/>
                <a:cs typeface="Segoe UI" pitchFamily="34" charset="0"/>
                <a:hlinkClick r:id="rId3"/>
              </a:rPr>
              <a:t>aka.ms/synapselinksql</a:t>
            </a:r>
            <a:endParaRPr lang="en-US" sz="2800" dirty="0">
              <a:solidFill>
                <a:schemeClr val="accent1"/>
              </a:solidFill>
              <a:latin typeface="+mj-lt"/>
              <a:ea typeface="Segoe UI" pitchFamily="34" charset="0"/>
              <a:cs typeface="Segoe UI" pitchFamily="34" charset="0"/>
            </a:endParaRPr>
          </a:p>
        </p:txBody>
      </p:sp>
    </p:spTree>
    <p:extLst>
      <p:ext uri="{BB962C8B-B14F-4D97-AF65-F5344CB8AC3E}">
        <p14:creationId xmlns:p14="http://schemas.microsoft.com/office/powerpoint/2010/main" val="3904166085"/>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970564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8221FB3E-5C36-E6D1-A443-2D1ABF56DE01}"/>
              </a:ext>
              <a:ext uri="{C183D7F6-B498-43B3-948B-1728B52AA6E4}">
                <adec:decorative xmlns:adec="http://schemas.microsoft.com/office/drawing/2017/decorative" val="1"/>
              </a:ext>
            </a:extLst>
          </p:cNvPr>
          <p:cNvSpPr/>
          <p:nvPr/>
        </p:nvSpPr>
        <p:spPr bwMode="auto">
          <a:xfrm>
            <a:off x="295274" y="1436688"/>
            <a:ext cx="6308725"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Azure extension for SQL Server</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5" y="1436688"/>
            <a:ext cx="6308725" cy="4850559"/>
          </a:xfrm>
        </p:spPr>
        <p:txBody>
          <a:bodyPr lIns="182880" tIns="182880" rIns="182880"/>
          <a:lstStyle/>
          <a:p>
            <a:pPr marL="0" indent="0">
              <a:spcAft>
                <a:spcPts val="600"/>
              </a:spcAft>
              <a:buNone/>
            </a:pPr>
            <a:r>
              <a:rPr lang="en-US" sz="1800" dirty="0">
                <a:solidFill>
                  <a:schemeClr val="accent1"/>
                </a:solidFill>
                <a:latin typeface="+mj-lt"/>
                <a:ea typeface="Calibri" panose="020F0502020204030204" pitchFamily="34" charset="0"/>
              </a:rPr>
              <a:t>Registers Azure Arc-enabled SQL Server</a:t>
            </a:r>
          </a:p>
          <a:p>
            <a:pPr marL="0" indent="0">
              <a:buNone/>
            </a:pPr>
            <a:r>
              <a:rPr lang="en-US" sz="1800" dirty="0">
                <a:solidFill>
                  <a:schemeClr val="accent1"/>
                </a:solidFill>
                <a:latin typeface="+mj-lt"/>
                <a:ea typeface="Calibri" panose="020F0502020204030204" pitchFamily="34" charset="0"/>
              </a:rPr>
              <a:t>Capabilities for SQL Server 2022</a:t>
            </a:r>
          </a:p>
          <a:p>
            <a:pPr marL="0" lvl="1" indent="0">
              <a:spcAft>
                <a:spcPts val="600"/>
              </a:spcAft>
              <a:buNone/>
            </a:pPr>
            <a:r>
              <a:rPr lang="en-US" sz="1600" dirty="0">
                <a:latin typeface="+mj-lt"/>
                <a:ea typeface="Calibri" panose="020F0502020204030204" pitchFamily="34" charset="0"/>
                <a:cs typeface="Segoe UI" panose="020B0502040204020203" pitchFamily="34" charset="0"/>
              </a:rPr>
              <a:t>AAD authentication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Purview access policies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Microsoft Defender (supported by Monitoring Agent extension)</a:t>
            </a:r>
          </a:p>
          <a:p>
            <a:pPr marL="0" lvl="1" indent="0">
              <a:spcAft>
                <a:spcPts val="600"/>
              </a:spcAft>
              <a:buNone/>
            </a:pPr>
            <a:r>
              <a:rPr lang="en-US" sz="1600" dirty="0">
                <a:latin typeface="+mj-lt"/>
                <a:ea typeface="Calibri" panose="020F0502020204030204" pitchFamily="34" charset="0"/>
                <a:cs typeface="Segoe UI" panose="020B0502040204020203" pitchFamily="34" charset="0"/>
              </a:rPr>
              <a:t>Inventory, Pay as You Go Licensing, BPA, Automated backups</a:t>
            </a:r>
          </a:p>
          <a:p>
            <a:pPr marL="0" indent="0">
              <a:buNone/>
            </a:pPr>
            <a:r>
              <a:rPr lang="en-US" sz="1800" dirty="0">
                <a:solidFill>
                  <a:schemeClr val="accent1"/>
                </a:solidFill>
                <a:latin typeface="+mj-lt"/>
                <a:ea typeface="Calibri" panose="020F0502020204030204" pitchFamily="34" charset="0"/>
              </a:rPr>
              <a:t>Extension under the Azure Arc Agent framework</a:t>
            </a:r>
          </a:p>
          <a:p>
            <a:pPr marL="0" lvl="1" indent="0">
              <a:spcAft>
                <a:spcPts val="600"/>
              </a:spcAft>
              <a:buNone/>
            </a:pPr>
            <a:r>
              <a:rPr lang="en-US" sz="1600" dirty="0">
                <a:latin typeface="+mj-lt"/>
                <a:ea typeface="Calibri" panose="020F0502020204030204" pitchFamily="34" charset="0"/>
                <a:cs typeface="Segoe UI" panose="020B0502040204020203" pitchFamily="34" charset="0"/>
              </a:rPr>
              <a:t>“Mimics” IaaS extension for Azure VM</a:t>
            </a:r>
          </a:p>
          <a:p>
            <a:pPr marL="0" lvl="1" indent="0">
              <a:spcAft>
                <a:spcPts val="600"/>
              </a:spcAft>
              <a:buNone/>
            </a:pPr>
            <a:r>
              <a:rPr lang="en-US" sz="1600" dirty="0">
                <a:latin typeface="+mj-lt"/>
                <a:ea typeface="Calibri" panose="020F0502020204030204" pitchFamily="34" charset="0"/>
                <a:cs typeface="Segoe UI" panose="020B0502040204020203" pitchFamily="34" charset="0"/>
              </a:rPr>
              <a:t>Uses REST API to communicate with Azure</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Supports proxy</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Service on Windows and daemon process on Linux</a:t>
            </a:r>
          </a:p>
          <a:p>
            <a:pPr marL="0" lvl="1" indent="0">
              <a:spcAft>
                <a:spcPts val="600"/>
              </a:spcAft>
              <a:buNone/>
            </a:pPr>
            <a:r>
              <a:rPr lang="en-US" sz="1600" dirty="0">
                <a:latin typeface="+mj-lt"/>
                <a:ea typeface="Calibri" panose="020F0502020204030204" pitchFamily="34" charset="0"/>
                <a:cs typeface="Segoe UI" panose="020B0502040204020203" pitchFamily="34" charset="0"/>
              </a:rPr>
              <a:t>Configure during SQL Server 2022 setup or after with scripts</a:t>
            </a:r>
          </a:p>
          <a:p>
            <a:pPr marL="0" lvl="1" indent="0">
              <a:spcAft>
                <a:spcPts val="600"/>
              </a:spcAft>
              <a:buNone/>
            </a:pPr>
            <a:r>
              <a:rPr lang="en-US" sz="1600" dirty="0">
                <a:latin typeface="+mj-lt"/>
                <a:ea typeface="Calibri" panose="020F0502020204030204" pitchFamily="34" charset="0"/>
                <a:cs typeface="Segoe UI" panose="020B0502040204020203" pitchFamily="34" charset="0"/>
              </a:rPr>
              <a:t>SQL Server Config Manager to stop or start extension service</a:t>
            </a:r>
          </a:p>
        </p:txBody>
      </p:sp>
      <p:pic>
        <p:nvPicPr>
          <p:cNvPr id="4" name="Picture 3" descr="Azure extension for sql server">
            <a:extLst>
              <a:ext uri="{FF2B5EF4-FFF2-40B4-BE49-F238E27FC236}">
                <a16:creationId xmlns:a16="http://schemas.microsoft.com/office/drawing/2014/main" id="{069463D7-EC87-BF17-59A8-DB812C7F6277}"/>
              </a:ext>
            </a:extLst>
          </p:cNvPr>
          <p:cNvPicPr>
            <a:picLocks noChangeAspect="1"/>
          </p:cNvPicPr>
          <p:nvPr/>
        </p:nvPicPr>
        <p:blipFill>
          <a:blip r:embed="rId3"/>
          <a:stretch>
            <a:fillRect/>
          </a:stretch>
        </p:blipFill>
        <p:spPr>
          <a:xfrm>
            <a:off x="6894513" y="1436687"/>
            <a:ext cx="5003800" cy="3746189"/>
          </a:xfrm>
          <a:prstGeom prst="rect">
            <a:avLst/>
          </a:prstGeom>
          <a:effectLst>
            <a:outerShdw blurRad="88900" dist="38100" dir="2700000" sx="101000" sy="101000" algn="ctr" rotWithShape="0">
              <a:srgbClr val="000000">
                <a:alpha val="15000"/>
              </a:srgbClr>
            </a:outerShdw>
          </a:effectLst>
        </p:spPr>
      </p:pic>
    </p:spTree>
    <p:extLst>
      <p:ext uri="{BB962C8B-B14F-4D97-AF65-F5344CB8AC3E}">
        <p14:creationId xmlns:p14="http://schemas.microsoft.com/office/powerpoint/2010/main" val="24277226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10" end="10"/>
                                            </p:txEl>
                                          </p:spTgt>
                                        </p:tgtEl>
                                        <p:attrNameLst>
                                          <p:attrName>style.visibility</p:attrName>
                                        </p:attrNameLst>
                                      </p:cBhvr>
                                      <p:to>
                                        <p:strVal val="visible"/>
                                      </p:to>
                                    </p:set>
                                    <p:animEffect transition="in" filter="fade">
                                      <p:cBhvr>
                                        <p:cTn id="36" dur="500"/>
                                        <p:tgtEl>
                                          <p:spTgt spid="3">
                                            <p:txEl>
                                              <p:pRg st="10" end="1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Effect transition="in" filter="fade">
                                      <p:cBhvr>
                                        <p:cTn id="39" dur="500"/>
                                        <p:tgtEl>
                                          <p:spTgt spid="3">
                                            <p:txEl>
                                              <p:pRg st="11" end="11"/>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txEl>
                                              <p:pRg st="12" end="12"/>
                                            </p:txEl>
                                          </p:spTgt>
                                        </p:tgtEl>
                                        <p:attrNameLst>
                                          <p:attrName>style.visibility</p:attrName>
                                        </p:attrNameLst>
                                      </p:cBhvr>
                                      <p:to>
                                        <p:strVal val="visible"/>
                                      </p:to>
                                    </p:set>
                                    <p:animEffect transition="in" filter="fade">
                                      <p:cBhvr>
                                        <p:cTn id="4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9" name="Straight Arrow Connector 158">
            <a:extLst>
              <a:ext uri="{FF2B5EF4-FFF2-40B4-BE49-F238E27FC236}">
                <a16:creationId xmlns:a16="http://schemas.microsoft.com/office/drawing/2014/main" id="{A3614C9E-14F9-4599-BFF6-833BB013913D}"/>
              </a:ext>
            </a:extLst>
          </p:cNvPr>
          <p:cNvCxnSpPr>
            <a:cxnSpLocks/>
          </p:cNvCxnSpPr>
          <p:nvPr/>
        </p:nvCxnSpPr>
        <p:spPr>
          <a:xfrm flipH="1">
            <a:off x="1407771" y="6559397"/>
            <a:ext cx="9393057" cy="0"/>
          </a:xfrm>
          <a:prstGeom prst="straightConnector1">
            <a:avLst/>
          </a:prstGeom>
          <a:ln w="127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0E35BE8-75A2-4728-B6A3-FAD1DE95189D}"/>
              </a:ext>
            </a:extLst>
          </p:cNvPr>
          <p:cNvSpPr/>
          <p:nvPr/>
        </p:nvSpPr>
        <p:spPr bwMode="auto">
          <a:xfrm>
            <a:off x="1407772" y="5759571"/>
            <a:ext cx="9393056" cy="53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40D3E305-6856-4024-947C-BEE6B9CF5C01}"/>
              </a:ext>
            </a:extLst>
          </p:cNvPr>
          <p:cNvSpPr txBox="1"/>
          <p:nvPr/>
        </p:nvSpPr>
        <p:spPr>
          <a:xfrm>
            <a:off x="3540495" y="5889907"/>
            <a:ext cx="6662863" cy="27841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Developer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to use with all the features of Enterprise Edition specifically for dev/test in non-production environments</a:t>
            </a:r>
            <a:endParaRPr kumimoji="0" lang="en-US" sz="927"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grpSp>
        <p:nvGrpSpPr>
          <p:cNvPr id="30" name="Group 29">
            <a:extLst>
              <a:ext uri="{FF2B5EF4-FFF2-40B4-BE49-F238E27FC236}">
                <a16:creationId xmlns:a16="http://schemas.microsoft.com/office/drawing/2014/main" id="{3D2D1E54-DEC5-44CD-B996-C2A85858760A}"/>
              </a:ext>
            </a:extLst>
          </p:cNvPr>
          <p:cNvGrpSpPr/>
          <p:nvPr/>
        </p:nvGrpSpPr>
        <p:grpSpPr>
          <a:xfrm>
            <a:off x="2497700" y="5837924"/>
            <a:ext cx="836582" cy="382316"/>
            <a:chOff x="-908090" y="6699561"/>
            <a:chExt cx="1220971" cy="557983"/>
          </a:xfrm>
        </p:grpSpPr>
        <p:grpSp>
          <p:nvGrpSpPr>
            <p:cNvPr id="160" name="Group 174">
              <a:extLst>
                <a:ext uri="{FF2B5EF4-FFF2-40B4-BE49-F238E27FC236}">
                  <a16:creationId xmlns:a16="http://schemas.microsoft.com/office/drawing/2014/main" id="{221FFE1A-BCF0-42D7-B4FE-B8A220AF71C7}"/>
                </a:ext>
              </a:extLst>
            </p:cNvPr>
            <p:cNvGrpSpPr>
              <a:grpSpLocks noChangeAspect="1"/>
            </p:cNvGrpSpPr>
            <p:nvPr/>
          </p:nvGrpSpPr>
          <p:grpSpPr bwMode="auto">
            <a:xfrm flipH="1">
              <a:off x="-908090" y="6699561"/>
              <a:ext cx="743977" cy="557983"/>
              <a:chOff x="4013" y="1038"/>
              <a:chExt cx="312" cy="234"/>
            </a:xfrm>
          </p:grpSpPr>
          <p:sp>
            <p:nvSpPr>
              <p:cNvPr id="178" name="AutoShape 173">
                <a:extLst>
                  <a:ext uri="{FF2B5EF4-FFF2-40B4-BE49-F238E27FC236}">
                    <a16:creationId xmlns:a16="http://schemas.microsoft.com/office/drawing/2014/main" id="{B0266BC6-2429-4285-B3FB-6A096E593B41}"/>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9" name="Rectangle 175">
                <a:extLst>
                  <a:ext uri="{FF2B5EF4-FFF2-40B4-BE49-F238E27FC236}">
                    <a16:creationId xmlns:a16="http://schemas.microsoft.com/office/drawing/2014/main" id="{5884EA03-4D48-434A-AAB9-663434F03FF7}"/>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0" name="Rectangle 176">
                <a:extLst>
                  <a:ext uri="{FF2B5EF4-FFF2-40B4-BE49-F238E27FC236}">
                    <a16:creationId xmlns:a16="http://schemas.microsoft.com/office/drawing/2014/main" id="{E1D79058-9CCF-4C1F-8717-89D718E50E7D}"/>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1" name="Oval 177">
                <a:extLst>
                  <a:ext uri="{FF2B5EF4-FFF2-40B4-BE49-F238E27FC236}">
                    <a16:creationId xmlns:a16="http://schemas.microsoft.com/office/drawing/2014/main" id="{D8A71EBA-7452-4261-938E-DE0381268A58}"/>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2" name="Oval 178">
                <a:extLst>
                  <a:ext uri="{FF2B5EF4-FFF2-40B4-BE49-F238E27FC236}">
                    <a16:creationId xmlns:a16="http://schemas.microsoft.com/office/drawing/2014/main" id="{71734DAE-2551-4003-8634-C3AACBA0E455}"/>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3" name="Oval 179">
                <a:extLst>
                  <a:ext uri="{FF2B5EF4-FFF2-40B4-BE49-F238E27FC236}">
                    <a16:creationId xmlns:a16="http://schemas.microsoft.com/office/drawing/2014/main" id="{8526A4D0-827E-4797-AFC9-C6A839B55D47}"/>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4" name="Freeform 180">
                <a:extLst>
                  <a:ext uri="{FF2B5EF4-FFF2-40B4-BE49-F238E27FC236}">
                    <a16:creationId xmlns:a16="http://schemas.microsoft.com/office/drawing/2014/main" id="{65E8A0B7-CDE4-4F1D-A4D6-9CA84DEDF4AC}"/>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5" name="Freeform 181">
                <a:extLst>
                  <a:ext uri="{FF2B5EF4-FFF2-40B4-BE49-F238E27FC236}">
                    <a16:creationId xmlns:a16="http://schemas.microsoft.com/office/drawing/2014/main" id="{8B6D8A7F-5B31-4063-A95C-E692ECFD07DA}"/>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6" name="Freeform 182">
                <a:extLst>
                  <a:ext uri="{FF2B5EF4-FFF2-40B4-BE49-F238E27FC236}">
                    <a16:creationId xmlns:a16="http://schemas.microsoft.com/office/drawing/2014/main" id="{B156409A-666A-4345-B805-E6FD4A35BCB9}"/>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7" name="Freeform 183">
                <a:extLst>
                  <a:ext uri="{FF2B5EF4-FFF2-40B4-BE49-F238E27FC236}">
                    <a16:creationId xmlns:a16="http://schemas.microsoft.com/office/drawing/2014/main" id="{0881D83D-EA35-4D3D-B8E9-3958CF309FC0}"/>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8" name="Oval 184">
                <a:extLst>
                  <a:ext uri="{FF2B5EF4-FFF2-40B4-BE49-F238E27FC236}">
                    <a16:creationId xmlns:a16="http://schemas.microsoft.com/office/drawing/2014/main" id="{101F39BC-AC29-4946-A769-4E4554128536}"/>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9" name="Oval 185">
                <a:extLst>
                  <a:ext uri="{FF2B5EF4-FFF2-40B4-BE49-F238E27FC236}">
                    <a16:creationId xmlns:a16="http://schemas.microsoft.com/office/drawing/2014/main" id="{5FCCE3BD-AADE-472E-AE33-981EF76EBA6F}"/>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0" name="Oval 186">
                <a:extLst>
                  <a:ext uri="{FF2B5EF4-FFF2-40B4-BE49-F238E27FC236}">
                    <a16:creationId xmlns:a16="http://schemas.microsoft.com/office/drawing/2014/main" id="{6C777D5D-B130-403E-A888-38929C69D047}"/>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A5461AB0-61C5-445D-B735-11D5EC8414A5}"/>
                </a:ext>
              </a:extLst>
            </p:cNvPr>
            <p:cNvGrpSpPr/>
            <p:nvPr/>
          </p:nvGrpSpPr>
          <p:grpSpPr>
            <a:xfrm>
              <a:off x="-117102" y="6792406"/>
              <a:ext cx="429983" cy="465137"/>
              <a:chOff x="-117102" y="6792406"/>
              <a:chExt cx="429983" cy="465137"/>
            </a:xfrm>
          </p:grpSpPr>
          <p:sp>
            <p:nvSpPr>
              <p:cNvPr id="162" name="Rectangle 49">
                <a:extLst>
                  <a:ext uri="{FF2B5EF4-FFF2-40B4-BE49-F238E27FC236}">
                    <a16:creationId xmlns:a16="http://schemas.microsoft.com/office/drawing/2014/main" id="{54F77EFF-12AD-4505-B66A-D1EB3D57AE59}"/>
                  </a:ext>
                </a:extLst>
              </p:cNvPr>
              <p:cNvSpPr>
                <a:spLocks noChangeArrowheads="1"/>
              </p:cNvSpPr>
              <p:nvPr/>
            </p:nvSpPr>
            <p:spPr bwMode="auto">
              <a:xfrm>
                <a:off x="-117102" y="679240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3" name="Rectangle 50">
                <a:extLst>
                  <a:ext uri="{FF2B5EF4-FFF2-40B4-BE49-F238E27FC236}">
                    <a16:creationId xmlns:a16="http://schemas.microsoft.com/office/drawing/2014/main" id="{E68D8612-3DD8-4271-9E4A-FDD820918D54}"/>
                  </a:ext>
                </a:extLst>
              </p:cNvPr>
              <p:cNvSpPr>
                <a:spLocks noChangeArrowheads="1"/>
              </p:cNvSpPr>
              <p:nvPr/>
            </p:nvSpPr>
            <p:spPr bwMode="auto">
              <a:xfrm>
                <a:off x="-117102" y="691623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4" name="Rectangle 51">
                <a:extLst>
                  <a:ext uri="{FF2B5EF4-FFF2-40B4-BE49-F238E27FC236}">
                    <a16:creationId xmlns:a16="http://schemas.microsoft.com/office/drawing/2014/main" id="{4AAB96AE-3C91-4025-97B7-51F6ED7141F7}"/>
                  </a:ext>
                </a:extLst>
              </p:cNvPr>
              <p:cNvSpPr>
                <a:spLocks noChangeArrowheads="1"/>
              </p:cNvSpPr>
              <p:nvPr/>
            </p:nvSpPr>
            <p:spPr bwMode="auto">
              <a:xfrm>
                <a:off x="-117102" y="7040056"/>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5" name="Rectangle 52">
                <a:extLst>
                  <a:ext uri="{FF2B5EF4-FFF2-40B4-BE49-F238E27FC236}">
                    <a16:creationId xmlns:a16="http://schemas.microsoft.com/office/drawing/2014/main" id="{702672D8-EB86-40CF-8CE5-C75EC170BC59}"/>
                  </a:ext>
                </a:extLst>
              </p:cNvPr>
              <p:cNvSpPr>
                <a:spLocks noChangeArrowheads="1"/>
              </p:cNvSpPr>
              <p:nvPr/>
            </p:nvSpPr>
            <p:spPr bwMode="auto">
              <a:xfrm>
                <a:off x="-117102" y="7163881"/>
                <a:ext cx="429983"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6" name="Oval 53">
                <a:extLst>
                  <a:ext uri="{FF2B5EF4-FFF2-40B4-BE49-F238E27FC236}">
                    <a16:creationId xmlns:a16="http://schemas.microsoft.com/office/drawing/2014/main" id="{4E9FDF32-9830-4539-AF02-EE944F2E0F4E}"/>
                  </a:ext>
                </a:extLst>
              </p:cNvPr>
              <p:cNvSpPr>
                <a:spLocks noChangeArrowheads="1"/>
              </p:cNvSpPr>
              <p:nvPr/>
            </p:nvSpPr>
            <p:spPr bwMode="auto">
              <a:xfrm>
                <a:off x="-86940" y="718769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7" name="Oval 54">
                <a:extLst>
                  <a:ext uri="{FF2B5EF4-FFF2-40B4-BE49-F238E27FC236}">
                    <a16:creationId xmlns:a16="http://schemas.microsoft.com/office/drawing/2014/main" id="{00AB4307-34FE-4C09-ACB5-E636515C5711}"/>
                  </a:ext>
                </a:extLst>
              </p:cNvPr>
              <p:cNvSpPr>
                <a:spLocks noChangeArrowheads="1"/>
              </p:cNvSpPr>
              <p:nvPr/>
            </p:nvSpPr>
            <p:spPr bwMode="auto">
              <a:xfrm>
                <a:off x="-17090" y="718769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69" name="Oval 56">
                <a:extLst>
                  <a:ext uri="{FF2B5EF4-FFF2-40B4-BE49-F238E27FC236}">
                    <a16:creationId xmlns:a16="http://schemas.microsoft.com/office/drawing/2014/main" id="{ECBA58CC-B249-46B8-96CD-D9A4AE0D1560}"/>
                  </a:ext>
                </a:extLst>
              </p:cNvPr>
              <p:cNvSpPr>
                <a:spLocks noChangeArrowheads="1"/>
              </p:cNvSpPr>
              <p:nvPr/>
            </p:nvSpPr>
            <p:spPr bwMode="auto">
              <a:xfrm>
                <a:off x="-86940" y="706386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0" name="Oval 57">
                <a:extLst>
                  <a:ext uri="{FF2B5EF4-FFF2-40B4-BE49-F238E27FC236}">
                    <a16:creationId xmlns:a16="http://schemas.microsoft.com/office/drawing/2014/main" id="{7EB699FC-5CD2-4760-A5E1-5612238D42D0}"/>
                  </a:ext>
                </a:extLst>
              </p:cNvPr>
              <p:cNvSpPr>
                <a:spLocks noChangeArrowheads="1"/>
              </p:cNvSpPr>
              <p:nvPr/>
            </p:nvSpPr>
            <p:spPr bwMode="auto">
              <a:xfrm>
                <a:off x="-17090" y="706386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2" name="Oval 59">
                <a:extLst>
                  <a:ext uri="{FF2B5EF4-FFF2-40B4-BE49-F238E27FC236}">
                    <a16:creationId xmlns:a16="http://schemas.microsoft.com/office/drawing/2014/main" id="{52A2595A-8BA0-4C5B-B658-00F15246AFBE}"/>
                  </a:ext>
                </a:extLst>
              </p:cNvPr>
              <p:cNvSpPr>
                <a:spLocks noChangeArrowheads="1"/>
              </p:cNvSpPr>
              <p:nvPr/>
            </p:nvSpPr>
            <p:spPr bwMode="auto">
              <a:xfrm>
                <a:off x="-86940" y="6940043"/>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3" name="Oval 60">
                <a:extLst>
                  <a:ext uri="{FF2B5EF4-FFF2-40B4-BE49-F238E27FC236}">
                    <a16:creationId xmlns:a16="http://schemas.microsoft.com/office/drawing/2014/main" id="{98D2DC4A-62D3-468B-9880-011F1C46DEB7}"/>
                  </a:ext>
                </a:extLst>
              </p:cNvPr>
              <p:cNvSpPr>
                <a:spLocks noChangeArrowheads="1"/>
              </p:cNvSpPr>
              <p:nvPr/>
            </p:nvSpPr>
            <p:spPr bwMode="auto">
              <a:xfrm>
                <a:off x="-17090" y="6940043"/>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5" name="Oval 62">
                <a:extLst>
                  <a:ext uri="{FF2B5EF4-FFF2-40B4-BE49-F238E27FC236}">
                    <a16:creationId xmlns:a16="http://schemas.microsoft.com/office/drawing/2014/main" id="{8EC3CA90-EA8C-419F-8FED-2EF68D8ACF41}"/>
                  </a:ext>
                </a:extLst>
              </p:cNvPr>
              <p:cNvSpPr>
                <a:spLocks noChangeArrowheads="1"/>
              </p:cNvSpPr>
              <p:nvPr/>
            </p:nvSpPr>
            <p:spPr bwMode="auto">
              <a:xfrm>
                <a:off x="-86940" y="6816218"/>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76" name="Oval 63">
                <a:extLst>
                  <a:ext uri="{FF2B5EF4-FFF2-40B4-BE49-F238E27FC236}">
                    <a16:creationId xmlns:a16="http://schemas.microsoft.com/office/drawing/2014/main" id="{C36D840C-631D-4E00-A1A0-1FB5A9FB1713}"/>
                  </a:ext>
                </a:extLst>
              </p:cNvPr>
              <p:cNvSpPr>
                <a:spLocks noChangeArrowheads="1"/>
              </p:cNvSpPr>
              <p:nvPr/>
            </p:nvSpPr>
            <p:spPr bwMode="auto">
              <a:xfrm>
                <a:off x="-17090" y="6816218"/>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useBgFill="1">
        <p:nvSpPr>
          <p:cNvPr id="194" name="Rectangle 193">
            <a:extLst>
              <a:ext uri="{FF2B5EF4-FFF2-40B4-BE49-F238E27FC236}">
                <a16:creationId xmlns:a16="http://schemas.microsoft.com/office/drawing/2014/main" id="{AE684123-CBA5-4615-8D61-BD0D56DCB688}"/>
              </a:ext>
            </a:extLst>
          </p:cNvPr>
          <p:cNvSpPr/>
          <p:nvPr/>
        </p:nvSpPr>
        <p:spPr>
          <a:xfrm>
            <a:off x="3611750" y="6436658"/>
            <a:ext cx="5055400" cy="255326"/>
          </a:xfrm>
          <a:prstGeom prst="rect">
            <a:avLst/>
          </a:prstGeom>
        </p:spPr>
        <p:txBody>
          <a:bodyPr wrap="square" lIns="72614">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9"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Build once and deploy across any SQL Server edition without changing your app </a:t>
            </a:r>
          </a:p>
        </p:txBody>
      </p:sp>
      <p:sp>
        <p:nvSpPr>
          <p:cNvPr id="11" name="TextBox 10">
            <a:extLst>
              <a:ext uri="{FF2B5EF4-FFF2-40B4-BE49-F238E27FC236}">
                <a16:creationId xmlns:a16="http://schemas.microsoft.com/office/drawing/2014/main" id="{F0A2D058-504D-4C43-9F4B-EF36EE64CB5A}"/>
              </a:ext>
            </a:extLst>
          </p:cNvPr>
          <p:cNvSpPr txBox="1"/>
          <p:nvPr/>
        </p:nvSpPr>
        <p:spPr>
          <a:xfrm>
            <a:off x="8815632" y="1568515"/>
            <a:ext cx="1985196" cy="495622"/>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Enterprise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Mission-critical performance and intelligence for tier 1 databases</a:t>
            </a:r>
          </a:p>
        </p:txBody>
      </p:sp>
      <p:grpSp>
        <p:nvGrpSpPr>
          <p:cNvPr id="25" name="Group 24">
            <a:extLst>
              <a:ext uri="{FF2B5EF4-FFF2-40B4-BE49-F238E27FC236}">
                <a16:creationId xmlns:a16="http://schemas.microsoft.com/office/drawing/2014/main" id="{F6D6DE6A-5045-4308-A0D1-308678663FD0}"/>
              </a:ext>
            </a:extLst>
          </p:cNvPr>
          <p:cNvGrpSpPr/>
          <p:nvPr/>
        </p:nvGrpSpPr>
        <p:grpSpPr>
          <a:xfrm>
            <a:off x="8107516" y="1681263"/>
            <a:ext cx="616708" cy="347824"/>
            <a:chOff x="4713151" y="1787404"/>
            <a:chExt cx="989328" cy="557983"/>
          </a:xfrm>
        </p:grpSpPr>
        <p:sp>
          <p:nvSpPr>
            <p:cNvPr id="85" name="Rectangle 49">
              <a:extLst>
                <a:ext uri="{FF2B5EF4-FFF2-40B4-BE49-F238E27FC236}">
                  <a16:creationId xmlns:a16="http://schemas.microsoft.com/office/drawing/2014/main" id="{2EBE549D-5DBE-411F-947F-5F532CFFE509}"/>
                </a:ext>
              </a:extLst>
            </p:cNvPr>
            <p:cNvSpPr>
              <a:spLocks noChangeArrowheads="1"/>
            </p:cNvSpPr>
            <p:nvPr/>
          </p:nvSpPr>
          <p:spPr bwMode="auto">
            <a:xfrm>
              <a:off x="5302474" y="188024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Rectangle 50">
              <a:extLst>
                <a:ext uri="{FF2B5EF4-FFF2-40B4-BE49-F238E27FC236}">
                  <a16:creationId xmlns:a16="http://schemas.microsoft.com/office/drawing/2014/main" id="{F74AA73E-EBFF-4190-84D8-B3B00D98DA4B}"/>
                </a:ext>
              </a:extLst>
            </p:cNvPr>
            <p:cNvSpPr>
              <a:spLocks noChangeArrowheads="1"/>
            </p:cNvSpPr>
            <p:nvPr/>
          </p:nvSpPr>
          <p:spPr bwMode="auto">
            <a:xfrm>
              <a:off x="5302474" y="200407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Rectangle 51">
              <a:extLst>
                <a:ext uri="{FF2B5EF4-FFF2-40B4-BE49-F238E27FC236}">
                  <a16:creationId xmlns:a16="http://schemas.microsoft.com/office/drawing/2014/main" id="{654F7267-E9E2-4A38-910B-2356CA069F94}"/>
                </a:ext>
              </a:extLst>
            </p:cNvPr>
            <p:cNvSpPr>
              <a:spLocks noChangeArrowheads="1"/>
            </p:cNvSpPr>
            <p:nvPr/>
          </p:nvSpPr>
          <p:spPr bwMode="auto">
            <a:xfrm>
              <a:off x="5302474" y="2127899"/>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Rectangle 52">
              <a:extLst>
                <a:ext uri="{FF2B5EF4-FFF2-40B4-BE49-F238E27FC236}">
                  <a16:creationId xmlns:a16="http://schemas.microsoft.com/office/drawing/2014/main" id="{5C93A22B-C2EA-4A84-B935-86829D5AF772}"/>
                </a:ext>
              </a:extLst>
            </p:cNvPr>
            <p:cNvSpPr>
              <a:spLocks noChangeArrowheads="1"/>
            </p:cNvSpPr>
            <p:nvPr/>
          </p:nvSpPr>
          <p:spPr bwMode="auto">
            <a:xfrm>
              <a:off x="5302474" y="2251724"/>
              <a:ext cx="400005"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Oval 53">
              <a:extLst>
                <a:ext uri="{FF2B5EF4-FFF2-40B4-BE49-F238E27FC236}">
                  <a16:creationId xmlns:a16="http://schemas.microsoft.com/office/drawing/2014/main" id="{06319B18-277F-4778-A2FE-481A2E6DDAD2}"/>
                </a:ext>
              </a:extLst>
            </p:cNvPr>
            <p:cNvSpPr>
              <a:spLocks noChangeArrowheads="1"/>
            </p:cNvSpPr>
            <p:nvPr/>
          </p:nvSpPr>
          <p:spPr bwMode="auto">
            <a:xfrm>
              <a:off x="5332637" y="227553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Oval 54">
              <a:extLst>
                <a:ext uri="{FF2B5EF4-FFF2-40B4-BE49-F238E27FC236}">
                  <a16:creationId xmlns:a16="http://schemas.microsoft.com/office/drawing/2014/main" id="{8AE4CDDB-8E54-40B8-BF5D-876FC87B3B40}"/>
                </a:ext>
              </a:extLst>
            </p:cNvPr>
            <p:cNvSpPr>
              <a:spLocks noChangeArrowheads="1"/>
            </p:cNvSpPr>
            <p:nvPr/>
          </p:nvSpPr>
          <p:spPr bwMode="auto">
            <a:xfrm>
              <a:off x="5402487" y="227553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Oval 56">
              <a:extLst>
                <a:ext uri="{FF2B5EF4-FFF2-40B4-BE49-F238E27FC236}">
                  <a16:creationId xmlns:a16="http://schemas.microsoft.com/office/drawing/2014/main" id="{83473942-B5C9-4B31-B280-C20AAB88F40C}"/>
                </a:ext>
              </a:extLst>
            </p:cNvPr>
            <p:cNvSpPr>
              <a:spLocks noChangeArrowheads="1"/>
            </p:cNvSpPr>
            <p:nvPr/>
          </p:nvSpPr>
          <p:spPr bwMode="auto">
            <a:xfrm>
              <a:off x="5332637" y="215171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Oval 57">
              <a:extLst>
                <a:ext uri="{FF2B5EF4-FFF2-40B4-BE49-F238E27FC236}">
                  <a16:creationId xmlns:a16="http://schemas.microsoft.com/office/drawing/2014/main" id="{F945C019-EEC1-40C0-AB82-001DE9DBA1EE}"/>
                </a:ext>
              </a:extLst>
            </p:cNvPr>
            <p:cNvSpPr>
              <a:spLocks noChangeArrowheads="1"/>
            </p:cNvSpPr>
            <p:nvPr/>
          </p:nvSpPr>
          <p:spPr bwMode="auto">
            <a:xfrm>
              <a:off x="5402487" y="215171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Oval 59">
              <a:extLst>
                <a:ext uri="{FF2B5EF4-FFF2-40B4-BE49-F238E27FC236}">
                  <a16:creationId xmlns:a16="http://schemas.microsoft.com/office/drawing/2014/main" id="{3B5DE1E1-7B13-4213-97D9-705C2A5E0162}"/>
                </a:ext>
              </a:extLst>
            </p:cNvPr>
            <p:cNvSpPr>
              <a:spLocks noChangeArrowheads="1"/>
            </p:cNvSpPr>
            <p:nvPr/>
          </p:nvSpPr>
          <p:spPr bwMode="auto">
            <a:xfrm>
              <a:off x="5332637" y="2027886"/>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Oval 60">
              <a:extLst>
                <a:ext uri="{FF2B5EF4-FFF2-40B4-BE49-F238E27FC236}">
                  <a16:creationId xmlns:a16="http://schemas.microsoft.com/office/drawing/2014/main" id="{D8FDD7EF-5D45-4157-90C8-0F9D196C0D6E}"/>
                </a:ext>
              </a:extLst>
            </p:cNvPr>
            <p:cNvSpPr>
              <a:spLocks noChangeArrowheads="1"/>
            </p:cNvSpPr>
            <p:nvPr/>
          </p:nvSpPr>
          <p:spPr bwMode="auto">
            <a:xfrm>
              <a:off x="5402487" y="2027886"/>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Oval 62">
              <a:extLst>
                <a:ext uri="{FF2B5EF4-FFF2-40B4-BE49-F238E27FC236}">
                  <a16:creationId xmlns:a16="http://schemas.microsoft.com/office/drawing/2014/main" id="{DC9B5703-D200-4DDB-A0C7-CB5DADCDA4EB}"/>
                </a:ext>
              </a:extLst>
            </p:cNvPr>
            <p:cNvSpPr>
              <a:spLocks noChangeArrowheads="1"/>
            </p:cNvSpPr>
            <p:nvPr/>
          </p:nvSpPr>
          <p:spPr bwMode="auto">
            <a:xfrm>
              <a:off x="5332637" y="1904061"/>
              <a:ext cx="47625" cy="4603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99" name="Oval 63">
              <a:extLst>
                <a:ext uri="{FF2B5EF4-FFF2-40B4-BE49-F238E27FC236}">
                  <a16:creationId xmlns:a16="http://schemas.microsoft.com/office/drawing/2014/main" id="{AF16684F-B43F-4B4A-ABAD-AA0BD38B2406}"/>
                </a:ext>
              </a:extLst>
            </p:cNvPr>
            <p:cNvSpPr>
              <a:spLocks noChangeArrowheads="1"/>
            </p:cNvSpPr>
            <p:nvPr/>
          </p:nvSpPr>
          <p:spPr bwMode="auto">
            <a:xfrm>
              <a:off x="5402487" y="1904061"/>
              <a:ext cx="47625" cy="46037"/>
            </a:xfrm>
            <a:prstGeom prst="ellipse">
              <a:avLst/>
            </a:prstGeom>
            <a:solidFill>
              <a:schemeClr val="accent2"/>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9FC6B691-C380-4BF3-BEAC-E695AFAF3F27}"/>
                </a:ext>
              </a:extLst>
            </p:cNvPr>
            <p:cNvGrpSpPr/>
            <p:nvPr/>
          </p:nvGrpSpPr>
          <p:grpSpPr>
            <a:xfrm>
              <a:off x="4713151" y="1787404"/>
              <a:ext cx="557982" cy="557983"/>
              <a:chOff x="650875" y="1585913"/>
              <a:chExt cx="495300" cy="495301"/>
            </a:xfrm>
          </p:grpSpPr>
          <p:grpSp>
            <p:nvGrpSpPr>
              <p:cNvPr id="66" name="Group 65">
                <a:extLst>
                  <a:ext uri="{FF2B5EF4-FFF2-40B4-BE49-F238E27FC236}">
                    <a16:creationId xmlns:a16="http://schemas.microsoft.com/office/drawing/2014/main" id="{3EDF5C7A-FDFE-405C-B6AC-60E696539643}"/>
                  </a:ext>
                </a:extLst>
              </p:cNvPr>
              <p:cNvGrpSpPr/>
              <p:nvPr/>
            </p:nvGrpSpPr>
            <p:grpSpPr>
              <a:xfrm>
                <a:off x="650875" y="1585913"/>
                <a:ext cx="495300" cy="495301"/>
                <a:chOff x="650875" y="1585913"/>
                <a:chExt cx="495300" cy="495301"/>
              </a:xfrm>
            </p:grpSpPr>
            <p:sp>
              <p:nvSpPr>
                <p:cNvPr id="71" name="Rectangle 5">
                  <a:extLst>
                    <a:ext uri="{FF2B5EF4-FFF2-40B4-BE49-F238E27FC236}">
                      <a16:creationId xmlns:a16="http://schemas.microsoft.com/office/drawing/2014/main" id="{3A3F674D-4DC4-4D44-A5CE-E015D04CD46A}"/>
                    </a:ext>
                  </a:extLst>
                </p:cNvPr>
                <p:cNvSpPr>
                  <a:spLocks noChangeArrowheads="1"/>
                </p:cNvSpPr>
                <p:nvPr/>
              </p:nvSpPr>
              <p:spPr bwMode="auto">
                <a:xfrm>
                  <a:off x="650875" y="1585913"/>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2" name="Rectangle 71">
                  <a:extLst>
                    <a:ext uri="{FF2B5EF4-FFF2-40B4-BE49-F238E27FC236}">
                      <a16:creationId xmlns:a16="http://schemas.microsoft.com/office/drawing/2014/main" id="{2134B602-8348-402B-93D4-E3DE8B63E8C2}"/>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3" name="Rectangle 7">
                  <a:extLst>
                    <a:ext uri="{FF2B5EF4-FFF2-40B4-BE49-F238E27FC236}">
                      <a16:creationId xmlns:a16="http://schemas.microsoft.com/office/drawing/2014/main" id="{2F666E53-CD49-4491-858F-AE6450E74480}"/>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Rectangle 8">
                  <a:extLst>
                    <a:ext uri="{FF2B5EF4-FFF2-40B4-BE49-F238E27FC236}">
                      <a16:creationId xmlns:a16="http://schemas.microsoft.com/office/drawing/2014/main" id="{E1723865-045F-415F-859B-C76E8B2A3CA2}"/>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5" name="Rectangle 9">
                  <a:extLst>
                    <a:ext uri="{FF2B5EF4-FFF2-40B4-BE49-F238E27FC236}">
                      <a16:creationId xmlns:a16="http://schemas.microsoft.com/office/drawing/2014/main" id="{4EB82FDA-4C83-4D81-B252-DC7B6F0B760F}"/>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6" name="Rectangle 10">
                  <a:extLst>
                    <a:ext uri="{FF2B5EF4-FFF2-40B4-BE49-F238E27FC236}">
                      <a16:creationId xmlns:a16="http://schemas.microsoft.com/office/drawing/2014/main" id="{249DD499-5F08-4938-B948-0EA42DFEA249}"/>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7" name="Rectangle 11">
                  <a:extLst>
                    <a:ext uri="{FF2B5EF4-FFF2-40B4-BE49-F238E27FC236}">
                      <a16:creationId xmlns:a16="http://schemas.microsoft.com/office/drawing/2014/main" id="{643C8642-77C4-43BE-AD0C-E7A6B7FD1947}"/>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8" name="Rectangle 12">
                  <a:extLst>
                    <a:ext uri="{FF2B5EF4-FFF2-40B4-BE49-F238E27FC236}">
                      <a16:creationId xmlns:a16="http://schemas.microsoft.com/office/drawing/2014/main" id="{550B121C-E925-4697-B783-C2D84BF06504}"/>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9" name="Rectangle 13">
                  <a:extLst>
                    <a:ext uri="{FF2B5EF4-FFF2-40B4-BE49-F238E27FC236}">
                      <a16:creationId xmlns:a16="http://schemas.microsoft.com/office/drawing/2014/main" id="{90E2E00A-F645-45E0-AD68-7CB8595FCA04}"/>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0" name="Rectangle 14">
                  <a:extLst>
                    <a:ext uri="{FF2B5EF4-FFF2-40B4-BE49-F238E27FC236}">
                      <a16:creationId xmlns:a16="http://schemas.microsoft.com/office/drawing/2014/main" id="{49AEEEF6-B4C6-468E-B796-5F469ECFFA73}"/>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1" name="Rectangle 15">
                  <a:extLst>
                    <a:ext uri="{FF2B5EF4-FFF2-40B4-BE49-F238E27FC236}">
                      <a16:creationId xmlns:a16="http://schemas.microsoft.com/office/drawing/2014/main" id="{E89FD355-90FC-4BD0-B2FB-3B2A31E28F8F}"/>
                    </a:ext>
                  </a:extLst>
                </p:cNvPr>
                <p:cNvSpPr>
                  <a:spLocks noChangeArrowheads="1"/>
                </p:cNvSpPr>
                <p:nvPr/>
              </p:nvSpPr>
              <p:spPr bwMode="auto">
                <a:xfrm>
                  <a:off x="744538" y="2019301"/>
                  <a:ext cx="60325"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Rectangle 16">
                  <a:extLst>
                    <a:ext uri="{FF2B5EF4-FFF2-40B4-BE49-F238E27FC236}">
                      <a16:creationId xmlns:a16="http://schemas.microsoft.com/office/drawing/2014/main" id="{6CC16922-C05F-4767-B86F-B5717661711D}"/>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Rectangle 17">
                  <a:extLst>
                    <a:ext uri="{FF2B5EF4-FFF2-40B4-BE49-F238E27FC236}">
                      <a16:creationId xmlns:a16="http://schemas.microsoft.com/office/drawing/2014/main" id="{4DDC844E-88EE-4974-A0D5-5CF776040F2B}"/>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Rectangle 18">
                  <a:extLst>
                    <a:ext uri="{FF2B5EF4-FFF2-40B4-BE49-F238E27FC236}">
                      <a16:creationId xmlns:a16="http://schemas.microsoft.com/office/drawing/2014/main" id="{12E83E4C-FD96-45DE-B7E9-4C2954124961}"/>
                    </a:ext>
                  </a:extLst>
                </p:cNvPr>
                <p:cNvSpPr>
                  <a:spLocks noChangeArrowheads="1"/>
                </p:cNvSpPr>
                <p:nvPr/>
              </p:nvSpPr>
              <p:spPr bwMode="auto">
                <a:xfrm>
                  <a:off x="990600" y="2019301"/>
                  <a:ext cx="63500" cy="61913"/>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82803A8-C67B-4CA1-852A-6208110086B5}"/>
                  </a:ext>
                </a:extLst>
              </p:cNvPr>
              <p:cNvGrpSpPr/>
              <p:nvPr/>
            </p:nvGrpSpPr>
            <p:grpSpPr>
              <a:xfrm>
                <a:off x="944563" y="1663701"/>
                <a:ext cx="155575" cy="92075"/>
                <a:chOff x="944563" y="1663701"/>
                <a:chExt cx="155575" cy="92075"/>
              </a:xfrm>
            </p:grpSpPr>
            <p:sp>
              <p:nvSpPr>
                <p:cNvPr id="68" name="Oval 19">
                  <a:extLst>
                    <a:ext uri="{FF2B5EF4-FFF2-40B4-BE49-F238E27FC236}">
                      <a16:creationId xmlns:a16="http://schemas.microsoft.com/office/drawing/2014/main" id="{D6B4DA34-E6F3-43D9-973D-28CF0359C57C}"/>
                    </a:ext>
                  </a:extLst>
                </p:cNvPr>
                <p:cNvSpPr>
                  <a:spLocks noChangeArrowheads="1"/>
                </p:cNvSpPr>
                <p:nvPr/>
              </p:nvSpPr>
              <p:spPr bwMode="auto">
                <a:xfrm>
                  <a:off x="960438" y="1663701"/>
                  <a:ext cx="93663"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69" name="Freeform 20">
                  <a:extLst>
                    <a:ext uri="{FF2B5EF4-FFF2-40B4-BE49-F238E27FC236}">
                      <a16:creationId xmlns:a16="http://schemas.microsoft.com/office/drawing/2014/main" id="{70D66431-0842-49F0-A10B-1616B373943D}"/>
                    </a:ext>
                  </a:extLst>
                </p:cNvPr>
                <p:cNvSpPr>
                  <a:spLocks/>
                </p:cNvSpPr>
                <p:nvPr/>
              </p:nvSpPr>
              <p:spPr bwMode="auto">
                <a:xfrm>
                  <a:off x="944563" y="1720851"/>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Oval 21">
                  <a:extLst>
                    <a:ext uri="{FF2B5EF4-FFF2-40B4-BE49-F238E27FC236}">
                      <a16:creationId xmlns:a16="http://schemas.microsoft.com/office/drawing/2014/main" id="{20C31595-553F-4A09-8097-A8D02629BDA3}"/>
                    </a:ext>
                  </a:extLst>
                </p:cNvPr>
                <p:cNvSpPr>
                  <a:spLocks noChangeArrowheads="1"/>
                </p:cNvSpPr>
                <p:nvPr/>
              </p:nvSpPr>
              <p:spPr bwMode="auto">
                <a:xfrm>
                  <a:off x="1022350" y="1679576"/>
                  <a:ext cx="61913" cy="6032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8" name="Group 7">
            <a:extLst>
              <a:ext uri="{FF2B5EF4-FFF2-40B4-BE49-F238E27FC236}">
                <a16:creationId xmlns:a16="http://schemas.microsoft.com/office/drawing/2014/main" id="{7438C55B-CC46-4AAE-BC51-DA784B17E224}"/>
              </a:ext>
            </a:extLst>
          </p:cNvPr>
          <p:cNvGrpSpPr/>
          <p:nvPr/>
        </p:nvGrpSpPr>
        <p:grpSpPr>
          <a:xfrm>
            <a:off x="4767849" y="2114767"/>
            <a:ext cx="2743200" cy="510905"/>
            <a:chOff x="3573148" y="3462401"/>
            <a:chExt cx="3108961" cy="579026"/>
          </a:xfrm>
        </p:grpSpPr>
        <p:sp>
          <p:nvSpPr>
            <p:cNvPr id="16" name="TextBox 15">
              <a:extLst>
                <a:ext uri="{FF2B5EF4-FFF2-40B4-BE49-F238E27FC236}">
                  <a16:creationId xmlns:a16="http://schemas.microsoft.com/office/drawing/2014/main" id="{7635DD67-698E-4769-9973-DD7F18CDFE86}"/>
                </a:ext>
              </a:extLst>
            </p:cNvPr>
            <p:cNvSpPr txBox="1"/>
            <p:nvPr/>
          </p:nvSpPr>
          <p:spPr>
            <a:xfrm>
              <a:off x="4423359" y="3462401"/>
              <a:ext cx="2258750" cy="561705"/>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Standard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Full featured database with for mid-tier applications and data marts</a:t>
              </a:r>
            </a:p>
          </p:txBody>
        </p:sp>
        <p:grpSp>
          <p:nvGrpSpPr>
            <p:cNvPr id="101" name="Group 100">
              <a:extLst>
                <a:ext uri="{FF2B5EF4-FFF2-40B4-BE49-F238E27FC236}">
                  <a16:creationId xmlns:a16="http://schemas.microsoft.com/office/drawing/2014/main" id="{F128D15D-D8A3-486D-BA73-0E35FBC2C4B4}"/>
                </a:ext>
              </a:extLst>
            </p:cNvPr>
            <p:cNvGrpSpPr/>
            <p:nvPr/>
          </p:nvGrpSpPr>
          <p:grpSpPr>
            <a:xfrm>
              <a:off x="3573148" y="3647227"/>
              <a:ext cx="744840" cy="394200"/>
              <a:chOff x="3484846" y="2357727"/>
              <a:chExt cx="1054309" cy="557984"/>
            </a:xfrm>
          </p:grpSpPr>
          <p:grpSp>
            <p:nvGrpSpPr>
              <p:cNvPr id="102" name="Group 174">
                <a:extLst>
                  <a:ext uri="{FF2B5EF4-FFF2-40B4-BE49-F238E27FC236}">
                    <a16:creationId xmlns:a16="http://schemas.microsoft.com/office/drawing/2014/main" id="{BC6CC5A7-ED2E-40AB-9BF3-6A913483BC76}"/>
                  </a:ext>
                </a:extLst>
              </p:cNvPr>
              <p:cNvGrpSpPr>
                <a:grpSpLocks noChangeAspect="1"/>
              </p:cNvGrpSpPr>
              <p:nvPr/>
            </p:nvGrpSpPr>
            <p:grpSpPr bwMode="auto">
              <a:xfrm flipH="1">
                <a:off x="3484846" y="2357727"/>
                <a:ext cx="743977" cy="557983"/>
                <a:chOff x="4013" y="1038"/>
                <a:chExt cx="312" cy="234"/>
              </a:xfrm>
            </p:grpSpPr>
            <p:sp>
              <p:nvSpPr>
                <p:cNvPr id="109" name="AutoShape 173">
                  <a:extLst>
                    <a:ext uri="{FF2B5EF4-FFF2-40B4-BE49-F238E27FC236}">
                      <a16:creationId xmlns:a16="http://schemas.microsoft.com/office/drawing/2014/main" id="{F21DC2F8-8490-484F-9DD6-40A98AE6BFEB}"/>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0" name="Rectangle 175">
                  <a:extLst>
                    <a:ext uri="{FF2B5EF4-FFF2-40B4-BE49-F238E27FC236}">
                      <a16:creationId xmlns:a16="http://schemas.microsoft.com/office/drawing/2014/main" id="{E66916E6-B0A7-4B62-AC75-541D80283EC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1" name="Rectangle 176">
                  <a:extLst>
                    <a:ext uri="{FF2B5EF4-FFF2-40B4-BE49-F238E27FC236}">
                      <a16:creationId xmlns:a16="http://schemas.microsoft.com/office/drawing/2014/main" id="{57169A44-2C4F-4159-9614-627A426EE307}"/>
                    </a:ext>
                  </a:extLst>
                </p:cNvPr>
                <p:cNvSpPr>
                  <a:spLocks noChangeArrowheads="1"/>
                </p:cNvSpPr>
                <p:nvPr/>
              </p:nvSpPr>
              <p:spPr bwMode="auto">
                <a:xfrm>
                  <a:off x="4013" y="1067"/>
                  <a:ext cx="312" cy="20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2" name="Oval 177">
                  <a:extLst>
                    <a:ext uri="{FF2B5EF4-FFF2-40B4-BE49-F238E27FC236}">
                      <a16:creationId xmlns:a16="http://schemas.microsoft.com/office/drawing/2014/main" id="{A2ABBDC2-8492-445B-A267-FDCCF2F1B0F2}"/>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3" name="Oval 178">
                  <a:extLst>
                    <a:ext uri="{FF2B5EF4-FFF2-40B4-BE49-F238E27FC236}">
                      <a16:creationId xmlns:a16="http://schemas.microsoft.com/office/drawing/2014/main" id="{D0FD693D-E410-4777-979B-C9C4B4629F4E}"/>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4" name="Oval 179">
                  <a:extLst>
                    <a:ext uri="{FF2B5EF4-FFF2-40B4-BE49-F238E27FC236}">
                      <a16:creationId xmlns:a16="http://schemas.microsoft.com/office/drawing/2014/main" id="{5B915CD0-B02D-474A-B920-40C8F9310579}"/>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5" name="Freeform 180">
                  <a:extLst>
                    <a:ext uri="{FF2B5EF4-FFF2-40B4-BE49-F238E27FC236}">
                      <a16:creationId xmlns:a16="http://schemas.microsoft.com/office/drawing/2014/main" id="{B5A7A2D0-A60E-4E2C-8FB9-0C57DA92C0C0}"/>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6" name="Freeform 181">
                  <a:extLst>
                    <a:ext uri="{FF2B5EF4-FFF2-40B4-BE49-F238E27FC236}">
                      <a16:creationId xmlns:a16="http://schemas.microsoft.com/office/drawing/2014/main" id="{BDA90AC4-D254-4406-A595-8FC851C5A014}"/>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7" name="Freeform 182">
                  <a:extLst>
                    <a:ext uri="{FF2B5EF4-FFF2-40B4-BE49-F238E27FC236}">
                      <a16:creationId xmlns:a16="http://schemas.microsoft.com/office/drawing/2014/main" id="{9C83FE9C-68B5-47A5-B353-9FF9D04B12AA}"/>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8" name="Freeform 183">
                  <a:extLst>
                    <a:ext uri="{FF2B5EF4-FFF2-40B4-BE49-F238E27FC236}">
                      <a16:creationId xmlns:a16="http://schemas.microsoft.com/office/drawing/2014/main" id="{47E7A517-37B7-4ADF-B37D-F17650AFD933}"/>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9" name="Oval 184">
                  <a:extLst>
                    <a:ext uri="{FF2B5EF4-FFF2-40B4-BE49-F238E27FC236}">
                      <a16:creationId xmlns:a16="http://schemas.microsoft.com/office/drawing/2014/main" id="{EC92D8F1-D00D-469D-AB58-CD09B7493B2A}"/>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0" name="Oval 185">
                  <a:extLst>
                    <a:ext uri="{FF2B5EF4-FFF2-40B4-BE49-F238E27FC236}">
                      <a16:creationId xmlns:a16="http://schemas.microsoft.com/office/drawing/2014/main" id="{ABB39B3E-340D-40AB-AF53-EBFA3F4570B3}"/>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1" name="Oval 186">
                  <a:extLst>
                    <a:ext uri="{FF2B5EF4-FFF2-40B4-BE49-F238E27FC236}">
                      <a16:creationId xmlns:a16="http://schemas.microsoft.com/office/drawing/2014/main" id="{B8916B72-341A-4FF5-9EAF-FF95AA8959FD}"/>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3" name="Group 102">
                <a:extLst>
                  <a:ext uri="{FF2B5EF4-FFF2-40B4-BE49-F238E27FC236}">
                    <a16:creationId xmlns:a16="http://schemas.microsoft.com/office/drawing/2014/main" id="{538D28CF-0EF1-4C19-B1CA-B65C23781E49}"/>
                  </a:ext>
                </a:extLst>
              </p:cNvPr>
              <p:cNvGrpSpPr/>
              <p:nvPr/>
            </p:nvGrpSpPr>
            <p:grpSpPr>
              <a:xfrm>
                <a:off x="4260163" y="2357728"/>
                <a:ext cx="278992" cy="557983"/>
                <a:chOff x="2686049" y="1585914"/>
                <a:chExt cx="247650" cy="495300"/>
              </a:xfrm>
            </p:grpSpPr>
            <p:sp>
              <p:nvSpPr>
                <p:cNvPr id="104" name="Rectangle 39">
                  <a:extLst>
                    <a:ext uri="{FF2B5EF4-FFF2-40B4-BE49-F238E27FC236}">
                      <a16:creationId xmlns:a16="http://schemas.microsoft.com/office/drawing/2014/main" id="{CBA92962-6200-4812-8240-02DB9AE1F63A}"/>
                    </a:ext>
                  </a:extLst>
                </p:cNvPr>
                <p:cNvSpPr>
                  <a:spLocks noChangeArrowheads="1"/>
                </p:cNvSpPr>
                <p:nvPr/>
              </p:nvSpPr>
              <p:spPr bwMode="auto">
                <a:xfrm>
                  <a:off x="2686049" y="1585914"/>
                  <a:ext cx="247650" cy="4953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5" name="Rectangle 40">
                  <a:extLst>
                    <a:ext uri="{FF2B5EF4-FFF2-40B4-BE49-F238E27FC236}">
                      <a16:creationId xmlns:a16="http://schemas.microsoft.com/office/drawing/2014/main" id="{690D3A3B-096A-4AFB-906F-32341433259E}"/>
                    </a:ext>
                  </a:extLst>
                </p:cNvPr>
                <p:cNvSpPr>
                  <a:spLocks noChangeArrowheads="1"/>
                </p:cNvSpPr>
                <p:nvPr/>
              </p:nvSpPr>
              <p:spPr bwMode="auto">
                <a:xfrm>
                  <a:off x="2716213" y="1941513"/>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6" name="Rectangle 41">
                  <a:extLst>
                    <a:ext uri="{FF2B5EF4-FFF2-40B4-BE49-F238E27FC236}">
                      <a16:creationId xmlns:a16="http://schemas.microsoft.com/office/drawing/2014/main" id="{D07EF2A6-695A-4FB4-850F-338DDE3407C5}"/>
                    </a:ext>
                  </a:extLst>
                </p:cNvPr>
                <p:cNvSpPr>
                  <a:spLocks noChangeArrowheads="1"/>
                </p:cNvSpPr>
                <p:nvPr/>
              </p:nvSpPr>
              <p:spPr bwMode="auto">
                <a:xfrm>
                  <a:off x="2716213" y="1631951"/>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7" name="Rectangle 42">
                  <a:extLst>
                    <a:ext uri="{FF2B5EF4-FFF2-40B4-BE49-F238E27FC236}">
                      <a16:creationId xmlns:a16="http://schemas.microsoft.com/office/drawing/2014/main" id="{60CBFCDD-3FA2-4E7D-A90B-AEAA8DB66635}"/>
                    </a:ext>
                  </a:extLst>
                </p:cNvPr>
                <p:cNvSpPr>
                  <a:spLocks noChangeArrowheads="1"/>
                </p:cNvSpPr>
                <p:nvPr/>
              </p:nvSpPr>
              <p:spPr bwMode="auto">
                <a:xfrm>
                  <a:off x="2716213" y="2003426"/>
                  <a:ext cx="187325" cy="317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8" name="Oval 43">
                  <a:extLst>
                    <a:ext uri="{FF2B5EF4-FFF2-40B4-BE49-F238E27FC236}">
                      <a16:creationId xmlns:a16="http://schemas.microsoft.com/office/drawing/2014/main" id="{7D44F96D-80A2-4F1B-AFE5-7610AE42BA9D}"/>
                    </a:ext>
                  </a:extLst>
                </p:cNvPr>
                <p:cNvSpPr>
                  <a:spLocks noChangeArrowheads="1"/>
                </p:cNvSpPr>
                <p:nvPr/>
              </p:nvSpPr>
              <p:spPr bwMode="auto">
                <a:xfrm>
                  <a:off x="2768268" y="1798638"/>
                  <a:ext cx="83215" cy="8321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grpSp>
      <p:grpSp>
        <p:nvGrpSpPr>
          <p:cNvPr id="7" name="Group 6">
            <a:extLst>
              <a:ext uri="{FF2B5EF4-FFF2-40B4-BE49-F238E27FC236}">
                <a16:creationId xmlns:a16="http://schemas.microsoft.com/office/drawing/2014/main" id="{41DF6F13-549D-48C4-A1EC-50C2EB17CBDC}"/>
              </a:ext>
            </a:extLst>
          </p:cNvPr>
          <p:cNvGrpSpPr/>
          <p:nvPr/>
        </p:nvGrpSpPr>
        <p:grpSpPr>
          <a:xfrm>
            <a:off x="1407771" y="2585203"/>
            <a:ext cx="2231781" cy="515111"/>
            <a:chOff x="489577" y="3205053"/>
            <a:chExt cx="2529352" cy="583792"/>
          </a:xfrm>
        </p:grpSpPr>
        <p:sp>
          <p:nvSpPr>
            <p:cNvPr id="15" name="TextBox 14">
              <a:extLst>
                <a:ext uri="{FF2B5EF4-FFF2-40B4-BE49-F238E27FC236}">
                  <a16:creationId xmlns:a16="http://schemas.microsoft.com/office/drawing/2014/main" id="{14E7C967-C367-4295-A96B-C39858BA7800}"/>
                </a:ext>
              </a:extLst>
            </p:cNvPr>
            <p:cNvSpPr txBox="1"/>
            <p:nvPr/>
          </p:nvSpPr>
          <p:spPr>
            <a:xfrm>
              <a:off x="1100400" y="3210396"/>
              <a:ext cx="1918529" cy="561704"/>
            </a:xfrm>
            <a:prstGeom prst="rect">
              <a:avLst/>
            </a:prstGeom>
            <a:noFill/>
          </p:spPr>
          <p:txBody>
            <a:bodyPr wrap="square" lIns="80682" tIns="40341" rIns="80682" bIns="40341"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27" b="1"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Express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Free, entry-level database for small web and mobile apps</a:t>
              </a:r>
            </a:p>
          </p:txBody>
        </p:sp>
        <p:grpSp>
          <p:nvGrpSpPr>
            <p:cNvPr id="122" name="Group 121">
              <a:extLst>
                <a:ext uri="{FF2B5EF4-FFF2-40B4-BE49-F238E27FC236}">
                  <a16:creationId xmlns:a16="http://schemas.microsoft.com/office/drawing/2014/main" id="{F583FDAF-6E1A-4FA1-ABEB-4DB49DF152BF}"/>
                </a:ext>
              </a:extLst>
            </p:cNvPr>
            <p:cNvGrpSpPr/>
            <p:nvPr/>
          </p:nvGrpSpPr>
          <p:grpSpPr>
            <a:xfrm>
              <a:off x="489577" y="3205053"/>
              <a:ext cx="523560" cy="583792"/>
              <a:chOff x="2159808" y="2341852"/>
              <a:chExt cx="743977" cy="829567"/>
            </a:xfrm>
          </p:grpSpPr>
          <p:grpSp>
            <p:nvGrpSpPr>
              <p:cNvPr id="123" name="Group 122">
                <a:extLst>
                  <a:ext uri="{FF2B5EF4-FFF2-40B4-BE49-F238E27FC236}">
                    <a16:creationId xmlns:a16="http://schemas.microsoft.com/office/drawing/2014/main" id="{441289A0-E454-4A0C-855E-8C824A9082EA}"/>
                  </a:ext>
                </a:extLst>
              </p:cNvPr>
              <p:cNvGrpSpPr/>
              <p:nvPr/>
            </p:nvGrpSpPr>
            <p:grpSpPr>
              <a:xfrm>
                <a:off x="2159808" y="2341852"/>
                <a:ext cx="743977" cy="557983"/>
                <a:chOff x="2159808" y="2341852"/>
                <a:chExt cx="743977" cy="557983"/>
              </a:xfrm>
            </p:grpSpPr>
            <p:sp>
              <p:nvSpPr>
                <p:cNvPr id="134" name="AutoShape 66">
                  <a:extLst>
                    <a:ext uri="{FF2B5EF4-FFF2-40B4-BE49-F238E27FC236}">
                      <a16:creationId xmlns:a16="http://schemas.microsoft.com/office/drawing/2014/main" id="{227E495D-E177-429E-ADF8-178520F4A898}"/>
                    </a:ext>
                  </a:extLst>
                </p:cNvPr>
                <p:cNvSpPr>
                  <a:spLocks noChangeAspect="1" noChangeArrowheads="1" noTextEdit="1"/>
                </p:cNvSpPr>
                <p:nvPr/>
              </p:nvSpPr>
              <p:spPr bwMode="auto">
                <a:xfrm flipH="1">
                  <a:off x="2159808" y="2341852"/>
                  <a:ext cx="743977" cy="557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5" name="Rectangle 68">
                  <a:extLst>
                    <a:ext uri="{FF2B5EF4-FFF2-40B4-BE49-F238E27FC236}">
                      <a16:creationId xmlns:a16="http://schemas.microsoft.com/office/drawing/2014/main" id="{00C9F8DF-B7CA-4E57-AE1F-BD3B60B4F884}"/>
                    </a:ext>
                  </a:extLst>
                </p:cNvPr>
                <p:cNvSpPr>
                  <a:spLocks noChangeArrowheads="1"/>
                </p:cNvSpPr>
                <p:nvPr/>
              </p:nvSpPr>
              <p:spPr bwMode="auto">
                <a:xfrm flipH="1">
                  <a:off x="2159808" y="2341852"/>
                  <a:ext cx="743977" cy="6915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6" name="Rectangle 69">
                  <a:extLst>
                    <a:ext uri="{FF2B5EF4-FFF2-40B4-BE49-F238E27FC236}">
                      <a16:creationId xmlns:a16="http://schemas.microsoft.com/office/drawing/2014/main" id="{9B4BCC94-4BD6-40BB-8297-5EE11832B153}"/>
                    </a:ext>
                  </a:extLst>
                </p:cNvPr>
                <p:cNvSpPr>
                  <a:spLocks noChangeArrowheads="1"/>
                </p:cNvSpPr>
                <p:nvPr/>
              </p:nvSpPr>
              <p:spPr bwMode="auto">
                <a:xfrm flipH="1">
                  <a:off x="2159808" y="2411004"/>
                  <a:ext cx="743977" cy="48883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7" name="Oval 70">
                  <a:extLst>
                    <a:ext uri="{FF2B5EF4-FFF2-40B4-BE49-F238E27FC236}">
                      <a16:creationId xmlns:a16="http://schemas.microsoft.com/office/drawing/2014/main" id="{8D1D0C31-283B-42EF-A2B9-C17C1BADF5CB}"/>
                    </a:ext>
                  </a:extLst>
                </p:cNvPr>
                <p:cNvSpPr>
                  <a:spLocks noChangeArrowheads="1"/>
                </p:cNvSpPr>
                <p:nvPr/>
              </p:nvSpPr>
              <p:spPr bwMode="auto">
                <a:xfrm flipH="1">
                  <a:off x="2856094"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8" name="Oval 71">
                  <a:extLst>
                    <a:ext uri="{FF2B5EF4-FFF2-40B4-BE49-F238E27FC236}">
                      <a16:creationId xmlns:a16="http://schemas.microsoft.com/office/drawing/2014/main" id="{62BE3AE3-1276-40BE-9F83-EECBAA4F93EA}"/>
                    </a:ext>
                  </a:extLst>
                </p:cNvPr>
                <p:cNvSpPr>
                  <a:spLocks noChangeArrowheads="1"/>
                </p:cNvSpPr>
                <p:nvPr/>
              </p:nvSpPr>
              <p:spPr bwMode="auto">
                <a:xfrm flipH="1">
                  <a:off x="2822711"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9" name="Oval 72">
                  <a:extLst>
                    <a:ext uri="{FF2B5EF4-FFF2-40B4-BE49-F238E27FC236}">
                      <a16:creationId xmlns:a16="http://schemas.microsoft.com/office/drawing/2014/main" id="{69FDDFAF-0D8F-45F5-9B91-161BDA470388}"/>
                    </a:ext>
                  </a:extLst>
                </p:cNvPr>
                <p:cNvSpPr>
                  <a:spLocks noChangeArrowheads="1"/>
                </p:cNvSpPr>
                <p:nvPr/>
              </p:nvSpPr>
              <p:spPr bwMode="auto">
                <a:xfrm flipH="1">
                  <a:off x="2786942" y="2365697"/>
                  <a:ext cx="23845" cy="2384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40" name="Group 139">
                  <a:extLst>
                    <a:ext uri="{FF2B5EF4-FFF2-40B4-BE49-F238E27FC236}">
                      <a16:creationId xmlns:a16="http://schemas.microsoft.com/office/drawing/2014/main" id="{5A8AF139-CFCC-49E2-A897-D270CA26B746}"/>
                    </a:ext>
                  </a:extLst>
                </p:cNvPr>
                <p:cNvGrpSpPr>
                  <a:grpSpLocks noChangeAspect="1"/>
                </p:cNvGrpSpPr>
                <p:nvPr/>
              </p:nvGrpSpPr>
              <p:grpSpPr bwMode="auto">
                <a:xfrm>
                  <a:off x="2355438" y="2488684"/>
                  <a:ext cx="352716" cy="348248"/>
                  <a:chOff x="1614" y="2781"/>
                  <a:chExt cx="316" cy="312"/>
                </a:xfrm>
              </p:grpSpPr>
              <p:sp>
                <p:nvSpPr>
                  <p:cNvPr id="141" name="Freeform 81">
                    <a:extLst>
                      <a:ext uri="{FF2B5EF4-FFF2-40B4-BE49-F238E27FC236}">
                        <a16:creationId xmlns:a16="http://schemas.microsoft.com/office/drawing/2014/main" id="{1D7B06AA-2912-4F1A-9560-03B226713AFA}"/>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2" name="Freeform 82">
                    <a:extLst>
                      <a:ext uri="{FF2B5EF4-FFF2-40B4-BE49-F238E27FC236}">
                        <a16:creationId xmlns:a16="http://schemas.microsoft.com/office/drawing/2014/main" id="{E2743C3A-22EA-4738-B385-EE09C80EFF52}"/>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3" name="Freeform 83">
                    <a:extLst>
                      <a:ext uri="{FF2B5EF4-FFF2-40B4-BE49-F238E27FC236}">
                        <a16:creationId xmlns:a16="http://schemas.microsoft.com/office/drawing/2014/main" id="{10175002-69F6-4966-BCA5-9D699CB3CBD6}"/>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Freeform 84">
                    <a:extLst>
                      <a:ext uri="{FF2B5EF4-FFF2-40B4-BE49-F238E27FC236}">
                        <a16:creationId xmlns:a16="http://schemas.microsoft.com/office/drawing/2014/main" id="{199C3190-BBCE-4C03-BCE6-7B15A9819272}"/>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85">
                    <a:extLst>
                      <a:ext uri="{FF2B5EF4-FFF2-40B4-BE49-F238E27FC236}">
                        <a16:creationId xmlns:a16="http://schemas.microsoft.com/office/drawing/2014/main" id="{E865B9F0-0759-44B6-BFB3-58EEC8E8AE39}"/>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86">
                    <a:extLst>
                      <a:ext uri="{FF2B5EF4-FFF2-40B4-BE49-F238E27FC236}">
                        <a16:creationId xmlns:a16="http://schemas.microsoft.com/office/drawing/2014/main" id="{67C25F2B-A7E1-4478-AFE7-4497AE768C45}"/>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87">
                    <a:extLst>
                      <a:ext uri="{FF2B5EF4-FFF2-40B4-BE49-F238E27FC236}">
                        <a16:creationId xmlns:a16="http://schemas.microsoft.com/office/drawing/2014/main" id="{B48EC88F-63E1-4B38-A2EB-DCE11D74FDCF}"/>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88">
                    <a:extLst>
                      <a:ext uri="{FF2B5EF4-FFF2-40B4-BE49-F238E27FC236}">
                        <a16:creationId xmlns:a16="http://schemas.microsoft.com/office/drawing/2014/main" id="{4660C3AB-7180-4D80-80F1-0ED56BC793AF}"/>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89">
                    <a:extLst>
                      <a:ext uri="{FF2B5EF4-FFF2-40B4-BE49-F238E27FC236}">
                        <a16:creationId xmlns:a16="http://schemas.microsoft.com/office/drawing/2014/main" id="{39789F50-096F-4B36-98C0-E9B3EFE7AD04}"/>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90">
                    <a:extLst>
                      <a:ext uri="{FF2B5EF4-FFF2-40B4-BE49-F238E27FC236}">
                        <a16:creationId xmlns:a16="http://schemas.microsoft.com/office/drawing/2014/main" id="{D354EC55-199C-4DDC-AD2A-28333F8A04C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91">
                    <a:extLst>
                      <a:ext uri="{FF2B5EF4-FFF2-40B4-BE49-F238E27FC236}">
                        <a16:creationId xmlns:a16="http://schemas.microsoft.com/office/drawing/2014/main" id="{5F8814EA-10C4-4779-9D1C-228ADB20FB37}"/>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Rectangle 151">
                    <a:extLst>
                      <a:ext uri="{FF2B5EF4-FFF2-40B4-BE49-F238E27FC236}">
                        <a16:creationId xmlns:a16="http://schemas.microsoft.com/office/drawing/2014/main" id="{0932F0A9-EB54-4FB3-A500-D3A426A5C83C}"/>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93">
                    <a:extLst>
                      <a:ext uri="{FF2B5EF4-FFF2-40B4-BE49-F238E27FC236}">
                        <a16:creationId xmlns:a16="http://schemas.microsoft.com/office/drawing/2014/main" id="{7E35AB07-4C4D-4457-A74C-5A94B1576CF2}"/>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4" name="Rectangle 153">
                    <a:extLst>
                      <a:ext uri="{FF2B5EF4-FFF2-40B4-BE49-F238E27FC236}">
                        <a16:creationId xmlns:a16="http://schemas.microsoft.com/office/drawing/2014/main" id="{71ABF903-044F-4FDC-9836-1AC1707AC061}"/>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Freeform 95">
                    <a:extLst>
                      <a:ext uri="{FF2B5EF4-FFF2-40B4-BE49-F238E27FC236}">
                        <a16:creationId xmlns:a16="http://schemas.microsoft.com/office/drawing/2014/main" id="{FE3ED6E9-3F1C-472D-81D1-03842B42CC43}"/>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4F164BA1-F1EA-4D3F-B890-5F00EB9518C7}"/>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9487CFCB-709B-4834-9C84-6C940063852F}"/>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Freeform 98">
                    <a:extLst>
                      <a:ext uri="{FF2B5EF4-FFF2-40B4-BE49-F238E27FC236}">
                        <a16:creationId xmlns:a16="http://schemas.microsoft.com/office/drawing/2014/main" id="{B107F217-A2B6-48E2-844B-72175D83163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grpSp>
          </p:grpSp>
          <p:sp>
            <p:nvSpPr>
              <p:cNvPr id="124" name="Rectangle 49">
                <a:extLst>
                  <a:ext uri="{FF2B5EF4-FFF2-40B4-BE49-F238E27FC236}">
                    <a16:creationId xmlns:a16="http://schemas.microsoft.com/office/drawing/2014/main" id="{4D2C38FD-6427-4CB4-A920-9F7B56B64841}"/>
                  </a:ext>
                </a:extLst>
              </p:cNvPr>
              <p:cNvSpPr>
                <a:spLocks noChangeArrowheads="1"/>
              </p:cNvSpPr>
              <p:nvPr/>
            </p:nvSpPr>
            <p:spPr bwMode="auto">
              <a:xfrm>
                <a:off x="2159808"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5" name="Rectangle 50">
                <a:extLst>
                  <a:ext uri="{FF2B5EF4-FFF2-40B4-BE49-F238E27FC236}">
                    <a16:creationId xmlns:a16="http://schemas.microsoft.com/office/drawing/2014/main" id="{71A163E1-A2BE-405E-B085-DD64C67558D9}"/>
                  </a:ext>
                </a:extLst>
              </p:cNvPr>
              <p:cNvSpPr>
                <a:spLocks noChangeArrowheads="1"/>
              </p:cNvSpPr>
              <p:nvPr/>
            </p:nvSpPr>
            <p:spPr bwMode="auto">
              <a:xfrm>
                <a:off x="2159808"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6" name="Oval 61">
                <a:extLst>
                  <a:ext uri="{FF2B5EF4-FFF2-40B4-BE49-F238E27FC236}">
                    <a16:creationId xmlns:a16="http://schemas.microsoft.com/office/drawing/2014/main" id="{CBEA63E6-8539-4AEE-B397-6A2CA98358D3}"/>
                  </a:ext>
                </a:extLst>
              </p:cNvPr>
              <p:cNvSpPr>
                <a:spLocks noChangeArrowheads="1"/>
              </p:cNvSpPr>
              <p:nvPr/>
            </p:nvSpPr>
            <p:spPr bwMode="auto">
              <a:xfrm>
                <a:off x="2182033"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7" name="Oval 64">
                <a:extLst>
                  <a:ext uri="{FF2B5EF4-FFF2-40B4-BE49-F238E27FC236}">
                    <a16:creationId xmlns:a16="http://schemas.microsoft.com/office/drawing/2014/main" id="{81A875C8-318C-46DF-9DBC-0F874BA46DC0}"/>
                  </a:ext>
                </a:extLst>
              </p:cNvPr>
              <p:cNvSpPr>
                <a:spLocks noChangeArrowheads="1"/>
              </p:cNvSpPr>
              <p:nvPr/>
            </p:nvSpPr>
            <p:spPr bwMode="auto">
              <a:xfrm>
                <a:off x="2182033"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8" name="Rectangle 49">
                <a:extLst>
                  <a:ext uri="{FF2B5EF4-FFF2-40B4-BE49-F238E27FC236}">
                    <a16:creationId xmlns:a16="http://schemas.microsoft.com/office/drawing/2014/main" id="{58A24ADA-BA56-4D18-94D5-A255CD703D75}"/>
                  </a:ext>
                </a:extLst>
              </p:cNvPr>
              <p:cNvSpPr>
                <a:spLocks noChangeArrowheads="1"/>
              </p:cNvSpPr>
              <p:nvPr/>
            </p:nvSpPr>
            <p:spPr bwMode="auto">
              <a:xfrm>
                <a:off x="2543897" y="2960283"/>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9" name="Rectangle 50">
                <a:extLst>
                  <a:ext uri="{FF2B5EF4-FFF2-40B4-BE49-F238E27FC236}">
                    <a16:creationId xmlns:a16="http://schemas.microsoft.com/office/drawing/2014/main" id="{2ACB5765-4228-4DC7-A5D7-7F1B91418F46}"/>
                  </a:ext>
                </a:extLst>
              </p:cNvPr>
              <p:cNvSpPr>
                <a:spLocks noChangeArrowheads="1"/>
              </p:cNvSpPr>
              <p:nvPr/>
            </p:nvSpPr>
            <p:spPr bwMode="auto">
              <a:xfrm>
                <a:off x="2543897" y="3077757"/>
                <a:ext cx="359888" cy="9366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0" name="Oval 61">
                <a:extLst>
                  <a:ext uri="{FF2B5EF4-FFF2-40B4-BE49-F238E27FC236}">
                    <a16:creationId xmlns:a16="http://schemas.microsoft.com/office/drawing/2014/main" id="{5E0291B2-98B8-4BA4-994C-3B87BC9520BC}"/>
                  </a:ext>
                </a:extLst>
              </p:cNvPr>
              <p:cNvSpPr>
                <a:spLocks noChangeArrowheads="1"/>
              </p:cNvSpPr>
              <p:nvPr/>
            </p:nvSpPr>
            <p:spPr bwMode="auto">
              <a:xfrm>
                <a:off x="2566122" y="3101569"/>
                <a:ext cx="46038" cy="46037"/>
              </a:xfrm>
              <a:prstGeom prst="ellipse">
                <a:avLst/>
              </a:prstGeom>
              <a:solidFill>
                <a:schemeClr val="accent1"/>
              </a:solidFill>
              <a:ln>
                <a:noFill/>
              </a:ln>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1" name="Oval 64">
                <a:extLst>
                  <a:ext uri="{FF2B5EF4-FFF2-40B4-BE49-F238E27FC236}">
                    <a16:creationId xmlns:a16="http://schemas.microsoft.com/office/drawing/2014/main" id="{9F0992FA-1C63-4D50-8FA4-16996A283BA5}"/>
                  </a:ext>
                </a:extLst>
              </p:cNvPr>
              <p:cNvSpPr>
                <a:spLocks noChangeArrowheads="1"/>
              </p:cNvSpPr>
              <p:nvPr/>
            </p:nvSpPr>
            <p:spPr bwMode="auto">
              <a:xfrm>
                <a:off x="2566122" y="2984095"/>
                <a:ext cx="46038" cy="4603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557"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32" name="Connector: Elbow 131">
                <a:extLst>
                  <a:ext uri="{FF2B5EF4-FFF2-40B4-BE49-F238E27FC236}">
                    <a16:creationId xmlns:a16="http://schemas.microsoft.com/office/drawing/2014/main" id="{7E7D0A3E-D7B8-4E36-B76B-1307E28EF082}"/>
                  </a:ext>
                </a:extLst>
              </p:cNvPr>
              <p:cNvCxnSpPr>
                <a:stCxn id="136" idx="2"/>
                <a:endCxn id="128" idx="0"/>
              </p:cNvCxnSpPr>
              <p:nvPr/>
            </p:nvCxnSpPr>
            <p:spPr>
              <a:xfrm rot="16200000" flipH="1">
                <a:off x="2597594" y="2834036"/>
                <a:ext cx="60448" cy="192045"/>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94ED2C09-E3C7-48E4-A660-5070F2214DB8}"/>
                  </a:ext>
                </a:extLst>
              </p:cNvPr>
              <p:cNvCxnSpPr>
                <a:stCxn id="136" idx="2"/>
                <a:endCxn id="124" idx="0"/>
              </p:cNvCxnSpPr>
              <p:nvPr/>
            </p:nvCxnSpPr>
            <p:spPr>
              <a:xfrm rot="5400000">
                <a:off x="2405550" y="2834037"/>
                <a:ext cx="60448" cy="192044"/>
              </a:xfrm>
              <a:prstGeom prst="bentConnector3">
                <a:avLst/>
              </a:prstGeom>
              <a:ln w="12700">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192" name="Rectangle 191">
            <a:extLst>
              <a:ext uri="{FF2B5EF4-FFF2-40B4-BE49-F238E27FC236}">
                <a16:creationId xmlns:a16="http://schemas.microsoft.com/office/drawing/2014/main" id="{124E97F6-9B70-4564-90E4-38A17E323929}"/>
              </a:ext>
            </a:extLst>
          </p:cNvPr>
          <p:cNvSpPr/>
          <p:nvPr/>
        </p:nvSpPr>
        <p:spPr bwMode="auto">
          <a:xfrm>
            <a:off x="1407771" y="3247479"/>
            <a:ext cx="2932187" cy="22005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1410 MBs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Microsoft Purview Policies</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AD authentication</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PSP Optimization, Optimized plan forcing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Query store on by default for new databases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Data Lake Virtualization</a:t>
            </a:r>
            <a:endParaRPr kumimoji="0" lang="en-US" sz="882" b="0" i="0" u="none" strike="noStrike" kern="0" cap="none" spc="0" normalizeH="0" baseline="0" noProof="0" dirty="0">
              <a:ln>
                <a:noFill/>
              </a:ln>
              <a:solidFill>
                <a:srgbClr val="000000"/>
              </a:solidFill>
              <a:effectLst/>
              <a:uLnTx/>
              <a:uFillTx/>
              <a:latin typeface="Segoe UI"/>
              <a:ea typeface="+mn-ea"/>
              <a:cs typeface="+mn-cs"/>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Ledger</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Timeseries support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p:txBody>
      </p:sp>
      <p:sp>
        <p:nvSpPr>
          <p:cNvPr id="196" name="Rectangle 195">
            <a:extLst>
              <a:ext uri="{FF2B5EF4-FFF2-40B4-BE49-F238E27FC236}">
                <a16:creationId xmlns:a16="http://schemas.microsoft.com/office/drawing/2014/main" id="{49202C13-FAA2-4FAA-A211-5F005B338D86}"/>
              </a:ext>
            </a:extLst>
          </p:cNvPr>
          <p:cNvSpPr/>
          <p:nvPr/>
        </p:nvSpPr>
        <p:spPr bwMode="auto">
          <a:xfrm>
            <a:off x="8062536" y="2176585"/>
            <a:ext cx="2743200" cy="19366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Unlimited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lt"/>
                <a:cs typeface="Segoe UI"/>
              </a:rPr>
              <a:t>Azure Synapse Link for SQL</a:t>
            </a:r>
            <a:r>
              <a:rPr kumimoji="0" lang="en-US" sz="882" b="0" i="0" u="none" strike="noStrike" kern="0" cap="none" spc="0" normalizeH="0" baseline="0" noProof="0" dirty="0">
                <a:ln>
                  <a:noFill/>
                </a:ln>
                <a:solidFill>
                  <a:srgbClr val="000000"/>
                </a:solidFill>
                <a:effectLst/>
                <a:uLnTx/>
                <a:uFillTx/>
                <a:latin typeface="Segoe UI"/>
                <a:ea typeface="+mn-ea"/>
                <a:cs typeface="+mn-cs"/>
              </a:rPr>
              <a:t> (multi-threaded snapshot)</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Built-in query intelligence: DOP feedback, CE Feedback, Memory Grant Feedback</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Contained Availability Group</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AVX 512 extension for batch mode</a:t>
            </a:r>
          </a:p>
        </p:txBody>
      </p:sp>
      <p:sp>
        <p:nvSpPr>
          <p:cNvPr id="195" name="Rectangle 194">
            <a:extLst>
              <a:ext uri="{FF2B5EF4-FFF2-40B4-BE49-F238E27FC236}">
                <a16:creationId xmlns:a16="http://schemas.microsoft.com/office/drawing/2014/main" id="{E706D472-9C2B-46BA-9F9F-2113F2DDBF81}"/>
              </a:ext>
            </a:extLst>
          </p:cNvPr>
          <p:cNvSpPr/>
          <p:nvPr/>
        </p:nvSpPr>
        <p:spPr bwMode="auto">
          <a:xfrm>
            <a:off x="4767850" y="2904836"/>
            <a:ext cx="2743200" cy="160101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1024" tIns="64546" rIns="121024" bIns="64546" numCol="1" spcCol="0" rtlCol="0" fromWordArt="0" anchor="t" anchorCtr="0" forceAA="0" compatLnSpc="1">
            <a:prstTxWarp prst="textNoShape">
              <a:avLst/>
            </a:prstTxWarp>
            <a:spAutoFit/>
          </a:bodyPr>
          <a:lstStyle/>
          <a:p>
            <a:pPr marL="0" marR="0" lvl="0" indent="0" algn="l" defTabSz="323736" rtl="0" eaLnBrk="1" fontAlgn="auto" latinLnBrk="0" hangingPunct="1">
              <a:lnSpc>
                <a:spcPct val="100000"/>
              </a:lnSpc>
              <a:spcBef>
                <a:spcPts val="0"/>
              </a:spcBef>
              <a:spcAft>
                <a:spcPts val="529"/>
              </a:spcAft>
              <a:buClrTx/>
              <a:buSzTx/>
              <a:buFontTx/>
              <a:buNone/>
              <a:tabLst/>
              <a:defRPr/>
            </a:pPr>
            <a:r>
              <a:rPr kumimoji="0" lang="en-US" sz="882" b="1" i="0" u="none" strike="noStrike" kern="0" cap="none" spc="0" normalizeH="0" baseline="0" noProof="0" dirty="0">
                <a:ln>
                  <a:noFill/>
                </a:ln>
                <a:solidFill>
                  <a:srgbClr val="000000"/>
                </a:solidFill>
                <a:effectLst/>
                <a:uLnTx/>
                <a:uFillTx/>
                <a:latin typeface="Segoe UI"/>
                <a:ea typeface="+mn-ea"/>
                <a:cs typeface="+mn-cs"/>
              </a:rPr>
              <a:t>Feature highlights </a:t>
            </a: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24 cores of CPU</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Up to 128 GBs of memory</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Azure Synapse Link for SQL </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Link feature for Azure SQL Managed Instance (basic availability groups)</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mn-cs"/>
              </a:rPr>
              <a:t>Buffer Pool Parallel Scan</a:t>
            </a:r>
            <a:endParaRPr kumimoji="0" lang="en-US" sz="882" b="0" i="0" u="none" strike="noStrike" kern="0" cap="none" spc="0" normalizeH="0" baseline="0" noProof="0" dirty="0">
              <a:ln>
                <a:noFill/>
              </a:ln>
              <a:solidFill>
                <a:srgbClr val="000000"/>
              </a:solidFill>
              <a:effectLst/>
              <a:uLnTx/>
              <a:uFillTx/>
              <a:latin typeface="Segoe UI"/>
              <a:ea typeface="+mn-ea"/>
              <a:cs typeface="Segoe UI"/>
            </a:endParaRPr>
          </a:p>
          <a:p>
            <a:pPr marL="150727" marR="0" lvl="0" indent="-150727" algn="l" defTabSz="323736" rtl="0" eaLnBrk="1" fontAlgn="auto" latinLnBrk="0" hangingPunct="1">
              <a:lnSpc>
                <a:spcPct val="100000"/>
              </a:lnSpc>
              <a:spcBef>
                <a:spcPts val="0"/>
              </a:spcBef>
              <a:spcAft>
                <a:spcPts val="529"/>
              </a:spcAft>
              <a:buClrTx/>
              <a:buSzTx/>
              <a:buFont typeface="Arial" panose="020B0604020202020204" pitchFamily="34" charset="0"/>
              <a:buChar char="•"/>
              <a:tabLst/>
              <a:defRPr/>
            </a:pPr>
            <a:r>
              <a:rPr kumimoji="0" lang="en-US" sz="882" b="0" i="0" u="none" strike="noStrike" kern="0" cap="none" spc="0" normalizeH="0" baseline="0" noProof="0" dirty="0">
                <a:ln>
                  <a:noFill/>
                </a:ln>
                <a:solidFill>
                  <a:srgbClr val="000000"/>
                </a:solidFill>
                <a:effectLst/>
                <a:uLnTx/>
                <a:uFillTx/>
                <a:latin typeface="Segoe UI"/>
                <a:ea typeface="+mn-ea"/>
                <a:cs typeface="Segoe UI"/>
              </a:rPr>
              <a:t>Backups to S3-compatible object storage</a:t>
            </a:r>
          </a:p>
        </p:txBody>
      </p:sp>
      <p:sp>
        <p:nvSpPr>
          <p:cNvPr id="3" name="Rectangle 2">
            <a:extLst>
              <a:ext uri="{FF2B5EF4-FFF2-40B4-BE49-F238E27FC236}">
                <a16:creationId xmlns:a16="http://schemas.microsoft.com/office/drawing/2014/main" id="{E0ACF576-0A14-4BD1-BB75-A2A8E0362E23}"/>
              </a:ext>
            </a:extLst>
          </p:cNvPr>
          <p:cNvSpPr/>
          <p:nvPr/>
        </p:nvSpPr>
        <p:spPr bwMode="auto">
          <a:xfrm>
            <a:off x="4767850" y="4944456"/>
            <a:ext cx="2743200" cy="331272"/>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198" name="Rectangle 197">
            <a:extLst>
              <a:ext uri="{FF2B5EF4-FFF2-40B4-BE49-F238E27FC236}">
                <a16:creationId xmlns:a16="http://schemas.microsoft.com/office/drawing/2014/main" id="{2B13B3C0-3AED-4335-B0BB-3EE4F2887692}"/>
              </a:ext>
            </a:extLst>
          </p:cNvPr>
          <p:cNvSpPr/>
          <p:nvPr/>
        </p:nvSpPr>
        <p:spPr bwMode="auto">
          <a:xfrm>
            <a:off x="8057628" y="4488835"/>
            <a:ext cx="2743200" cy="53113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0682" tIns="96819" rIns="80682" bIns="96819"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529"/>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Standard features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82" b="1" i="0" u="none" strike="noStrike" kern="1200" cap="none" spc="0" normalizeH="0" baseline="0" noProof="0" dirty="0">
                <a:ln>
                  <a:noFill/>
                </a:ln>
                <a:solidFill>
                  <a:srgbClr val="243A5E"/>
                </a:solidFill>
                <a:effectLst/>
                <a:uLnTx/>
                <a:uFillTx/>
                <a:latin typeface="Segoe UI"/>
                <a:ea typeface="+mn-ea"/>
                <a:cs typeface="+mn-cs"/>
              </a:rPr>
              <a:t>+</a:t>
            </a:r>
            <a:r>
              <a:rPr kumimoji="0" lang="en-US" sz="882" b="1" i="0" u="none" strike="noStrike" kern="1200" cap="none" spc="0" normalizeH="0" baseline="0" noProof="0" dirty="0">
                <a:ln>
                  <a:noFill/>
                </a:ln>
                <a:solidFill>
                  <a:srgbClr val="FFFFFF"/>
                </a:solidFill>
                <a:effectLst/>
                <a:uLnTx/>
                <a:uFillTx/>
                <a:latin typeface="Segoe UI"/>
                <a:ea typeface="+mn-ea"/>
                <a:cs typeface="+mn-cs"/>
              </a:rPr>
              <a:t> Express features</a:t>
            </a:r>
          </a:p>
        </p:txBody>
      </p:sp>
      <p:sp>
        <p:nvSpPr>
          <p:cNvPr id="21" name="Isosceles Triangle 20">
            <a:extLst>
              <a:ext uri="{FF2B5EF4-FFF2-40B4-BE49-F238E27FC236}">
                <a16:creationId xmlns:a16="http://schemas.microsoft.com/office/drawing/2014/main" id="{BA4772A4-ADFF-476B-BF79-6B855298CCE0}"/>
              </a:ext>
            </a:extLst>
          </p:cNvPr>
          <p:cNvSpPr/>
          <p:nvPr/>
        </p:nvSpPr>
        <p:spPr bwMode="auto">
          <a:xfrm rot="5400000">
            <a:off x="3964583" y="4695643"/>
            <a:ext cx="1185724" cy="266322"/>
          </a:xfrm>
          <a:prstGeom prst="triangle">
            <a:avLst>
              <a:gd name="adj" fmla="val 5821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Isosceles Triangle 196">
            <a:extLst>
              <a:ext uri="{FF2B5EF4-FFF2-40B4-BE49-F238E27FC236}">
                <a16:creationId xmlns:a16="http://schemas.microsoft.com/office/drawing/2014/main" id="{F6655144-F380-4011-8429-7D9852D2FEA8}"/>
              </a:ext>
            </a:extLst>
          </p:cNvPr>
          <p:cNvSpPr/>
          <p:nvPr/>
        </p:nvSpPr>
        <p:spPr bwMode="auto">
          <a:xfrm rot="5400000">
            <a:off x="7173144" y="4279165"/>
            <a:ext cx="1372144" cy="266322"/>
          </a:xfrm>
          <a:prstGeom prst="triangle">
            <a:avLst>
              <a:gd name="adj" fmla="val 5793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1365" tIns="129092" rIns="161365" bIns="129092" numCol="1" spcCol="0" rtlCol="0" fromWordArt="0" anchor="t" anchorCtr="0" forceAA="0" compatLnSpc="1">
            <a:prstTxWarp prst="textNoShape">
              <a:avLst/>
            </a:prstTxWarp>
            <a:noAutofit/>
          </a:bodyPr>
          <a:lstStyle/>
          <a:p>
            <a:pPr marL="0" marR="0" lvl="0" indent="0" algn="l" defTabSz="822752"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66ACA565-996E-83D5-32F9-57543CD5FCFE}"/>
              </a:ext>
            </a:extLst>
          </p:cNvPr>
          <p:cNvSpPr txBox="1">
            <a:spLocks/>
          </p:cNvSpPr>
          <p:nvPr/>
        </p:nvSpPr>
        <p:spPr>
          <a:xfrm>
            <a:off x="608453" y="404594"/>
            <a:ext cx="8068767" cy="375504"/>
          </a:xfrm>
          <a:prstGeom prst="rect">
            <a:avLst/>
          </a:prstGeom>
          <a:noFill/>
          <a:ln>
            <a:noFill/>
            <a:prstDash/>
          </a:ln>
          <a:effectLst/>
        </p:spPr>
        <p:txBody>
          <a:bodyPr rot="0" spcFirstLastPara="0" vertOverflow="overflow" horzOverflow="overflow" vert="horz" wrap="square" lIns="72614" tIns="45384" rIns="72614" bIns="45384" numCol="1" spcCol="0" rtlCol="0" fromWordArt="0" anchor="t" anchorCtr="0" forceAA="0" compatLnSpc="1">
            <a:prstTxWarp prst="textNoShape">
              <a:avLst/>
            </a:prstTxWarp>
            <a:noAutofit/>
          </a:bodyPr>
          <a:lstStyle>
            <a:lvl1pPr algn="ctr" defTabSz="914367" rtl="0" eaLnBrk="1" latinLnBrk="0" hangingPunct="1">
              <a:lnSpc>
                <a:spcPct val="90000"/>
              </a:lnSpc>
              <a:spcBef>
                <a:spcPct val="0"/>
              </a:spcBef>
              <a:buNone/>
              <a:defRPr lang="en-US" sz="2800" b="0" kern="1200" cap="none" spc="800" baseline="0" dirty="0">
                <a:ln w="3175">
                  <a:noFill/>
                </a:ln>
                <a:solidFill>
                  <a:schemeClr val="tx2"/>
                </a:solidFill>
                <a:effectLst/>
                <a:latin typeface="Segoe UI Semilight" panose="020B0402040204020203" pitchFamily="34" charset="0"/>
                <a:ea typeface="+mn-ea"/>
                <a:cs typeface="Segoe UI Semilight" panose="020B0402040204020203" pitchFamily="34" charset="0"/>
              </a:defRPr>
            </a:lvl1pPr>
          </a:lstStyle>
          <a:p>
            <a:pPr marL="0" marR="0" lvl="0" indent="0" algn="l" defTabSz="453846" rtl="0" eaLnBrk="1" fontAlgn="auto" latinLnBrk="0" hangingPunct="1">
              <a:lnSpc>
                <a:spcPct val="90000"/>
              </a:lnSpc>
              <a:spcBef>
                <a:spcPts val="0"/>
              </a:spcBef>
              <a:spcAft>
                <a:spcPts val="0"/>
              </a:spcAft>
              <a:buClrTx/>
              <a:buSzTx/>
              <a:buFontTx/>
              <a:buNone/>
              <a:tabLst/>
              <a:defRPr/>
            </a:pP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SQL </a:t>
            </a:r>
            <a:r>
              <a:rPr kumimoji="0" lang="en-US" sz="2800"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Server</a:t>
            </a:r>
            <a:r>
              <a:rPr kumimoji="0" lang="en-US" sz="2824" b="0" i="0" u="none" strike="noStrike" kern="1200" cap="none" spc="0" normalizeH="0" baseline="0" noProof="0" dirty="0">
                <a:ln w="3175">
                  <a:noFill/>
                </a:ln>
                <a:solidFill>
                  <a:prstClr val="black"/>
                </a:solidFill>
                <a:effectLst/>
                <a:uLnTx/>
                <a:uFillTx/>
                <a:latin typeface="Segoe UI Semibold"/>
                <a:ea typeface="+mn-ea"/>
                <a:cs typeface="Segoe UI Semibold" panose="020B0702040204020203" pitchFamily="34" charset="0"/>
              </a:rPr>
              <a:t> 2022 editions</a:t>
            </a:r>
          </a:p>
        </p:txBody>
      </p:sp>
      <p:sp>
        <p:nvSpPr>
          <p:cNvPr id="14" name="Rectangle 13">
            <a:extLst>
              <a:ext uri="{FF2B5EF4-FFF2-40B4-BE49-F238E27FC236}">
                <a16:creationId xmlns:a16="http://schemas.microsoft.com/office/drawing/2014/main" id="{CEAA2A2D-8959-FDA4-3204-3A2A4C415295}"/>
              </a:ext>
            </a:extLst>
          </p:cNvPr>
          <p:cNvSpPr/>
          <p:nvPr/>
        </p:nvSpPr>
        <p:spPr>
          <a:xfrm>
            <a:off x="608453" y="859340"/>
            <a:ext cx="6438750" cy="336695"/>
          </a:xfrm>
          <a:prstGeom prst="rect">
            <a:avLst/>
          </a:prstGeom>
        </p:spPr>
        <p:txBody>
          <a:bodyPr wrap="none">
            <a:spAutoFit/>
          </a:bodyPr>
          <a:lstStyle/>
          <a:p>
            <a:pPr marL="0" marR="0" lvl="0" indent="0" algn="l" defTabSz="899010" rtl="0" eaLnBrk="1" fontAlgn="auto" latinLnBrk="0" hangingPunct="1">
              <a:lnSpc>
                <a:spcPct val="100000"/>
              </a:lnSpc>
              <a:spcBef>
                <a:spcPts val="0"/>
              </a:spcBef>
              <a:spcAft>
                <a:spcPts val="0"/>
              </a:spcAft>
              <a:buClrTx/>
              <a:buSzTx/>
              <a:buFontTx/>
              <a:buNone/>
              <a:tabLst/>
              <a:defRPr/>
            </a:pPr>
            <a:r>
              <a:rPr kumimoji="0" lang="en-US" sz="1588" b="0" i="0" u="none" strike="noStrike" kern="1200" cap="none" spc="0" normalizeH="0" baseline="0" noProof="0" dirty="0">
                <a:ln>
                  <a:noFill/>
                </a:ln>
                <a:solidFill>
                  <a:srgbClr val="0078D4"/>
                </a:solidFill>
                <a:effectLst/>
                <a:uLnTx/>
                <a:uFillTx/>
                <a:latin typeface="Segoe UI Semibold"/>
                <a:ea typeface="+mn-ea"/>
                <a:cs typeface="Segoe UI Semilight" panose="020B0402040204020203" pitchFamily="34" charset="0"/>
              </a:rPr>
              <a:t>Azure-enabled with continued performance and security innovation</a:t>
            </a:r>
          </a:p>
        </p:txBody>
      </p:sp>
      <p:sp>
        <p:nvSpPr>
          <p:cNvPr id="17" name="TextBox 16">
            <a:extLst>
              <a:ext uri="{FF2B5EF4-FFF2-40B4-BE49-F238E27FC236}">
                <a16:creationId xmlns:a16="http://schemas.microsoft.com/office/drawing/2014/main" id="{CAF67D06-6AEE-EA07-D5E1-E5F2DA0412AF}"/>
              </a:ext>
            </a:extLst>
          </p:cNvPr>
          <p:cNvSpPr txBox="1"/>
          <p:nvPr/>
        </p:nvSpPr>
        <p:spPr>
          <a:xfrm>
            <a:off x="7667498" y="250704"/>
            <a:ext cx="361797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https://aka.ms/sql2022editions</a:t>
            </a:r>
          </a:p>
        </p:txBody>
      </p:sp>
    </p:spTree>
    <p:extLst>
      <p:ext uri="{BB962C8B-B14F-4D97-AF65-F5344CB8AC3E}">
        <p14:creationId xmlns:p14="http://schemas.microsoft.com/office/powerpoint/2010/main" val="7278895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62277DB7-8A80-4747-7B75-07A9E649E33D}"/>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Linux, Containers, Kubernetes</a:t>
            </a:r>
          </a:p>
        </p:txBody>
      </p:sp>
      <p:sp>
        <p:nvSpPr>
          <p:cNvPr id="4" name="TextBox 3">
            <a:extLst>
              <a:ext uri="{FF2B5EF4-FFF2-40B4-BE49-F238E27FC236}">
                <a16:creationId xmlns:a16="http://schemas.microsoft.com/office/drawing/2014/main" id="{9363AD91-3AB0-6BD2-C13B-985FCA66EDD5}"/>
              </a:ext>
            </a:extLst>
          </p:cNvPr>
          <p:cNvSpPr txBox="1"/>
          <p:nvPr/>
        </p:nvSpPr>
        <p:spPr>
          <a:xfrm>
            <a:off x="7816255" y="1756518"/>
            <a:ext cx="3846117" cy="1107996"/>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https://aka.mssqllinux</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4"/>
              </a:rPr>
              <a:t>https://aka.ms/sqlcontainers</a:t>
            </a:r>
            <a:endParaRPr lang="en-US" sz="2400" dirty="0">
              <a:gradFill>
                <a:gsLst>
                  <a:gs pos="2917">
                    <a:schemeClr val="tx1"/>
                  </a:gs>
                  <a:gs pos="30000">
                    <a:schemeClr val="tx1"/>
                  </a:gs>
                </a:gsLst>
                <a:lin ang="5400000" scaled="0"/>
              </a:gradFill>
            </a:endParaRPr>
          </a:p>
          <a:p>
            <a:pPr algn="l"/>
            <a:r>
              <a:rPr lang="en-US" sz="2400" dirty="0">
                <a:gradFill>
                  <a:gsLst>
                    <a:gs pos="2917">
                      <a:schemeClr val="tx1"/>
                    </a:gs>
                    <a:gs pos="30000">
                      <a:schemeClr val="tx1"/>
                    </a:gs>
                  </a:gsLst>
                  <a:lin ang="5400000" scaled="0"/>
                </a:gradFill>
                <a:hlinkClick r:id="rId5"/>
              </a:rPr>
              <a:t>https://aka.ms/sqlk8s</a:t>
            </a:r>
            <a:endParaRPr lang="en-US" sz="2400" dirty="0">
              <a:gradFill>
                <a:gsLst>
                  <a:gs pos="2917">
                    <a:schemeClr val="tx1"/>
                  </a:gs>
                  <a:gs pos="30000">
                    <a:schemeClr val="tx1"/>
                  </a:gs>
                </a:gsLst>
                <a:lin ang="5400000" scaled="0"/>
              </a:gradFill>
            </a:endParaRPr>
          </a:p>
        </p:txBody>
      </p:sp>
      <p:sp>
        <p:nvSpPr>
          <p:cNvPr id="7" name="Rectangle: Rounded Corners 6">
            <a:extLst>
              <a:ext uri="{FF2B5EF4-FFF2-40B4-BE49-F238E27FC236}">
                <a16:creationId xmlns:a16="http://schemas.microsoft.com/office/drawing/2014/main" id="{32A0AA83-6FEC-EF73-04A9-D5C14D0360C6}"/>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3332"/>
            <a:ext cx="6864283" cy="5115246"/>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Linux distributions supported</a:t>
            </a:r>
          </a:p>
          <a:p>
            <a:pPr marL="0" lvl="1" indent="0">
              <a:spcAft>
                <a:spcPts val="600"/>
              </a:spcAft>
              <a:buNone/>
            </a:pPr>
            <a:r>
              <a:rPr lang="en-US" sz="1600" dirty="0">
                <a:latin typeface="+mj-lt"/>
                <a:cs typeface="Segoe UI" panose="020B0502040204020203" pitchFamily="34" charset="0"/>
              </a:rPr>
              <a:t>RHEL 8.0 – 8.5</a:t>
            </a:r>
          </a:p>
          <a:p>
            <a:pPr marL="0" lvl="1" indent="0">
              <a:spcAft>
                <a:spcPts val="600"/>
              </a:spcAft>
              <a:buNone/>
            </a:pPr>
            <a:r>
              <a:rPr lang="en-US" sz="1600" dirty="0">
                <a:latin typeface="+mj-lt"/>
                <a:cs typeface="Segoe UI" panose="020B0502040204020203" pitchFamily="34" charset="0"/>
              </a:rPr>
              <a:t>Ubuntu 20.04</a:t>
            </a:r>
          </a:p>
          <a:p>
            <a:pPr marL="0" lvl="1" indent="0">
              <a:spcAft>
                <a:spcPts val="600"/>
              </a:spcAft>
              <a:buNone/>
            </a:pPr>
            <a:r>
              <a:rPr lang="en-US" sz="1600" dirty="0">
                <a:latin typeface="+mj-lt"/>
                <a:cs typeface="Segoe UI" panose="020B0502040204020203" pitchFamily="34" charset="0"/>
              </a:rPr>
              <a:t>SLELS 15</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DTC transaction management support under WMI</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Features not supported that are new to SQL Server 2022</a:t>
            </a:r>
          </a:p>
          <a:p>
            <a:pPr marL="0" lvl="1" indent="0">
              <a:spcAft>
                <a:spcPts val="600"/>
              </a:spcAft>
              <a:buNone/>
            </a:pPr>
            <a:r>
              <a:rPr lang="en-US" sz="1600" dirty="0">
                <a:latin typeface="+mj-lt"/>
                <a:cs typeface="Segoe UI" panose="020B0502040204020203" pitchFamily="34" charset="0"/>
              </a:rPr>
              <a:t>TLS 1.3</a:t>
            </a:r>
          </a:p>
          <a:p>
            <a:pPr marL="0" lvl="1" indent="0">
              <a:spcAft>
                <a:spcPts val="600"/>
              </a:spcAft>
              <a:buNone/>
            </a:pPr>
            <a:r>
              <a:rPr lang="en-US" sz="1600" dirty="0">
                <a:latin typeface="+mj-lt"/>
                <a:cs typeface="Segoe UI" panose="020B0502040204020203" pitchFamily="34" charset="0"/>
              </a:rPr>
              <a:t>Intel QAT backup compression</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New MCR container images for SQL Server 2022 (2022-latest)</a:t>
            </a:r>
          </a:p>
          <a:p>
            <a:pPr marL="0" indent="0">
              <a:spcAft>
                <a:spcPts val="600"/>
              </a:spcAft>
              <a:buNone/>
            </a:pPr>
            <a:endParaRPr lang="en-US" sz="1800" dirty="0">
              <a:solidFill>
                <a:schemeClr val="accent1"/>
              </a:solidFill>
              <a:latin typeface="+mj-lt"/>
            </a:endParaRPr>
          </a:p>
        </p:txBody>
      </p:sp>
    </p:spTree>
    <p:extLst>
      <p:ext uri="{BB962C8B-B14F-4D97-AF65-F5344CB8AC3E}">
        <p14:creationId xmlns:p14="http://schemas.microsoft.com/office/powerpoint/2010/main" val="324610808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BAE2202-C4A9-CACA-C473-6775179B260F}"/>
              </a:ext>
              <a:ext uri="{C183D7F6-B498-43B3-948B-1728B52AA6E4}">
                <adec:decorative xmlns:adec="http://schemas.microsoft.com/office/drawing/2017/decorative" val="1"/>
              </a:ext>
            </a:extLst>
          </p:cNvPr>
          <p:cNvSpPr/>
          <p:nvPr/>
        </p:nvSpPr>
        <p:spPr bwMode="auto">
          <a:xfrm>
            <a:off x="295274" y="1436688"/>
            <a:ext cx="6889751" cy="5129575"/>
          </a:xfrm>
          <a:prstGeom prst="roundRect">
            <a:avLst>
              <a:gd name="adj" fmla="val 194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DEF15BE-DAAE-3AAA-E2AF-7386E9999C1F}"/>
              </a:ext>
            </a:extLst>
          </p:cNvPr>
          <p:cNvSpPr>
            <a:spLocks noGrp="1"/>
          </p:cNvSpPr>
          <p:nvPr>
            <p:ph type="title"/>
          </p:nvPr>
        </p:nvSpPr>
        <p:spPr/>
        <p:txBody>
          <a:bodyPr/>
          <a:lstStyle/>
          <a:p>
            <a:r>
              <a:rPr lang="en-US" dirty="0"/>
              <a:t>SQL Server 2022 on Azure Virtual Machine</a:t>
            </a:r>
          </a:p>
        </p:txBody>
      </p:sp>
      <p:sp>
        <p:nvSpPr>
          <p:cNvPr id="3" name="Content Placeholder 2">
            <a:extLst>
              <a:ext uri="{FF2B5EF4-FFF2-40B4-BE49-F238E27FC236}">
                <a16:creationId xmlns:a16="http://schemas.microsoft.com/office/drawing/2014/main" id="{ABDB519A-29CB-8116-FE6B-797503AFF1C8}"/>
              </a:ext>
            </a:extLst>
          </p:cNvPr>
          <p:cNvSpPr>
            <a:spLocks noGrp="1"/>
          </p:cNvSpPr>
          <p:nvPr>
            <p:ph sz="quarter" idx="4294967295"/>
          </p:nvPr>
        </p:nvSpPr>
        <p:spPr>
          <a:xfrm>
            <a:off x="295274" y="1436688"/>
            <a:ext cx="6889751" cy="5189113"/>
          </a:xfrm>
        </p:spPr>
        <p:txBody>
          <a:bodyPr vert="horz" wrap="square" lIns="182880" tIns="182880" rIns="182880" bIns="0" rtlCol="0">
            <a:spAutoFit/>
          </a:bodyPr>
          <a:lstStyle/>
          <a:p>
            <a:pPr marL="0" indent="0">
              <a:spcAft>
                <a:spcPts val="600"/>
              </a:spcAft>
              <a:buNone/>
            </a:pPr>
            <a:r>
              <a:rPr lang="en-US" sz="1800" dirty="0">
                <a:solidFill>
                  <a:schemeClr val="accent1"/>
                </a:solidFill>
                <a:latin typeface="+mj-lt"/>
              </a:rPr>
              <a:t>Marketplace images </a:t>
            </a:r>
          </a:p>
          <a:p>
            <a:pPr marL="0" lvl="1" indent="0">
              <a:spcAft>
                <a:spcPts val="600"/>
              </a:spcAft>
              <a:buNone/>
            </a:pPr>
            <a:r>
              <a:rPr lang="en-US" sz="1600" dirty="0">
                <a:latin typeface="+mj-lt"/>
                <a:cs typeface="Segoe UI" panose="020B0502040204020203" pitchFamily="34" charset="0"/>
              </a:rPr>
              <a:t>Windows and Linux</a:t>
            </a:r>
          </a:p>
          <a:p>
            <a:pPr marL="0" lvl="1" indent="0">
              <a:spcAft>
                <a:spcPts val="600"/>
              </a:spcAft>
              <a:buNone/>
            </a:pPr>
            <a:r>
              <a:rPr lang="en-US" sz="1600" dirty="0">
                <a:latin typeface="+mj-lt"/>
                <a:cs typeface="Segoe UI" panose="020B0502040204020203" pitchFamily="34" charset="0"/>
              </a:rPr>
              <a:t>Dev, Web, Std, and EE Editions</a:t>
            </a:r>
          </a:p>
          <a:p>
            <a:pPr marL="0" lvl="1" indent="0">
              <a:spcAft>
                <a:spcPts val="600"/>
              </a:spcAft>
              <a:buNone/>
            </a:pPr>
            <a:endParaRPr lang="en-US" sz="1600" dirty="0">
              <a:latin typeface="+mj-lt"/>
              <a:cs typeface="Segoe UI" panose="020B0502040204020203" pitchFamily="34" charset="0"/>
            </a:endParaRPr>
          </a:p>
          <a:p>
            <a:pPr marL="0" indent="0">
              <a:spcAft>
                <a:spcPts val="600"/>
              </a:spcAft>
              <a:buNone/>
            </a:pPr>
            <a:r>
              <a:rPr lang="en-US" sz="1800" dirty="0">
                <a:solidFill>
                  <a:schemeClr val="accent1"/>
                </a:solidFill>
                <a:latin typeface="+mj-lt"/>
              </a:rPr>
              <a:t>Uses the IaaS Agent Extension</a:t>
            </a:r>
          </a:p>
          <a:p>
            <a:pPr marL="0" indent="0">
              <a:spcAft>
                <a:spcPts val="600"/>
              </a:spcAft>
              <a:buNone/>
            </a:pPr>
            <a:endParaRPr lang="en-US" sz="1800" dirty="0">
              <a:solidFill>
                <a:schemeClr val="accent1"/>
              </a:solidFill>
              <a:latin typeface="+mj-lt"/>
            </a:endParaRPr>
          </a:p>
          <a:p>
            <a:pPr marL="0" indent="0">
              <a:spcAft>
                <a:spcPts val="600"/>
              </a:spcAft>
              <a:buNone/>
            </a:pPr>
            <a:r>
              <a:rPr lang="en-US" sz="1800" dirty="0">
                <a:solidFill>
                  <a:schemeClr val="accent1"/>
                </a:solidFill>
                <a:latin typeface="+mj-lt"/>
              </a:rPr>
              <a:t>T-SQL snapshot backups supported with Azure disk snapshots</a:t>
            </a:r>
          </a:p>
          <a:p>
            <a:pPr marL="0" indent="0">
              <a:spcAft>
                <a:spcPts val="600"/>
              </a:spcAft>
              <a:buNone/>
            </a:pPr>
            <a:r>
              <a:rPr lang="en-US" sz="1800" dirty="0">
                <a:solidFill>
                  <a:schemeClr val="accent1"/>
                </a:solidFill>
                <a:latin typeface="+mj-lt"/>
              </a:rPr>
              <a:t>Several VM sizes support AVX vector including AVX512</a:t>
            </a:r>
          </a:p>
          <a:p>
            <a:pPr marL="0" indent="0">
              <a:spcAft>
                <a:spcPts val="600"/>
              </a:spcAft>
              <a:buNone/>
            </a:pPr>
            <a:r>
              <a:rPr lang="en-US" sz="1800" dirty="0">
                <a:solidFill>
                  <a:schemeClr val="accent1"/>
                </a:solidFill>
                <a:latin typeface="+mj-lt"/>
              </a:rPr>
              <a:t>Portal experience always being updated</a:t>
            </a:r>
          </a:p>
          <a:p>
            <a:pPr marL="0" indent="0">
              <a:spcAft>
                <a:spcPts val="600"/>
              </a:spcAft>
              <a:buNone/>
            </a:pPr>
            <a:r>
              <a:rPr lang="en-US" sz="1800" dirty="0">
                <a:solidFill>
                  <a:schemeClr val="accent1"/>
                </a:solidFill>
                <a:latin typeface="+mj-lt"/>
              </a:rPr>
              <a:t>SQL Server 2022 features</a:t>
            </a:r>
          </a:p>
          <a:p>
            <a:pPr marL="0" lvl="1" indent="0">
              <a:spcAft>
                <a:spcPts val="600"/>
              </a:spcAft>
              <a:buNone/>
            </a:pPr>
            <a:r>
              <a:rPr lang="en-US" sz="1600" dirty="0">
                <a:latin typeface="+mj-lt"/>
                <a:cs typeface="Segoe UI" panose="020B0502040204020203" pitchFamily="34" charset="0"/>
              </a:rPr>
              <a:t>AAD authentication</a:t>
            </a:r>
          </a:p>
          <a:p>
            <a:pPr marL="0" lvl="1" indent="0">
              <a:spcAft>
                <a:spcPts val="600"/>
              </a:spcAft>
              <a:buNone/>
            </a:pPr>
            <a:r>
              <a:rPr lang="en-US" sz="1600" dirty="0">
                <a:latin typeface="+mj-lt"/>
                <a:cs typeface="Segoe UI" panose="020B0502040204020203" pitchFamily="34" charset="0"/>
              </a:rPr>
              <a:t>Microsoft Purview policies*</a:t>
            </a:r>
          </a:p>
          <a:p>
            <a:pPr marL="0" indent="0">
              <a:spcAft>
                <a:spcPts val="600"/>
              </a:spcAft>
              <a:buNone/>
            </a:pPr>
            <a:endParaRPr lang="en-US" sz="1800" dirty="0">
              <a:solidFill>
                <a:schemeClr val="accent1"/>
              </a:solidFill>
              <a:latin typeface="+mj-lt"/>
            </a:endParaRPr>
          </a:p>
        </p:txBody>
      </p:sp>
      <p:sp>
        <p:nvSpPr>
          <p:cNvPr id="8" name="TextBox 7">
            <a:extLst>
              <a:ext uri="{FF2B5EF4-FFF2-40B4-BE49-F238E27FC236}">
                <a16:creationId xmlns:a16="http://schemas.microsoft.com/office/drawing/2014/main" id="{7C553EF9-928D-0C55-4238-23FB1DF218E5}"/>
              </a:ext>
            </a:extLst>
          </p:cNvPr>
          <p:cNvSpPr txBox="1"/>
          <p:nvPr/>
        </p:nvSpPr>
        <p:spPr>
          <a:xfrm>
            <a:off x="6446119" y="6319033"/>
            <a:ext cx="3185029" cy="184666"/>
          </a:xfrm>
          <a:prstGeom prst="rect">
            <a:avLst/>
          </a:prstGeom>
          <a:noFill/>
        </p:spPr>
        <p:txBody>
          <a:bodyPr wrap="square" lIns="0" tIns="0" rIns="0" bIns="0" rtlCol="0">
            <a:spAutoFit/>
          </a:bodyPr>
          <a:lstStyle/>
          <a:p>
            <a:pPr algn="l"/>
            <a:r>
              <a:rPr lang="en-US" sz="1200" dirty="0">
                <a:gradFill>
                  <a:gsLst>
                    <a:gs pos="2917">
                      <a:schemeClr val="tx1"/>
                    </a:gs>
                    <a:gs pos="30000">
                      <a:schemeClr val="tx1"/>
                    </a:gs>
                  </a:gsLst>
                  <a:lin ang="5400000" scaled="0"/>
                </a:gradFill>
              </a:rPr>
              <a:t>* Planned</a:t>
            </a:r>
          </a:p>
        </p:txBody>
      </p:sp>
      <p:sp>
        <p:nvSpPr>
          <p:cNvPr id="10" name="Rectangle: Rounded Corners 9">
            <a:extLst>
              <a:ext uri="{FF2B5EF4-FFF2-40B4-BE49-F238E27FC236}">
                <a16:creationId xmlns:a16="http://schemas.microsoft.com/office/drawing/2014/main" id="{54ED84B4-7B09-F243-B32D-3F73865B02CF}"/>
              </a:ext>
              <a:ext uri="{C183D7F6-B498-43B3-948B-1728B52AA6E4}">
                <adec:decorative xmlns:adec="http://schemas.microsoft.com/office/drawing/2017/decorative" val="1"/>
              </a:ext>
            </a:extLst>
          </p:cNvPr>
          <p:cNvSpPr/>
          <p:nvPr/>
        </p:nvSpPr>
        <p:spPr bwMode="auto">
          <a:xfrm>
            <a:off x="7581900" y="1436688"/>
            <a:ext cx="4314826" cy="1751012"/>
          </a:xfrm>
          <a:prstGeom prst="roundRect">
            <a:avLst>
              <a:gd name="adj" fmla="val 7963"/>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A5DEEF0C-59B6-F51E-AB31-73400C36D0F1}"/>
              </a:ext>
            </a:extLst>
          </p:cNvPr>
          <p:cNvSpPr txBox="1"/>
          <p:nvPr/>
        </p:nvSpPr>
        <p:spPr>
          <a:xfrm>
            <a:off x="7947573" y="2127528"/>
            <a:ext cx="3583481" cy="369332"/>
          </a:xfrm>
          <a:prstGeom prst="rect">
            <a:avLst/>
          </a:prstGeom>
          <a:noFill/>
        </p:spPr>
        <p:txBody>
          <a:bodyPr wrap="none" lIns="0" tIns="0" rIns="0" bIns="0" rtlCol="0">
            <a:spAutoFit/>
          </a:bodyPr>
          <a:lstStyle/>
          <a:p>
            <a:pPr algn="l"/>
            <a:r>
              <a:rPr lang="en-US" sz="2400" dirty="0">
                <a:gradFill>
                  <a:gsLst>
                    <a:gs pos="2917">
                      <a:schemeClr val="tx1"/>
                    </a:gs>
                    <a:gs pos="30000">
                      <a:schemeClr val="tx1"/>
                    </a:gs>
                  </a:gsLst>
                  <a:lin ang="5400000" scaled="0"/>
                </a:gradFill>
                <a:hlinkClick r:id="rId3"/>
              </a:rPr>
              <a:t>https://aka.ms/sqlazurevm</a:t>
            </a: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263754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of these is one of the major categories for SQL Server 2022 features?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Azure extension for SQL Server provides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of these capabilities?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Cloud connected</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Arc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Contained Availability Groups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 query intelligence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D</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1973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disaster recovery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AAD authentication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 virtualization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virtual machine</a:t>
            </a: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24400" y="965995"/>
            <a:ext cx="6884988" cy="4924425"/>
          </a:xfrm>
          <a:prstGeom prst="rect">
            <a:avLst/>
          </a:prstGeom>
          <a:noFill/>
        </p:spPr>
        <p:txBody>
          <a:bodyPr wrap="square" lIns="0" tIns="0" rIns="0" bIns="0" rtlCol="0">
            <a:spAutoFit/>
          </a:bodyPr>
          <a:lstStyle/>
          <a:p>
            <a:pPr>
              <a:spcAft>
                <a:spcPts val="4200"/>
              </a:spcAft>
            </a:pPr>
            <a:r>
              <a:rPr lang="en-US" sz="2000" dirty="0"/>
              <a:t>SQL Server 2022 is </a:t>
            </a:r>
            <a:r>
              <a:rPr lang="en-US" sz="2000" b="1" dirty="0"/>
              <a:t>Azure-enabled </a:t>
            </a:r>
            <a:r>
              <a:rPr lang="en-US" sz="2000" dirty="0"/>
              <a:t>for disaster recovery, analytics, and security</a:t>
            </a:r>
          </a:p>
          <a:p>
            <a:pPr>
              <a:spcAft>
                <a:spcPts val="4200"/>
              </a:spcAft>
            </a:pPr>
            <a:r>
              <a:rPr lang="en-US" sz="2000" b="1" dirty="0"/>
              <a:t>Built-in query intelligence </a:t>
            </a:r>
            <a:r>
              <a:rPr lang="en-US" sz="2000" dirty="0"/>
              <a:t>reduces query tuning and gains you performance with</a:t>
            </a:r>
            <a:r>
              <a:rPr lang="en-US" sz="2000" b="1" dirty="0"/>
              <a:t> no code changes</a:t>
            </a:r>
            <a:endParaRPr lang="en-US" sz="2000" dirty="0"/>
          </a:p>
          <a:p>
            <a:pPr>
              <a:spcAft>
                <a:spcPts val="4200"/>
              </a:spcAft>
            </a:pPr>
            <a:r>
              <a:rPr lang="en-US" sz="2000" dirty="0"/>
              <a:t>SQL Server 2022 has new innovations in </a:t>
            </a:r>
            <a:r>
              <a:rPr lang="en-US" sz="2000" b="1" dirty="0"/>
              <a:t>security, scalability, and availability</a:t>
            </a:r>
          </a:p>
          <a:p>
            <a:pPr>
              <a:spcAft>
                <a:spcPts val="4200"/>
              </a:spcAft>
            </a:pPr>
            <a:r>
              <a:rPr lang="en-US" sz="2000" b="1" dirty="0"/>
              <a:t>Data virtualization and object storage </a:t>
            </a:r>
            <a:r>
              <a:rPr lang="en-US" sz="2000" dirty="0"/>
              <a:t>through standard SQL interfaces</a:t>
            </a:r>
          </a:p>
          <a:p>
            <a:pPr>
              <a:spcAft>
                <a:spcPts val="4200"/>
              </a:spcAft>
            </a:pPr>
            <a:r>
              <a:rPr lang="en-US" sz="2000" b="1" dirty="0"/>
              <a:t>Extending the T-SQL language </a:t>
            </a:r>
            <a:r>
              <a:rPr lang="en-US" sz="2000" dirty="0"/>
              <a:t>for new developer scenarios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Connect SQL Server 2022 to Azure</a:t>
            </a:r>
          </a:p>
        </p:txBody>
      </p:sp>
      <p:sp>
        <p:nvSpPr>
          <p:cNvPr id="3" name="TextBox 2">
            <a:extLst>
              <a:ext uri="{FF2B5EF4-FFF2-40B4-BE49-F238E27FC236}">
                <a16:creationId xmlns:a16="http://schemas.microsoft.com/office/drawing/2014/main" id="{21A428CD-574A-46FF-A3B1-5D47B93F2157}"/>
              </a:ext>
            </a:extLst>
          </p:cNvPr>
          <p:cNvSpPr txBox="1"/>
          <p:nvPr/>
        </p:nvSpPr>
        <p:spPr>
          <a:xfrm>
            <a:off x="584200" y="3782805"/>
            <a:ext cx="6436360" cy="1862048"/>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SQL Server 2022 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Managed disaster recovery with Azure SQL Managed Instance*</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Near-real time analytics with Synapse link*</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Arc-enabled SQL Server*</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Azure Security hybrid capabilities*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6" name="Picture 2" descr="Image">
            <a:extLst>
              <a:ext uri="{FF2B5EF4-FFF2-40B4-BE49-F238E27FC236}">
                <a16:creationId xmlns:a16="http://schemas.microsoft.com/office/drawing/2014/main" id="{C96D2FCF-92B3-463B-1CA9-586D075170E9}"/>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11923" y="1886800"/>
            <a:ext cx="592954" cy="469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65C966A-F608-5441-9DBF-DEE2F72BCE06}"/>
              </a:ext>
            </a:extLst>
          </p:cNvPr>
          <p:cNvSpPr txBox="1"/>
          <p:nvPr/>
        </p:nvSpPr>
        <p:spPr>
          <a:xfrm>
            <a:off x="498475" y="6130409"/>
            <a:ext cx="6762750" cy="369332"/>
          </a:xfrm>
          <a:prstGeom prst="rect">
            <a:avLst/>
          </a:prstGeom>
          <a:noFill/>
        </p:spPr>
        <p:txBody>
          <a:bodyPr wrap="square">
            <a:spAutoFit/>
          </a:bodyPr>
          <a:lstStyle/>
          <a:p>
            <a:pPr marL="457200" indent="-457200">
              <a:spcAft>
                <a:spcPts val="600"/>
              </a:spcAft>
              <a:tabLst/>
              <a:defRPr/>
            </a:pPr>
            <a:r>
              <a:rPr lang="en-US" sz="1800" dirty="0">
                <a:gradFill>
                  <a:gsLst>
                    <a:gs pos="2917">
                      <a:prstClr val="white"/>
                    </a:gs>
                    <a:gs pos="30000">
                      <a:prstClr val="white"/>
                    </a:gs>
                  </a:gsLst>
                  <a:lin ang="5400000" scaled="0"/>
                </a:gradFill>
                <a:latin typeface="Segoe UI"/>
              </a:rPr>
              <a:t>Demos*</a:t>
            </a:r>
          </a:p>
        </p:txBody>
      </p:sp>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Goals for this workshop</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in an interactive style </a:t>
            </a:r>
            <a:r>
              <a:rPr lang="en-US" sz="2800" b="1" dirty="0">
                <a:gradFill>
                  <a:gsLst>
                    <a:gs pos="2917">
                      <a:schemeClr val="tx1"/>
                    </a:gs>
                    <a:gs pos="30000">
                      <a:schemeClr val="tx1"/>
                    </a:gs>
                  </a:gsLst>
                  <a:lin ang="5400000" scaled="0"/>
                </a:gradFill>
              </a:rPr>
              <a:t>what</a:t>
            </a:r>
            <a:r>
              <a:rPr lang="en-US" sz="2800" dirty="0">
                <a:gradFill>
                  <a:gsLst>
                    <a:gs pos="2917">
                      <a:schemeClr val="tx1"/>
                    </a:gs>
                    <a:gs pos="30000">
                      <a:schemeClr val="tx1"/>
                    </a:gs>
                  </a:gsLst>
                  <a:lin ang="5400000" scaled="0"/>
                </a:gradFill>
              </a:rPr>
              <a:t> is new in SQL Server 2022</a:t>
            </a:r>
          </a:p>
          <a:p>
            <a:pPr algn="l">
              <a:spcAft>
                <a:spcPts val="4200"/>
              </a:spcAft>
              <a:buClr>
                <a:srgbClr val="00B050"/>
              </a:buClr>
            </a:pPr>
            <a:r>
              <a:rPr lang="en-US" sz="2800" dirty="0">
                <a:gradFill>
                  <a:gsLst>
                    <a:gs pos="2917">
                      <a:schemeClr val="tx1"/>
                    </a:gs>
                    <a:gs pos="30000">
                      <a:schemeClr val="tx1"/>
                    </a:gs>
                  </a:gsLst>
                  <a:lin ang="5400000" scaled="0"/>
                </a:gradFill>
              </a:rPr>
              <a:t>Evaluate </a:t>
            </a:r>
            <a:r>
              <a:rPr lang="en-US" sz="2800" b="1" dirty="0">
                <a:gradFill>
                  <a:gsLst>
                    <a:gs pos="2917">
                      <a:schemeClr val="tx1"/>
                    </a:gs>
                    <a:gs pos="30000">
                      <a:schemeClr val="tx1"/>
                    </a:gs>
                  </a:gsLst>
                  <a:lin ang="5400000" scaled="0"/>
                </a:gradFill>
              </a:rPr>
              <a:t>why</a:t>
            </a:r>
            <a:r>
              <a:rPr lang="en-US" sz="2800" dirty="0">
                <a:gradFill>
                  <a:gsLst>
                    <a:gs pos="2917">
                      <a:schemeClr val="tx1"/>
                    </a:gs>
                    <a:gs pos="30000">
                      <a:schemeClr val="tx1"/>
                    </a:gs>
                  </a:gsLst>
                  <a:lin ang="5400000" scaled="0"/>
                </a:gradFill>
              </a:rPr>
              <a:t> you should upgrade to SQL Server 2022</a:t>
            </a:r>
          </a:p>
          <a:p>
            <a:pPr algn="l">
              <a:spcAft>
                <a:spcPts val="4200"/>
              </a:spcAft>
              <a:buClr>
                <a:srgbClr val="00B050"/>
              </a:buClr>
            </a:pPr>
            <a:r>
              <a:rPr lang="en-US" sz="2800" dirty="0">
                <a:gradFill>
                  <a:gsLst>
                    <a:gs pos="2917">
                      <a:schemeClr val="tx1"/>
                    </a:gs>
                    <a:gs pos="30000">
                      <a:schemeClr val="tx1"/>
                    </a:gs>
                  </a:gsLst>
                  <a:lin ang="5400000" scaled="0"/>
                </a:gradFill>
              </a:rPr>
              <a:t>Learn </a:t>
            </a:r>
            <a:r>
              <a:rPr lang="en-US" sz="2800" b="1" dirty="0">
                <a:gradFill>
                  <a:gsLst>
                    <a:gs pos="2917">
                      <a:schemeClr val="tx1"/>
                    </a:gs>
                    <a:gs pos="30000">
                      <a:schemeClr val="tx1"/>
                    </a:gs>
                  </a:gsLst>
                  <a:lin ang="5400000" scaled="0"/>
                </a:gradFill>
              </a:rPr>
              <a:t>how</a:t>
            </a:r>
            <a:r>
              <a:rPr lang="en-US" sz="2800" dirty="0">
                <a:gradFill>
                  <a:gsLst>
                    <a:gs pos="2917">
                      <a:schemeClr val="tx1"/>
                    </a:gs>
                    <a:gs pos="30000">
                      <a:schemeClr val="tx1"/>
                    </a:gs>
                  </a:gsLst>
                  <a:lin ang="5400000" scaled="0"/>
                </a:gradFill>
              </a:rPr>
              <a:t> specific key features work in SQL Server 2022</a:t>
            </a:r>
          </a:p>
          <a:p>
            <a:pPr algn="l">
              <a:spcAft>
                <a:spcPts val="4200"/>
              </a:spcAft>
              <a:buClr>
                <a:srgbClr val="00B050"/>
              </a:buClr>
            </a:pPr>
            <a:r>
              <a:rPr lang="en-US" sz="2800" dirty="0">
                <a:gradFill>
                  <a:gsLst>
                    <a:gs pos="2917">
                      <a:schemeClr val="tx1"/>
                    </a:gs>
                    <a:gs pos="30000">
                      <a:schemeClr val="tx1"/>
                    </a:gs>
                  </a:gsLst>
                  <a:lin ang="5400000" scaled="0"/>
                </a:gradFill>
              </a:rPr>
              <a:t>Gain </a:t>
            </a:r>
            <a:r>
              <a:rPr lang="en-US" sz="2800" b="1" dirty="0">
                <a:gradFill>
                  <a:gsLst>
                    <a:gs pos="2917">
                      <a:schemeClr val="tx1"/>
                    </a:gs>
                    <a:gs pos="30000">
                      <a:schemeClr val="tx1"/>
                    </a:gs>
                  </a:gsLst>
                  <a:lin ang="5400000" scaled="0"/>
                </a:gradFill>
              </a:rPr>
              <a:t>hands-on</a:t>
            </a:r>
            <a:r>
              <a:rPr lang="en-US" sz="2800" dirty="0">
                <a:gradFill>
                  <a:gsLst>
                    <a:gs pos="2917">
                      <a:schemeClr val="tx1"/>
                    </a:gs>
                    <a:gs pos="30000">
                      <a:schemeClr val="tx1"/>
                    </a:gs>
                  </a:gsLst>
                  <a:lin ang="5400000" scaled="0"/>
                </a:gradFill>
              </a:rPr>
              <a:t> experience trying out new features</a:t>
            </a:r>
          </a:p>
          <a:p>
            <a:pPr algn="l">
              <a:spcAft>
                <a:spcPts val="4200"/>
              </a:spcAft>
              <a:buClr>
                <a:srgbClr val="00B050"/>
              </a:buClr>
            </a:pPr>
            <a:r>
              <a:rPr lang="en-US" sz="2800" dirty="0">
                <a:gradFill>
                  <a:gsLst>
                    <a:gs pos="2917">
                      <a:schemeClr val="tx1"/>
                    </a:gs>
                    <a:gs pos="30000">
                      <a:schemeClr val="tx1"/>
                    </a:gs>
                  </a:gsLst>
                  <a:lin ang="5400000" scaled="0"/>
                </a:gradFill>
              </a:rPr>
              <a:t>Walk away with </a:t>
            </a:r>
            <a:r>
              <a:rPr lang="en-US" sz="2800" b="1" dirty="0">
                <a:gradFill>
                  <a:gsLst>
                    <a:gs pos="2917">
                      <a:schemeClr val="tx1"/>
                    </a:gs>
                    <a:gs pos="30000">
                      <a:schemeClr val="tx1"/>
                    </a:gs>
                  </a:gsLst>
                  <a:lin ang="5400000" scaled="0"/>
                </a:gradFill>
              </a:rPr>
              <a:t>resources</a:t>
            </a:r>
            <a:r>
              <a:rPr lang="en-US" sz="2800" dirty="0">
                <a:gradFill>
                  <a:gsLst>
                    <a:gs pos="2917">
                      <a:schemeClr val="tx1"/>
                    </a:gs>
                    <a:gs pos="30000">
                      <a:schemeClr val="tx1"/>
                    </a:gs>
                  </a:gsLst>
                  <a:lin ang="5400000" scaled="0"/>
                </a:gradFill>
              </a:rPr>
              <a:t> you can use to learn more</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319380263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14:presetBounceEnd="99000">
                                      <p:stCondLst>
                                        <p:cond delay="250"/>
                                      </p:stCondLst>
                                      <p:childTnLst>
                                        <p:animScale p14:bounceEnd="99000">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14:presetBounceEnd="99000">
                                      <p:stCondLst>
                                        <p:cond delay="500"/>
                                      </p:stCondLst>
                                      <p:childTnLst>
                                        <p:animScale p14:bounceEnd="99000">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14:presetBounceEnd="99000">
                                      <p:stCondLst>
                                        <p:cond delay="750"/>
                                      </p:stCondLst>
                                      <p:childTnLst>
                                        <p:animScale p14:bounceEnd="99000">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1000"/>
                                      </p:stCondLst>
                                      <p:childTnLst>
                                        <p:animScale p14:bounceEnd="99000">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par>
                                    <p:cTn id="16" presetID="10" presetClass="entr" presetSubtype="0" fill="hold" grpId="0" nodeType="withEffect">
                                      <p:stCondLst>
                                        <p:cond delay="25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23" presetClass="entr" presetSubtype="16" fill="hold" nodeType="withEffect">
                                      <p:stCondLst>
                                        <p:cond delay="250"/>
                                      </p:stCondLst>
                                      <p:childTnLst>
                                        <p:set>
                                          <p:cBhvr>
                                            <p:cTn id="20" dur="1" fill="hold">
                                              <p:stCondLst>
                                                <p:cond delay="0"/>
                                              </p:stCondLst>
                                            </p:cTn>
                                            <p:tgtEl>
                                              <p:spTgt spid="10"/>
                                            </p:tgtEl>
                                            <p:attrNameLst>
                                              <p:attrName>style.visibility</p:attrName>
                                            </p:attrNameLst>
                                          </p:cBhvr>
                                          <p:to>
                                            <p:strVal val="visible"/>
                                          </p:to>
                                        </p:set>
                                        <p:anim calcmode="lin" valueType="num">
                                          <p:cBhvr>
                                            <p:cTn id="21" dur="200" fill="hold"/>
                                            <p:tgtEl>
                                              <p:spTgt spid="10"/>
                                            </p:tgtEl>
                                            <p:attrNameLst>
                                              <p:attrName>ppt_w</p:attrName>
                                            </p:attrNameLst>
                                          </p:cBhvr>
                                          <p:tavLst>
                                            <p:tav tm="0">
                                              <p:val>
                                                <p:fltVal val="0"/>
                                              </p:val>
                                            </p:tav>
                                            <p:tav tm="100000">
                                              <p:val>
                                                <p:strVal val="#ppt_w"/>
                                              </p:val>
                                            </p:tav>
                                          </p:tavLst>
                                        </p:anim>
                                        <p:anim calcmode="lin" valueType="num">
                                          <p:cBhvr>
                                            <p:cTn id="22" dur="200" fill="hold"/>
                                            <p:tgtEl>
                                              <p:spTgt spid="10"/>
                                            </p:tgtEl>
                                            <p:attrNameLst>
                                              <p:attrName>ppt_h</p:attrName>
                                            </p:attrNameLst>
                                          </p:cBhvr>
                                          <p:tavLst>
                                            <p:tav tm="0">
                                              <p:val>
                                                <p:fltVal val="0"/>
                                              </p:val>
                                            </p:tav>
                                            <p:tav tm="100000">
                                              <p:val>
                                                <p:strVal val="#ppt_h"/>
                                              </p:val>
                                            </p:tav>
                                          </p:tavLst>
                                        </p:anim>
                                      </p:childTnLst>
                                    </p:cTn>
                                  </p:par>
                                  <p:par>
                                    <p:cTn id="23" presetID="6" presetClass="emph" presetSubtype="0" fill="hold" nodeType="withEffect">
                                      <p:stCondLst>
                                        <p:cond delay="250"/>
                                      </p:stCondLst>
                                      <p:childTnLst>
                                        <p:animScale>
                                          <p:cBhvr>
                                            <p:cTn id="24" dur="1000" fill="hold"/>
                                            <p:tgtEl>
                                              <p:spTgt spid="10"/>
                                            </p:tgtEl>
                                          </p:cBhvr>
                                          <p:by x="110000" y="110000"/>
                                        </p:animScale>
                                      </p:childTnLst>
                                    </p:cTn>
                                  </p:par>
                                  <p:par>
                                    <p:cTn id="25" presetID="6" presetClass="emph" presetSubtype="0" accel="50000" decel="50000" fill="hold" nodeType="withEffect">
                                      <p:stCondLst>
                                        <p:cond delay="250"/>
                                      </p:stCondLst>
                                      <p:childTnLst>
                                        <p:animScale>
                                          <p:cBhvr>
                                            <p:cTn id="26" dur="250" fill="hold"/>
                                            <p:tgtEl>
                                              <p:spTgt spid="10"/>
                                            </p:tgtEl>
                                          </p:cBhvr>
                                          <p:by x="91000" y="91000"/>
                                        </p:animScale>
                                      </p:childTnLst>
                                    </p:cTn>
                                  </p:par>
                                  <p:par>
                                    <p:cTn id="27" presetID="10" presetClass="entr" presetSubtype="0" fill="hold" grpId="0" nodeType="withEffect">
                                      <p:stCondLst>
                                        <p:cond delay="50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fade">
                                          <p:cBhvr>
                                            <p:cTn id="29" dur="500"/>
                                            <p:tgtEl>
                                              <p:spTgt spid="3">
                                                <p:txEl>
                                                  <p:pRg st="2" end="2"/>
                                                </p:txEl>
                                              </p:spTgt>
                                            </p:tgtEl>
                                          </p:cBhvr>
                                        </p:animEffect>
                                      </p:childTnLst>
                                    </p:cTn>
                                  </p:par>
                                  <p:par>
                                    <p:cTn id="30" presetID="23" presetClass="entr" presetSubtype="16" fill="hold" nodeType="withEffect">
                                      <p:stCondLst>
                                        <p:cond delay="5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200" fill="hold"/>
                                            <p:tgtEl>
                                              <p:spTgt spid="13"/>
                                            </p:tgtEl>
                                            <p:attrNameLst>
                                              <p:attrName>ppt_w</p:attrName>
                                            </p:attrNameLst>
                                          </p:cBhvr>
                                          <p:tavLst>
                                            <p:tav tm="0">
                                              <p:val>
                                                <p:fltVal val="0"/>
                                              </p:val>
                                            </p:tav>
                                            <p:tav tm="100000">
                                              <p:val>
                                                <p:strVal val="#ppt_w"/>
                                              </p:val>
                                            </p:tav>
                                          </p:tavLst>
                                        </p:anim>
                                        <p:anim calcmode="lin" valueType="num">
                                          <p:cBhvr>
                                            <p:cTn id="33" dur="200" fill="hold"/>
                                            <p:tgtEl>
                                              <p:spTgt spid="13"/>
                                            </p:tgtEl>
                                            <p:attrNameLst>
                                              <p:attrName>ppt_h</p:attrName>
                                            </p:attrNameLst>
                                          </p:cBhvr>
                                          <p:tavLst>
                                            <p:tav tm="0">
                                              <p:val>
                                                <p:fltVal val="0"/>
                                              </p:val>
                                            </p:tav>
                                            <p:tav tm="100000">
                                              <p:val>
                                                <p:strVal val="#ppt_h"/>
                                              </p:val>
                                            </p:tav>
                                          </p:tavLst>
                                        </p:anim>
                                      </p:childTnLst>
                                    </p:cTn>
                                  </p:par>
                                  <p:par>
                                    <p:cTn id="34" presetID="6" presetClass="emph" presetSubtype="0" fill="hold" nodeType="withEffect">
                                      <p:stCondLst>
                                        <p:cond delay="500"/>
                                      </p:stCondLst>
                                      <p:childTnLst>
                                        <p:animScale>
                                          <p:cBhvr>
                                            <p:cTn id="35" dur="1000" fill="hold"/>
                                            <p:tgtEl>
                                              <p:spTgt spid="13"/>
                                            </p:tgtEl>
                                          </p:cBhvr>
                                          <p:by x="110000" y="110000"/>
                                        </p:animScale>
                                      </p:childTnLst>
                                    </p:cTn>
                                  </p:par>
                                  <p:par>
                                    <p:cTn id="36" presetID="6" presetClass="emph" presetSubtype="0" accel="50000" decel="50000" fill="hold" nodeType="withEffect">
                                      <p:stCondLst>
                                        <p:cond delay="500"/>
                                      </p:stCondLst>
                                      <p:childTnLst>
                                        <p:animScale>
                                          <p:cBhvr>
                                            <p:cTn id="37" dur="250" fill="hold"/>
                                            <p:tgtEl>
                                              <p:spTgt spid="13"/>
                                            </p:tgtEl>
                                          </p:cBhvr>
                                          <p:by x="91000" y="91000"/>
                                        </p:animScale>
                                      </p:childTnLst>
                                    </p:cTn>
                                  </p:par>
                                  <p:par>
                                    <p:cTn id="38" presetID="10" presetClass="entr" presetSubtype="0" fill="hold" grpId="0" nodeType="withEffect">
                                      <p:stCondLst>
                                        <p:cond delay="75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fade">
                                          <p:cBhvr>
                                            <p:cTn id="40" dur="500"/>
                                            <p:tgtEl>
                                              <p:spTgt spid="3">
                                                <p:txEl>
                                                  <p:pRg st="3" end="3"/>
                                                </p:txEl>
                                              </p:spTgt>
                                            </p:tgtEl>
                                          </p:cBhvr>
                                        </p:animEffect>
                                      </p:childTnLst>
                                    </p:cTn>
                                  </p:par>
                                  <p:par>
                                    <p:cTn id="41" presetID="23" presetClass="entr" presetSubtype="16" fill="hold" nodeType="withEffect">
                                      <p:stCondLst>
                                        <p:cond delay="750"/>
                                      </p:stCondLst>
                                      <p:childTnLst>
                                        <p:set>
                                          <p:cBhvr>
                                            <p:cTn id="42" dur="1" fill="hold">
                                              <p:stCondLst>
                                                <p:cond delay="0"/>
                                              </p:stCondLst>
                                            </p:cTn>
                                            <p:tgtEl>
                                              <p:spTgt spid="16"/>
                                            </p:tgtEl>
                                            <p:attrNameLst>
                                              <p:attrName>style.visibility</p:attrName>
                                            </p:attrNameLst>
                                          </p:cBhvr>
                                          <p:to>
                                            <p:strVal val="visible"/>
                                          </p:to>
                                        </p:set>
                                        <p:anim calcmode="lin" valueType="num">
                                          <p:cBhvr>
                                            <p:cTn id="43" dur="200" fill="hold"/>
                                            <p:tgtEl>
                                              <p:spTgt spid="16"/>
                                            </p:tgtEl>
                                            <p:attrNameLst>
                                              <p:attrName>ppt_w</p:attrName>
                                            </p:attrNameLst>
                                          </p:cBhvr>
                                          <p:tavLst>
                                            <p:tav tm="0">
                                              <p:val>
                                                <p:fltVal val="0"/>
                                              </p:val>
                                            </p:tav>
                                            <p:tav tm="100000">
                                              <p:val>
                                                <p:strVal val="#ppt_w"/>
                                              </p:val>
                                            </p:tav>
                                          </p:tavLst>
                                        </p:anim>
                                        <p:anim calcmode="lin" valueType="num">
                                          <p:cBhvr>
                                            <p:cTn id="44" dur="200" fill="hold"/>
                                            <p:tgtEl>
                                              <p:spTgt spid="16"/>
                                            </p:tgtEl>
                                            <p:attrNameLst>
                                              <p:attrName>ppt_h</p:attrName>
                                            </p:attrNameLst>
                                          </p:cBhvr>
                                          <p:tavLst>
                                            <p:tav tm="0">
                                              <p:val>
                                                <p:fltVal val="0"/>
                                              </p:val>
                                            </p:tav>
                                            <p:tav tm="100000">
                                              <p:val>
                                                <p:strVal val="#ppt_h"/>
                                              </p:val>
                                            </p:tav>
                                          </p:tavLst>
                                        </p:anim>
                                      </p:childTnLst>
                                    </p:cTn>
                                  </p:par>
                                  <p:par>
                                    <p:cTn id="45" presetID="6" presetClass="emph" presetSubtype="0" fill="hold" nodeType="withEffect">
                                      <p:stCondLst>
                                        <p:cond delay="750"/>
                                      </p:stCondLst>
                                      <p:childTnLst>
                                        <p:animScale>
                                          <p:cBhvr>
                                            <p:cTn id="46" dur="1000" fill="hold"/>
                                            <p:tgtEl>
                                              <p:spTgt spid="16"/>
                                            </p:tgtEl>
                                          </p:cBhvr>
                                          <p:by x="110000" y="110000"/>
                                        </p:animScale>
                                      </p:childTnLst>
                                    </p:cTn>
                                  </p:par>
                                  <p:par>
                                    <p:cTn id="47" presetID="6" presetClass="emph" presetSubtype="0" accel="50000" decel="50000" fill="hold" nodeType="withEffect">
                                      <p:stCondLst>
                                        <p:cond delay="750"/>
                                      </p:stCondLst>
                                      <p:childTnLst>
                                        <p:animScale>
                                          <p:cBhvr>
                                            <p:cTn id="48" dur="250" fill="hold"/>
                                            <p:tgtEl>
                                              <p:spTgt spid="16"/>
                                            </p:tgtEl>
                                          </p:cBhvr>
                                          <p:by x="91000" y="91000"/>
                                        </p:animScale>
                                      </p:childTnLst>
                                    </p:cTn>
                                  </p:par>
                                  <p:par>
                                    <p:cTn id="49" presetID="10" presetClass="entr" presetSubtype="0" fill="hold" grpId="0" nodeType="withEffect">
                                      <p:stCondLst>
                                        <p:cond delay="100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1000"/>
                                      </p:stCondLst>
                                      <p:childTnLst>
                                        <p:set>
                                          <p:cBhvr>
                                            <p:cTn id="53" dur="1" fill="hold">
                                              <p:stCondLst>
                                                <p:cond delay="0"/>
                                              </p:stCondLst>
                                            </p:cTn>
                                            <p:tgtEl>
                                              <p:spTgt spid="19"/>
                                            </p:tgtEl>
                                            <p:attrNameLst>
                                              <p:attrName>style.visibility</p:attrName>
                                            </p:attrNameLst>
                                          </p:cBhvr>
                                          <p:to>
                                            <p:strVal val="visible"/>
                                          </p:to>
                                        </p:set>
                                        <p:anim calcmode="lin" valueType="num">
                                          <p:cBhvr>
                                            <p:cTn id="54" dur="200" fill="hold"/>
                                            <p:tgtEl>
                                              <p:spTgt spid="19"/>
                                            </p:tgtEl>
                                            <p:attrNameLst>
                                              <p:attrName>ppt_w</p:attrName>
                                            </p:attrNameLst>
                                          </p:cBhvr>
                                          <p:tavLst>
                                            <p:tav tm="0">
                                              <p:val>
                                                <p:fltVal val="0"/>
                                              </p:val>
                                            </p:tav>
                                            <p:tav tm="100000">
                                              <p:val>
                                                <p:strVal val="#ppt_w"/>
                                              </p:val>
                                            </p:tav>
                                          </p:tavLst>
                                        </p:anim>
                                        <p:anim calcmode="lin" valueType="num">
                                          <p:cBhvr>
                                            <p:cTn id="55" dur="200" fill="hold"/>
                                            <p:tgtEl>
                                              <p:spTgt spid="19"/>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1000"/>
                                      </p:stCondLst>
                                      <p:childTnLst>
                                        <p:animScale>
                                          <p:cBhvr>
                                            <p:cTn id="57" dur="1000" fill="hold"/>
                                            <p:tgtEl>
                                              <p:spTgt spid="19"/>
                                            </p:tgtEl>
                                          </p:cBhvr>
                                          <p:by x="110000" y="110000"/>
                                        </p:animScale>
                                      </p:childTnLst>
                                    </p:cTn>
                                  </p:par>
                                  <p:par>
                                    <p:cTn id="58" presetID="6" presetClass="emph" presetSubtype="0" accel="50000" decel="50000" fill="hold" nodeType="withEffect">
                                      <p:stCondLst>
                                        <p:cond delay="1000"/>
                                      </p:stCondLst>
                                      <p:childTnLst>
                                        <p:animScale>
                                          <p:cBhvr>
                                            <p:cTn id="59"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5" name="Picture 2" descr="See the source image">
            <a:extLst>
              <a:ext uri="{FF2B5EF4-FFF2-40B4-BE49-F238E27FC236}">
                <a16:creationId xmlns:a16="http://schemas.microsoft.com/office/drawing/2014/main" id="{F1618E8E-5356-450B-A1B8-F87F143022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99990" y="1559289"/>
            <a:ext cx="550246" cy="5543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spc="-50" dirty="0">
                <a:ln w="3175">
                  <a:noFill/>
                </a:ln>
                <a:solidFill>
                  <a:srgbClr val="000000"/>
                </a:solidFill>
                <a:latin typeface="Segoe UI Semibold"/>
                <a:cs typeface="Segoe UI" pitchFamily="34" charset="0"/>
              </a:rPr>
              <a:t>and </a:t>
            </a:r>
            <a:r>
              <a:rPr kumimoji="0" lang="en-US" sz="1200" b="0" i="0" u="none" strike="noStrike" kern="1200" cap="none" spc="-50" normalizeH="0" baseline="0" noProof="0" dirty="0">
                <a:ln w="3175">
                  <a:noFill/>
                </a:ln>
                <a:solidFill>
                  <a:srgbClr val="000000"/>
                </a:solidFill>
                <a:effectLst/>
                <a:uLnTx/>
                <a:uFillTx/>
                <a:latin typeface="Segoe UI Semibold"/>
                <a:cs typeface="Segoe UI" pitchFamily="34" charset="0"/>
              </a:rPr>
              <a:t>failover</a:t>
            </a:r>
            <a:endParaRPr kumimoji="0" lang="en-US" sz="1200" b="0" i="0" u="none" strike="noStrike" kern="1200" cap="none" spc="0" normalizeH="0" baseline="0" noProof="0" dirty="0">
              <a:ln>
                <a:noFill/>
              </a:ln>
              <a:solidFill>
                <a:srgbClr val="000000"/>
              </a:solidFill>
              <a:effectLst/>
              <a:uLnTx/>
              <a:uFillTx/>
              <a:latin typeface="Segoe UI"/>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a:t>
            </a:r>
            <a:r>
              <a:rPr kumimoji="0" lang="en-US" sz="1200" b="0" i="0" u="none" strike="noStrike" kern="1200" cap="none" spc="-50" normalizeH="0" noProof="0" dirty="0">
                <a:ln w="3175">
                  <a:noFill/>
                </a:ln>
                <a:solidFill>
                  <a:srgbClr val="000000"/>
                </a:solidFill>
                <a:effectLst/>
                <a:uLnTx/>
                <a:uFillTx/>
                <a:latin typeface="Segoe UI Semibold"/>
                <a:ea typeface="+mn-ea"/>
                <a:cs typeface="Segoe UI" pitchFamily="34" charset="0"/>
              </a:rPr>
              <a:t> billing</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4"/>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7">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Arc-enabled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734608" y="1587303"/>
            <a:ext cx="594020" cy="594020"/>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FA5FC229-1FDD-CE5F-594F-BE6A9F841C28}"/>
              </a:ext>
              <a:ext uri="{C183D7F6-B498-43B3-948B-1728B52AA6E4}">
                <adec:decorative xmlns:adec="http://schemas.microsoft.com/office/drawing/2017/decorative" val="1"/>
              </a:ext>
            </a:extLst>
          </p:cNvPr>
          <p:cNvSpPr/>
          <p:nvPr/>
        </p:nvSpPr>
        <p:spPr bwMode="auto">
          <a:xfrm>
            <a:off x="9566831"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3" name="Rectangle: Rounded Corners 22">
            <a:extLst>
              <a:ext uri="{FF2B5EF4-FFF2-40B4-BE49-F238E27FC236}">
                <a16:creationId xmlns:a16="http://schemas.microsoft.com/office/drawing/2014/main" id="{24101D49-7BB1-BDB8-51A3-E1B4D2EF9796}"/>
              </a:ext>
              <a:ext uri="{C183D7F6-B498-43B3-948B-1728B52AA6E4}">
                <adec:decorative xmlns:adec="http://schemas.microsoft.com/office/drawing/2017/decorative" val="1"/>
              </a:ext>
            </a:extLst>
          </p:cNvPr>
          <p:cNvSpPr/>
          <p:nvPr/>
        </p:nvSpPr>
        <p:spPr bwMode="auto">
          <a:xfrm>
            <a:off x="6199444" y="3113711"/>
            <a:ext cx="1595438" cy="2015547"/>
          </a:xfrm>
          <a:prstGeom prst="roundRect">
            <a:avLst>
              <a:gd name="adj" fmla="val 4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6" name="Rectangle: Rounded Corners 5">
            <a:extLst>
              <a:ext uri="{FF2B5EF4-FFF2-40B4-BE49-F238E27FC236}">
                <a16:creationId xmlns:a16="http://schemas.microsoft.com/office/drawing/2014/main" id="{5DDA365F-75AA-62F9-EE2E-E24AB50DE49B}"/>
              </a:ext>
              <a:ext uri="{C183D7F6-B498-43B3-948B-1728B52AA6E4}">
                <adec:decorative xmlns:adec="http://schemas.microsoft.com/office/drawing/2017/decorative" val="1"/>
              </a:ext>
            </a:extLst>
          </p:cNvPr>
          <p:cNvSpPr/>
          <p:nvPr/>
        </p:nvSpPr>
        <p:spPr bwMode="auto">
          <a:xfrm>
            <a:off x="294502" y="1401060"/>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69" name="Connector: Elbow 68" descr="Arrow point to SQL Server 2022 and Azure">
            <a:extLst>
              <a:ext uri="{FF2B5EF4-FFF2-40B4-BE49-F238E27FC236}">
                <a16:creationId xmlns:a16="http://schemas.microsoft.com/office/drawing/2014/main" id="{ED533E1F-00A5-4BF7-89A6-16C8A591BE89}"/>
              </a:ext>
            </a:extLst>
          </p:cNvPr>
          <p:cNvCxnSpPr>
            <a:cxnSpLocks/>
          </p:cNvCxnSpPr>
          <p:nvPr/>
        </p:nvCxnSpPr>
        <p:spPr>
          <a:xfrm rot="5400000" flipH="1" flipV="1">
            <a:off x="8678026" y="1289565"/>
            <a:ext cx="11324" cy="3361724"/>
          </a:xfrm>
          <a:prstGeom prst="bentConnector3">
            <a:avLst>
              <a:gd name="adj1" fmla="val 2363480"/>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0" name="TextBox 69">
            <a:extLst>
              <a:ext uri="{FF2B5EF4-FFF2-40B4-BE49-F238E27FC236}">
                <a16:creationId xmlns:a16="http://schemas.microsoft.com/office/drawing/2014/main" id="{FD1896AE-DFE4-4769-A87B-162B9182F3FC}"/>
              </a:ext>
            </a:extLst>
          </p:cNvPr>
          <p:cNvSpPr txBox="1"/>
          <p:nvPr/>
        </p:nvSpPr>
        <p:spPr>
          <a:xfrm>
            <a:off x="6634408" y="1963981"/>
            <a:ext cx="4076180" cy="215444"/>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1A1A1A"/>
                </a:solidFill>
                <a:effectLst/>
                <a:uLnTx/>
                <a:uFillTx/>
                <a:latin typeface="Segoe UI Semibold"/>
                <a:ea typeface="+mn-ea"/>
                <a:cs typeface="+mn-cs"/>
              </a:rPr>
              <a:t>Continuously replicate data to the cloud</a:t>
            </a:r>
          </a:p>
        </p:txBody>
      </p:sp>
      <p:sp>
        <p:nvSpPr>
          <p:cNvPr id="71" name="Rectangle 70">
            <a:extLst>
              <a:ext uri="{FF2B5EF4-FFF2-40B4-BE49-F238E27FC236}">
                <a16:creationId xmlns:a16="http://schemas.microsoft.com/office/drawing/2014/main" id="{2302A14D-F620-4953-A622-F501CE5F3FF2}"/>
              </a:ext>
              <a:ext uri="{C183D7F6-B498-43B3-948B-1728B52AA6E4}">
                <adec:decorative xmlns:adec="http://schemas.microsoft.com/office/drawing/2017/decorative" val="1"/>
              </a:ext>
            </a:extLst>
          </p:cNvPr>
          <p:cNvSpPr/>
          <p:nvPr/>
        </p:nvSpPr>
        <p:spPr bwMode="auto">
          <a:xfrm>
            <a:off x="7794883" y="2570520"/>
            <a:ext cx="1857176" cy="28806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72" name="Group 71" descr="Online failover&#10;">
            <a:extLst>
              <a:ext uri="{FF2B5EF4-FFF2-40B4-BE49-F238E27FC236}">
                <a16:creationId xmlns:a16="http://schemas.microsoft.com/office/drawing/2014/main" id="{D62C9179-03EE-4968-9E5B-0EB675AA0AEA}"/>
              </a:ext>
            </a:extLst>
          </p:cNvPr>
          <p:cNvGrpSpPr/>
          <p:nvPr/>
        </p:nvGrpSpPr>
        <p:grpSpPr>
          <a:xfrm>
            <a:off x="8061719" y="2529886"/>
            <a:ext cx="1439767" cy="369332"/>
            <a:chOff x="8142137" y="2483680"/>
            <a:chExt cx="1614741" cy="414215"/>
          </a:xfrm>
        </p:grpSpPr>
        <p:grpSp>
          <p:nvGrpSpPr>
            <p:cNvPr id="73" name="Group 72">
              <a:extLst>
                <a:ext uri="{FF2B5EF4-FFF2-40B4-BE49-F238E27FC236}">
                  <a16:creationId xmlns:a16="http://schemas.microsoft.com/office/drawing/2014/main" id="{BAD6B98D-067A-41A0-934D-497B18F21835}"/>
                </a:ext>
              </a:extLst>
            </p:cNvPr>
            <p:cNvGrpSpPr/>
            <p:nvPr/>
          </p:nvGrpSpPr>
          <p:grpSpPr>
            <a:xfrm>
              <a:off x="8142137" y="2565330"/>
              <a:ext cx="230591" cy="230590"/>
              <a:chOff x="5009322" y="5568553"/>
              <a:chExt cx="700494" cy="700491"/>
            </a:xfrm>
          </p:grpSpPr>
          <p:sp>
            <p:nvSpPr>
              <p:cNvPr id="75" name="Arc 74">
                <a:extLst>
                  <a:ext uri="{FF2B5EF4-FFF2-40B4-BE49-F238E27FC236}">
                    <a16:creationId xmlns:a16="http://schemas.microsoft.com/office/drawing/2014/main" id="{1DCBBF92-1CB4-40CA-A18B-AE111CB9612B}"/>
                  </a:ext>
                </a:extLst>
              </p:cNvPr>
              <p:cNvSpPr/>
              <p:nvPr/>
            </p:nvSpPr>
            <p:spPr>
              <a:xfrm>
                <a:off x="5009332" y="5568560"/>
                <a:ext cx="700484" cy="700484"/>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Arc 75">
                <a:extLst>
                  <a:ext uri="{FF2B5EF4-FFF2-40B4-BE49-F238E27FC236}">
                    <a16:creationId xmlns:a16="http://schemas.microsoft.com/office/drawing/2014/main" id="{A3625382-D279-4F38-861F-26FFC5214619}"/>
                  </a:ext>
                </a:extLst>
              </p:cNvPr>
              <p:cNvSpPr/>
              <p:nvPr/>
            </p:nvSpPr>
            <p:spPr>
              <a:xfrm flipH="1" flipV="1">
                <a:off x="5009322" y="5568553"/>
                <a:ext cx="700485" cy="700485"/>
              </a:xfrm>
              <a:prstGeom prst="arc">
                <a:avLst>
                  <a:gd name="adj1" fmla="val 16200000"/>
                  <a:gd name="adj2" fmla="val 4291130"/>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85C3FB2D-C45C-48CB-84FC-2B9C231749AF}"/>
                </a:ext>
              </a:extLst>
            </p:cNvPr>
            <p:cNvSpPr txBox="1"/>
            <p:nvPr/>
          </p:nvSpPr>
          <p:spPr>
            <a:xfrm>
              <a:off x="8541594" y="2483680"/>
              <a:ext cx="1215284" cy="414215"/>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Online failover</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1A1A1A"/>
                  </a:solidFill>
                  <a:latin typeface="Segoe UI Semibold"/>
                </a:rPr>
                <a:t>Offline failback</a:t>
              </a:r>
              <a:endParaRPr kumimoji="0" lang="en-US" sz="1200" b="1" i="0" u="none" strike="noStrike" kern="1200" cap="none" spc="0" normalizeH="0" baseline="0" noProof="0" dirty="0">
                <a:ln>
                  <a:noFill/>
                </a:ln>
                <a:solidFill>
                  <a:srgbClr val="1A1A1A"/>
                </a:solidFill>
                <a:effectLst/>
                <a:uLnTx/>
                <a:uFillTx/>
                <a:latin typeface="Segoe UI Semibold"/>
                <a:ea typeface="+mn-ea"/>
                <a:cs typeface="+mn-cs"/>
              </a:endParaRPr>
            </a:p>
          </p:txBody>
        </p:sp>
      </p:grpSp>
      <p:sp>
        <p:nvSpPr>
          <p:cNvPr id="78" name="TextBox 77">
            <a:extLst>
              <a:ext uri="{FF2B5EF4-FFF2-40B4-BE49-F238E27FC236}">
                <a16:creationId xmlns:a16="http://schemas.microsoft.com/office/drawing/2014/main" id="{88202871-A157-478A-B59B-F853BEA678AD}"/>
              </a:ext>
            </a:extLst>
          </p:cNvPr>
          <p:cNvSpPr txBox="1"/>
          <p:nvPr/>
        </p:nvSpPr>
        <p:spPr>
          <a:xfrm>
            <a:off x="6602590" y="4153077"/>
            <a:ext cx="804836"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SQL Server </a:t>
            </a:r>
            <a:br>
              <a:rPr kumimoji="0" lang="en-US" sz="1200" b="0" i="0" u="none" strike="noStrike" kern="1200" cap="none" spc="0" normalizeH="0" baseline="0" noProof="0" dirty="0">
                <a:ln>
                  <a:noFill/>
                </a:ln>
                <a:solidFill>
                  <a:srgbClr val="0078D4"/>
                </a:solidFill>
                <a:effectLst/>
                <a:uLnTx/>
                <a:uFillTx/>
                <a:latin typeface="Segoe UI Semibold"/>
                <a:ea typeface="+mn-ea"/>
                <a:cs typeface="+mn-cs"/>
              </a:rPr>
            </a:br>
            <a:r>
              <a:rPr kumimoji="0" lang="en-US" sz="1200" b="0" i="0" u="none" strike="noStrike" kern="1200" cap="none" spc="0" normalizeH="0" baseline="0" noProof="0" dirty="0">
                <a:ln>
                  <a:noFill/>
                </a:ln>
                <a:solidFill>
                  <a:srgbClr val="0078D4"/>
                </a:solidFill>
                <a:effectLst/>
                <a:uLnTx/>
                <a:uFillTx/>
                <a:latin typeface="Segoe UI Semibold"/>
                <a:ea typeface="+mn-ea"/>
                <a:cs typeface="+mn-cs"/>
              </a:rPr>
              <a:t>2022</a:t>
            </a:r>
          </a:p>
        </p:txBody>
      </p:sp>
      <p:sp>
        <p:nvSpPr>
          <p:cNvPr id="81" name="TextBox 80">
            <a:extLst>
              <a:ext uri="{FF2B5EF4-FFF2-40B4-BE49-F238E27FC236}">
                <a16:creationId xmlns:a16="http://schemas.microsoft.com/office/drawing/2014/main" id="{944DC33C-0C0A-497C-8F3A-90AC71B8765C}"/>
              </a:ext>
            </a:extLst>
          </p:cNvPr>
          <p:cNvSpPr txBox="1"/>
          <p:nvPr/>
        </p:nvSpPr>
        <p:spPr>
          <a:xfrm>
            <a:off x="9723349" y="4621667"/>
            <a:ext cx="1282402" cy="369332"/>
          </a:xfrm>
          <a:prstGeom prst="rect">
            <a:avLst/>
          </a:prstGeom>
          <a:noFill/>
        </p:spPr>
        <p:txBody>
          <a:bodyPr wrap="square" lIns="0" tIns="0" rIns="0" bIns="0" rtlCol="0">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b="0" i="0" u="none" strike="noStrike" cap="none" spc="0" normalizeH="0" baseline="0">
                <a:ln>
                  <a:noFill/>
                </a:ln>
                <a:solidFill>
                  <a:srgbClr val="0078D4"/>
                </a:solidFill>
                <a:effectLst/>
                <a:uLnTx/>
                <a:uFillTx/>
                <a:latin typeface="Segoe UI Semibold"/>
              </a:defRPr>
            </a:lvl1pPr>
          </a:lstStyle>
          <a:p>
            <a:r>
              <a:rPr lang="en-US" dirty="0"/>
              <a:t>Azure SQL </a:t>
            </a:r>
            <a:br>
              <a:rPr lang="en-US" dirty="0"/>
            </a:br>
            <a:r>
              <a:rPr lang="en-US" dirty="0"/>
              <a:t>Managed Instance</a:t>
            </a:r>
          </a:p>
        </p:txBody>
      </p:sp>
      <p:sp>
        <p:nvSpPr>
          <p:cNvPr id="82" name="TextBox 81">
            <a:extLst>
              <a:ext uri="{FF2B5EF4-FFF2-40B4-BE49-F238E27FC236}">
                <a16:creationId xmlns:a16="http://schemas.microsoft.com/office/drawing/2014/main" id="{9A3270B7-F921-494B-B664-70D3699A1A73}"/>
              </a:ext>
            </a:extLst>
          </p:cNvPr>
          <p:cNvSpPr txBox="1"/>
          <p:nvPr/>
        </p:nvSpPr>
        <p:spPr>
          <a:xfrm>
            <a:off x="8170636" y="3584069"/>
            <a:ext cx="1020440" cy="430887"/>
          </a:xfrm>
          <a:prstGeom prst="rect">
            <a:avLst/>
          </a:prstGeom>
          <a:noFill/>
        </p:spPr>
        <p:txBody>
          <a:bodyPr wrap="square" lIns="0" tIns="0" rIns="0" bIns="0" rtlCol="0">
            <a:sp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1400" i="0" u="none" strike="noStrike" kern="1200" cap="none" spc="0" normalizeH="0" baseline="0" noProof="0" dirty="0">
                <a:ln>
                  <a:noFill/>
                </a:ln>
                <a:solidFill>
                  <a:srgbClr val="1A1A1A"/>
                </a:solidFill>
                <a:effectLst/>
                <a:uLnTx/>
                <a:uFillTx/>
                <a:latin typeface="Segoe UI Semibold"/>
                <a:ea typeface="+mn-ea"/>
                <a:cs typeface="+mn-cs"/>
              </a:rPr>
              <a:t>DR in the cloud</a:t>
            </a:r>
          </a:p>
        </p:txBody>
      </p:sp>
      <p:pic>
        <p:nvPicPr>
          <p:cNvPr id="83" name="Picture 82" descr="A close up of a sign&#10;&#10;Description automatically generated">
            <a:extLst>
              <a:ext uri="{FF2B5EF4-FFF2-40B4-BE49-F238E27FC236}">
                <a16:creationId xmlns:a16="http://schemas.microsoft.com/office/drawing/2014/main" id="{D08A5E3F-13CE-4FC1-BB54-B4FFEC290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9755" y="3965848"/>
            <a:ext cx="492985" cy="526120"/>
          </a:xfrm>
          <a:prstGeom prst="rect">
            <a:avLst/>
          </a:prstGeom>
        </p:spPr>
      </p:pic>
      <p:sp>
        <p:nvSpPr>
          <p:cNvPr id="85" name="TextBox 84">
            <a:extLst>
              <a:ext uri="{FF2B5EF4-FFF2-40B4-BE49-F238E27FC236}">
                <a16:creationId xmlns:a16="http://schemas.microsoft.com/office/drawing/2014/main" id="{F5DF7E07-4E40-4ACB-8987-41A333F6EFD9}"/>
              </a:ext>
            </a:extLst>
          </p:cNvPr>
          <p:cNvSpPr txBox="1"/>
          <p:nvPr/>
        </p:nvSpPr>
        <p:spPr>
          <a:xfrm>
            <a:off x="10321534" y="3429031"/>
            <a:ext cx="684217" cy="164656"/>
          </a:xfrm>
          <a:prstGeom prst="rect">
            <a:avLst/>
          </a:prstGeom>
          <a:noFill/>
        </p:spPr>
        <p:txBody>
          <a:bodyPr wrap="square" lIns="0" tIns="0" rIns="0" bIns="0" rtlCol="0">
            <a:spAutoFit/>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1A1A1A"/>
                </a:solidFill>
                <a:effectLst/>
                <a:uLnTx/>
                <a:uFillTx/>
                <a:latin typeface="Segoe UI Semibold"/>
                <a:ea typeface="+mn-ea"/>
                <a:cs typeface="+mn-cs"/>
              </a:rPr>
              <a:t>Azure</a:t>
            </a:r>
          </a:p>
        </p:txBody>
      </p:sp>
      <p:pic>
        <p:nvPicPr>
          <p:cNvPr id="56" name="Graphic 55" descr="SQL Server &#10;2022&#10;">
            <a:extLst>
              <a:ext uri="{FF2B5EF4-FFF2-40B4-BE49-F238E27FC236}">
                <a16:creationId xmlns:a16="http://schemas.microsoft.com/office/drawing/2014/main" id="{094416B3-4DDC-447D-9308-195000D03C04}"/>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67791" y="3517782"/>
            <a:ext cx="524716" cy="524716"/>
          </a:xfrm>
          <a:prstGeom prst="rect">
            <a:avLst/>
          </a:prstGeom>
        </p:spPr>
      </p:pic>
      <p:sp>
        <p:nvSpPr>
          <p:cNvPr id="2" name="TextBox 1">
            <a:extLst>
              <a:ext uri="{FF2B5EF4-FFF2-40B4-BE49-F238E27FC236}">
                <a16:creationId xmlns:a16="http://schemas.microsoft.com/office/drawing/2014/main" id="{B20C457C-0D1D-47E9-878D-D7B91751FD5F}"/>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Difficult to setup and maintain a DR site</a:t>
            </a:r>
          </a:p>
        </p:txBody>
      </p:sp>
      <p:pic>
        <p:nvPicPr>
          <p:cNvPr id="3" name="Picture 2" descr="Image">
            <a:extLst>
              <a:ext uri="{FF2B5EF4-FFF2-40B4-BE49-F238E27FC236}">
                <a16:creationId xmlns:a16="http://schemas.microsoft.com/office/drawing/2014/main" id="{A9FCE7C3-C0BB-4A6D-BBAC-4A2A15BD72E2}"/>
              </a:ext>
            </a:extLst>
          </p:cNvPr>
          <p:cNvPicPr>
            <a:picLocks noChangeAspect="1" noChangeArrowheads="1"/>
          </p:cNvPicPr>
          <p:nvPr/>
        </p:nvPicPr>
        <p:blipFill>
          <a:blip r:embed="rId6">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9820495" y="3295954"/>
            <a:ext cx="544437" cy="43080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FB42C5-690F-4356-BE30-E37789B7323C}"/>
              </a:ext>
            </a:extLst>
          </p:cNvPr>
          <p:cNvSpPr txBox="1"/>
          <p:nvPr/>
        </p:nvSpPr>
        <p:spPr>
          <a:xfrm>
            <a:off x="7785189" y="6053863"/>
            <a:ext cx="2196744"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https:/aka.ms/milink</a:t>
            </a:r>
          </a:p>
        </p:txBody>
      </p:sp>
      <p:sp>
        <p:nvSpPr>
          <p:cNvPr id="5" name="Title 4">
            <a:extLst>
              <a:ext uri="{FF2B5EF4-FFF2-40B4-BE49-F238E27FC236}">
                <a16:creationId xmlns:a16="http://schemas.microsoft.com/office/drawing/2014/main" id="{28B06A69-0E24-CBF1-B408-CDE68384B5F0}"/>
              </a:ext>
            </a:extLst>
          </p:cNvPr>
          <p:cNvSpPr>
            <a:spLocks noGrp="1"/>
          </p:cNvSpPr>
          <p:nvPr>
            <p:ph type="title"/>
          </p:nvPr>
        </p:nvSpPr>
        <p:spPr>
          <a:xfrm>
            <a:off x="588263" y="457200"/>
            <a:ext cx="11018520" cy="800219"/>
          </a:xfrm>
        </p:spPr>
        <p:txBody>
          <a:bodyPr/>
          <a:lstStyle/>
          <a:p>
            <a:r>
              <a:rPr lang="en-US" sz="3200" dirty="0"/>
              <a:t>Business continuity through Azure SQL Managed Instance</a:t>
            </a:r>
            <a:br>
              <a:rPr lang="en-US" sz="3200"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Disaster recovery in the cloud with link feature for Azure SQL Managed Instance</a:t>
            </a:r>
            <a:endParaRPr lang="en-US" sz="3200" dirty="0"/>
          </a:p>
        </p:txBody>
      </p:sp>
      <p:sp>
        <p:nvSpPr>
          <p:cNvPr id="55" name="TextBox 54">
            <a:extLst>
              <a:ext uri="{FF2B5EF4-FFF2-40B4-BE49-F238E27FC236}">
                <a16:creationId xmlns:a16="http://schemas.microsoft.com/office/drawing/2014/main" id="{9FD9BF3C-90D4-45D9-8F5C-94771ED11B24}"/>
              </a:ext>
            </a:extLst>
          </p:cNvPr>
          <p:cNvSpPr txBox="1"/>
          <p:nvPr/>
        </p:nvSpPr>
        <p:spPr>
          <a:xfrm>
            <a:off x="1151412" y="2666689"/>
            <a:ext cx="3811997"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2400"/>
              </a:spcAft>
              <a:buClrTx/>
              <a:buSzTx/>
              <a:tabLst/>
              <a:defRPr/>
            </a:pPr>
            <a:r>
              <a:rPr lang="en-US" sz="1600" b="1" dirty="0">
                <a:latin typeface="Segoe UI Semibold"/>
                <a:cs typeface="Segoe UI Semibold"/>
              </a:rPr>
              <a:t>Use PaaS for managed disaster recovery</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Don’t have</a:t>
            </a:r>
            <a:r>
              <a:rPr kumimoji="0" lang="en-US" sz="1600" b="1" i="0" u="none" strike="noStrike" kern="1200" cap="none" spc="0" normalizeH="0" noProof="0" dirty="0">
                <a:ln>
                  <a:noFill/>
                </a:ln>
                <a:effectLst/>
                <a:uLnTx/>
                <a:uFillTx/>
                <a:latin typeface="Segoe UI Semibold"/>
                <a:ea typeface="+mn-ea"/>
                <a:cs typeface="Segoe UI Semibold"/>
              </a:rPr>
              <a:t> an AG? We will build one for you with no replica or clustering required</a:t>
            </a:r>
            <a:endParaRPr kumimoji="0" lang="en-US" sz="1600" b="1" i="0" u="none" strike="noStrike" kern="1200" cap="none" spc="0" normalizeH="0" baseline="0" noProof="0" dirty="0">
              <a:ln>
                <a:noFill/>
              </a:ln>
              <a:effectLst/>
              <a:uLnTx/>
              <a:uFillTx/>
              <a:latin typeface="Segoe UI Semibold"/>
              <a:ea typeface="+mn-ea"/>
              <a:cs typeface="Segoe UI Semibold"/>
            </a:endParaRP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Built-in distributed availability group (DAG)</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Offline Disaster Recovery using backup/restore</a:t>
            </a:r>
          </a:p>
          <a:p>
            <a:pPr marR="0" lvl="0" algn="l" defTabSz="914192" rtl="0" eaLnBrk="1" fontAlgn="auto" latinLnBrk="0" hangingPunct="1">
              <a:lnSpc>
                <a:spcPct val="100000"/>
              </a:lnSpc>
              <a:spcAft>
                <a:spcPts val="2400"/>
              </a:spcAft>
              <a:buClrTx/>
              <a:buSzTx/>
              <a:tabLst/>
              <a:defRPr/>
            </a:pPr>
            <a:r>
              <a:rPr kumimoji="0" lang="en-US" sz="1600" b="1" i="0" u="none" strike="noStrike" kern="1200" cap="none" spc="0" normalizeH="0" baseline="0" noProof="0" dirty="0">
                <a:ln>
                  <a:noFill/>
                </a:ln>
                <a:effectLst/>
                <a:uLnTx/>
                <a:uFillTx/>
                <a:latin typeface="Segoe UI Semibold"/>
                <a:ea typeface="+mn-ea"/>
                <a:cs typeface="Segoe UI Semibold"/>
              </a:rPr>
              <a:t>Online</a:t>
            </a:r>
            <a:r>
              <a:rPr kumimoji="0" lang="en-US" sz="1600" b="1" i="0" u="none" strike="noStrike" kern="1200" cap="none" spc="0" normalizeH="0" noProof="0" dirty="0">
                <a:ln>
                  <a:noFill/>
                </a:ln>
                <a:effectLst/>
                <a:uLnTx/>
                <a:uFillTx/>
                <a:latin typeface="Segoe UI Semibold"/>
                <a:ea typeface="+mn-ea"/>
                <a:cs typeface="Segoe UI Semibold"/>
              </a:rPr>
              <a:t> Disaster Recovery </a:t>
            </a:r>
            <a:r>
              <a:rPr lang="en-US" sz="1600" b="1" dirty="0">
                <a:latin typeface="Segoe UI Semibold"/>
                <a:cs typeface="Segoe UI Semibold"/>
              </a:rPr>
              <a:t>in </a:t>
            </a:r>
            <a:r>
              <a:rPr kumimoji="0" lang="en-US" sz="1600" b="1" i="0" u="none" strike="noStrike" kern="1200" cap="none" spc="0" normalizeH="0" noProof="0" dirty="0">
                <a:ln>
                  <a:noFill/>
                </a:ln>
                <a:effectLst/>
                <a:uLnTx/>
                <a:uFillTx/>
                <a:latin typeface="Segoe UI Semibold"/>
                <a:ea typeface="+mn-ea"/>
                <a:cs typeface="Segoe UI Semibold"/>
              </a:rPr>
              <a:t>preview</a:t>
            </a:r>
            <a:endParaRPr kumimoji="0" lang="en-US" sz="1600" b="1" i="0" u="none" strike="noStrike" kern="1200" cap="none" spc="0" normalizeH="0" baseline="0" noProof="0" dirty="0">
              <a:ln>
                <a:noFill/>
              </a:ln>
              <a:effectLst/>
              <a:uLnTx/>
              <a:uFillTx/>
              <a:latin typeface="Segoe UI Semibold"/>
              <a:ea typeface="+mn-ea"/>
              <a:cs typeface="Segoe UI Semibold"/>
            </a:endParaRPr>
          </a:p>
        </p:txBody>
      </p:sp>
      <p:grpSp>
        <p:nvGrpSpPr>
          <p:cNvPr id="7" name="Group 6" descr="Checkmark">
            <a:extLst>
              <a:ext uri="{FF2B5EF4-FFF2-40B4-BE49-F238E27FC236}">
                <a16:creationId xmlns:a16="http://schemas.microsoft.com/office/drawing/2014/main" id="{DC19A22E-9A54-A389-69BC-0FDD6583D978}"/>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F8C4D221-E3CC-5957-CBA4-FF13C9F6086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62D26C89-B1D3-8E58-EFF8-A84BBFD924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mark">
            <a:extLst>
              <a:ext uri="{FF2B5EF4-FFF2-40B4-BE49-F238E27FC236}">
                <a16:creationId xmlns:a16="http://schemas.microsoft.com/office/drawing/2014/main" id="{ACD7E3B1-29E2-25D8-8A2B-71BCC38A6B1F}"/>
              </a:ext>
            </a:extLst>
          </p:cNvPr>
          <p:cNvGrpSpPr/>
          <p:nvPr/>
        </p:nvGrpSpPr>
        <p:grpSpPr>
          <a:xfrm>
            <a:off x="584200" y="3248415"/>
            <a:ext cx="404600" cy="404598"/>
            <a:chOff x="-1422400" y="1963698"/>
            <a:chExt cx="914400" cy="914400"/>
          </a:xfrm>
        </p:grpSpPr>
        <p:sp>
          <p:nvSpPr>
            <p:cNvPr id="12" name="Oval 11">
              <a:extLst>
                <a:ext uri="{FF2B5EF4-FFF2-40B4-BE49-F238E27FC236}">
                  <a16:creationId xmlns:a16="http://schemas.microsoft.com/office/drawing/2014/main" id="{94717D02-8123-A004-DCE4-1048CA3560F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F6102A1-D59C-CCDC-6ED8-E47C2750B62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mark">
            <a:extLst>
              <a:ext uri="{FF2B5EF4-FFF2-40B4-BE49-F238E27FC236}">
                <a16:creationId xmlns:a16="http://schemas.microsoft.com/office/drawing/2014/main" id="{A77A2F81-9A29-0ACC-9F2D-8790CA42AF22}"/>
              </a:ext>
            </a:extLst>
          </p:cNvPr>
          <p:cNvGrpSpPr/>
          <p:nvPr/>
        </p:nvGrpSpPr>
        <p:grpSpPr>
          <a:xfrm>
            <a:off x="584200" y="4042498"/>
            <a:ext cx="404600" cy="404598"/>
            <a:chOff x="-1422400" y="1963698"/>
            <a:chExt cx="914400" cy="914400"/>
          </a:xfrm>
        </p:grpSpPr>
        <p:sp>
          <p:nvSpPr>
            <p:cNvPr id="15" name="Oval 14">
              <a:extLst>
                <a:ext uri="{FF2B5EF4-FFF2-40B4-BE49-F238E27FC236}">
                  <a16:creationId xmlns:a16="http://schemas.microsoft.com/office/drawing/2014/main" id="{2B97644E-55BF-BF17-72B0-BE7B85B5CD7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5E964569-35BE-B0BD-36D2-02294C2868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mark">
            <a:extLst>
              <a:ext uri="{FF2B5EF4-FFF2-40B4-BE49-F238E27FC236}">
                <a16:creationId xmlns:a16="http://schemas.microsoft.com/office/drawing/2014/main" id="{881312B3-1B51-C9CF-10C5-FEDDED0F4930}"/>
              </a:ext>
            </a:extLst>
          </p:cNvPr>
          <p:cNvGrpSpPr/>
          <p:nvPr/>
        </p:nvGrpSpPr>
        <p:grpSpPr>
          <a:xfrm>
            <a:off x="584200" y="4787213"/>
            <a:ext cx="404600" cy="404598"/>
            <a:chOff x="-1422400" y="1963698"/>
            <a:chExt cx="914400" cy="914400"/>
          </a:xfrm>
        </p:grpSpPr>
        <p:sp>
          <p:nvSpPr>
            <p:cNvPr id="18" name="Oval 17">
              <a:extLst>
                <a:ext uri="{FF2B5EF4-FFF2-40B4-BE49-F238E27FC236}">
                  <a16:creationId xmlns:a16="http://schemas.microsoft.com/office/drawing/2014/main" id="{DA8CE743-7F52-C63E-A508-1AF23FB5FFC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47CDA0F0-F4FA-17D5-C634-CE91DD282D0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mark">
            <a:extLst>
              <a:ext uri="{FF2B5EF4-FFF2-40B4-BE49-F238E27FC236}">
                <a16:creationId xmlns:a16="http://schemas.microsoft.com/office/drawing/2014/main" id="{4556F6C7-1754-9E0E-04F5-9644136AC8E4}"/>
              </a:ext>
            </a:extLst>
          </p:cNvPr>
          <p:cNvGrpSpPr/>
          <p:nvPr/>
        </p:nvGrpSpPr>
        <p:grpSpPr>
          <a:xfrm>
            <a:off x="584200" y="5481309"/>
            <a:ext cx="404600" cy="404598"/>
            <a:chOff x="-1422400" y="1963698"/>
            <a:chExt cx="914400" cy="914400"/>
          </a:xfrm>
        </p:grpSpPr>
        <p:sp>
          <p:nvSpPr>
            <p:cNvPr id="21" name="Oval 20">
              <a:extLst>
                <a:ext uri="{FF2B5EF4-FFF2-40B4-BE49-F238E27FC236}">
                  <a16:creationId xmlns:a16="http://schemas.microsoft.com/office/drawing/2014/main" id="{E00945A5-6CD1-3FBF-0294-934B0A3963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7E2136F1-B46B-4DAD-D869-324C73BB92F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pic>
        <p:nvPicPr>
          <p:cNvPr id="4" name="Picture 3">
            <a:extLst>
              <a:ext uri="{FF2B5EF4-FFF2-40B4-BE49-F238E27FC236}">
                <a16:creationId xmlns:a16="http://schemas.microsoft.com/office/drawing/2014/main" id="{212A2A2F-6471-2104-9367-83C74AE8693C}"/>
              </a:ext>
            </a:extLst>
          </p:cNvPr>
          <p:cNvPicPr>
            <a:picLocks noChangeAspect="1"/>
          </p:cNvPicPr>
          <p:nvPr/>
        </p:nvPicPr>
        <p:blipFill>
          <a:blip r:embed="rId7"/>
          <a:stretch>
            <a:fillRect/>
          </a:stretch>
        </p:blipFill>
        <p:spPr>
          <a:xfrm>
            <a:off x="11162269" y="219989"/>
            <a:ext cx="821136" cy="738826"/>
          </a:xfrm>
          <a:prstGeom prst="rect">
            <a:avLst/>
          </a:prstGeom>
        </p:spPr>
      </p:pic>
    </p:spTree>
    <p:extLst>
      <p:ext uri="{BB962C8B-B14F-4D97-AF65-F5344CB8AC3E}">
        <p14:creationId xmlns:p14="http://schemas.microsoft.com/office/powerpoint/2010/main" val="35781527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250"/>
                                        <p:tgtEl>
                                          <p:spTgt spid="55"/>
                                        </p:tgtEl>
                                      </p:cBhvr>
                                    </p:animEffect>
                                  </p:childTnLst>
                                </p:cTn>
                              </p:par>
                              <p:par>
                                <p:cTn id="8" presetID="42" presetClass="path" presetSubtype="0" decel="100000" fill="hold" grpId="1" nodeType="withEffect">
                                  <p:stCondLst>
                                    <p:cond delay="0"/>
                                  </p:stCondLst>
                                  <p:childTnLst>
                                    <p:animMotion origin="layout" path="M -0.01719 -0.00023 L -1.25E-6 -2.22222E-6 " pathEditMode="relative" rAng="0" ptsTypes="AA">
                                      <p:cBhvr>
                                        <p:cTn id="9" dur="500" fill="hold"/>
                                        <p:tgtEl>
                                          <p:spTgt spid="55"/>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7"/>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250"/>
                                        <p:tgtEl>
                                          <p:spTgt spid="11"/>
                                        </p:tgtEl>
                                      </p:cBhvr>
                                    </p:animEffect>
                                  </p:childTnLst>
                                </p:cTn>
                              </p:par>
                              <p:par>
                                <p:cTn id="18" presetID="42" presetClass="path" presetSubtype="0" decel="100000" fill="hold" nodeType="withEffect">
                                  <p:stCondLst>
                                    <p:cond delay="0"/>
                                  </p:stCondLst>
                                  <p:childTnLst>
                                    <p:animMotion origin="layout" path="M -0.01718 -0.00023 L -3.125E-6 7.40741E-7 " pathEditMode="relative" rAng="0" ptsTypes="AA">
                                      <p:cBhvr>
                                        <p:cTn id="19" dur="500" fill="hold"/>
                                        <p:tgtEl>
                                          <p:spTgt spid="11"/>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childTnLst>
                                </p:cTn>
                              </p:par>
                              <p:par>
                                <p:cTn id="23" presetID="42" presetClass="path" presetSubtype="0" decel="100000" fill="hold" nodeType="withEffect">
                                  <p:stCondLst>
                                    <p:cond delay="0"/>
                                  </p:stCondLst>
                                  <p:childTnLst>
                                    <p:animMotion origin="layout" path="M -0.01718 -0.00023 L -3.125E-6 1.11022E-16 " pathEditMode="relative" rAng="0" ptsTypes="AA">
                                      <p:cBhvr>
                                        <p:cTn id="24" dur="500" fill="hold"/>
                                        <p:tgtEl>
                                          <p:spTgt spid="14"/>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50"/>
                                        <p:tgtEl>
                                          <p:spTgt spid="17"/>
                                        </p:tgtEl>
                                      </p:cBhvr>
                                    </p:animEffect>
                                  </p:childTnLst>
                                </p:cTn>
                              </p:par>
                              <p:par>
                                <p:cTn id="28" presetID="42" presetClass="path" presetSubtype="0" decel="100000" fill="hold" nodeType="withEffect">
                                  <p:stCondLst>
                                    <p:cond delay="0"/>
                                  </p:stCondLst>
                                  <p:childTnLst>
                                    <p:animMotion origin="layout" path="M -0.01718 -0.00024 L -3.125E-6 3.7037E-6 " pathEditMode="relative" rAng="0" ptsTypes="AA">
                                      <p:cBhvr>
                                        <p:cTn id="29" dur="500" fill="hold"/>
                                        <p:tgtEl>
                                          <p:spTgt spid="17"/>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250"/>
                                        <p:tgtEl>
                                          <p:spTgt spid="20"/>
                                        </p:tgtEl>
                                      </p:cBhvr>
                                    </p:animEffect>
                                  </p:childTnLst>
                                </p:cTn>
                              </p:par>
                              <p:par>
                                <p:cTn id="33" presetID="42" presetClass="path" presetSubtype="0" decel="100000" fill="hold" nodeType="withEffect">
                                  <p:stCondLst>
                                    <p:cond delay="0"/>
                                  </p:stCondLst>
                                  <p:childTnLst>
                                    <p:animMotion origin="layout" path="M -0.01718 -0.00023 L -3.125E-6 -3.7037E-6 " pathEditMode="relative" rAng="0" ptsTypes="AA">
                                      <p:cBhvr>
                                        <p:cTn id="34" dur="500" fill="hold"/>
                                        <p:tgtEl>
                                          <p:spTgt spid="20"/>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4"/>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250"/>
                                        <p:tgtEl>
                                          <p:spTgt spid="23"/>
                                        </p:tgtEl>
                                      </p:cBhvr>
                                    </p:animEffect>
                                  </p:childTnLst>
                                </p:cTn>
                              </p:par>
                              <p:par>
                                <p:cTn id="43" presetID="42" presetClass="path" presetSubtype="0" decel="100000" fill="hold" grpId="1" nodeType="withEffect">
                                  <p:stCondLst>
                                    <p:cond delay="0"/>
                                  </p:stCondLst>
                                  <p:childTnLst>
                                    <p:animMotion origin="layout" path="M 1.875E-6 0.03888 L 1.875E-6 4.07407E-6 " pathEditMode="relative" rAng="0" ptsTypes="AA">
                                      <p:cBhvr>
                                        <p:cTn id="44" dur="500" fill="hold"/>
                                        <p:tgtEl>
                                          <p:spTgt spid="23"/>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250"/>
                                        <p:tgtEl>
                                          <p:spTgt spid="69"/>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69"/>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250"/>
                                        <p:tgtEl>
                                          <p:spTgt spid="70"/>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70"/>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fade">
                                      <p:cBhvr>
                                        <p:cTn id="57" dur="250"/>
                                        <p:tgtEl>
                                          <p:spTgt spid="71"/>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71"/>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fade">
                                      <p:cBhvr>
                                        <p:cTn id="62" dur="250"/>
                                        <p:tgtEl>
                                          <p:spTgt spid="72"/>
                                        </p:tgtEl>
                                      </p:cBhvr>
                                    </p:animEffect>
                                  </p:childTnLst>
                                </p:cTn>
                              </p:par>
                              <p:par>
                                <p:cTn id="63" presetID="42" presetClass="path" presetSubtype="0" decel="100000" fill="hold" nodeType="withEffect">
                                  <p:stCondLst>
                                    <p:cond delay="0"/>
                                  </p:stCondLst>
                                  <p:childTnLst>
                                    <p:animMotion origin="layout" path="M -2.29167E-6 0.03889 L -2.29167E-6 -3.33333E-6 " pathEditMode="relative" rAng="0" ptsTypes="AA">
                                      <p:cBhvr>
                                        <p:cTn id="64" dur="500" fill="hold"/>
                                        <p:tgtEl>
                                          <p:spTgt spid="72"/>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fade">
                                      <p:cBhvr>
                                        <p:cTn id="67" dur="250"/>
                                        <p:tgtEl>
                                          <p:spTgt spid="78"/>
                                        </p:tgtEl>
                                      </p:cBhvr>
                                    </p:animEffect>
                                  </p:childTnLst>
                                </p:cTn>
                              </p:par>
                              <p:par>
                                <p:cTn id="68" presetID="42" presetClass="path" presetSubtype="0" decel="100000" fill="hold" grpId="1" nodeType="withEffect">
                                  <p:stCondLst>
                                    <p:cond delay="0"/>
                                  </p:stCondLst>
                                  <p:childTnLst>
                                    <p:animMotion origin="layout" path="M 8.33333E-7 0.03889 L 8.33333E-7 2.59259E-6 " pathEditMode="relative" rAng="0" ptsTypes="AA">
                                      <p:cBhvr>
                                        <p:cTn id="69" dur="500" fill="hold"/>
                                        <p:tgtEl>
                                          <p:spTgt spid="78"/>
                                        </p:tgtEl>
                                        <p:attrNameLst>
                                          <p:attrName>ppt_x</p:attrName>
                                          <p:attrName>ppt_y</p:attrName>
                                        </p:attrNameLst>
                                      </p:cBhvr>
                                      <p:rCtr x="0" y="-1944"/>
                                    </p:animMotion>
                                  </p:childTnLst>
                                </p:cTn>
                              </p:par>
                              <p:par>
                                <p:cTn id="70" presetID="10" presetClass="entr" presetSubtype="0" fill="hold" grpId="0" nodeType="withEffect">
                                  <p:stCondLst>
                                    <p:cond delay="0"/>
                                  </p:stCondLst>
                                  <p:childTnLst>
                                    <p:set>
                                      <p:cBhvr>
                                        <p:cTn id="71" dur="1" fill="hold">
                                          <p:stCondLst>
                                            <p:cond delay="0"/>
                                          </p:stCondLst>
                                        </p:cTn>
                                        <p:tgtEl>
                                          <p:spTgt spid="81"/>
                                        </p:tgtEl>
                                        <p:attrNameLst>
                                          <p:attrName>style.visibility</p:attrName>
                                        </p:attrNameLst>
                                      </p:cBhvr>
                                      <p:to>
                                        <p:strVal val="visible"/>
                                      </p:to>
                                    </p:set>
                                    <p:animEffect transition="in" filter="fade">
                                      <p:cBhvr>
                                        <p:cTn id="72" dur="250"/>
                                        <p:tgtEl>
                                          <p:spTgt spid="81"/>
                                        </p:tgtEl>
                                      </p:cBhvr>
                                    </p:animEffect>
                                  </p:childTnLst>
                                </p:cTn>
                              </p:par>
                              <p:par>
                                <p:cTn id="73" presetID="42" presetClass="path" presetSubtype="0" decel="100000" fill="hold" grpId="1" nodeType="withEffect">
                                  <p:stCondLst>
                                    <p:cond delay="0"/>
                                  </p:stCondLst>
                                  <p:childTnLst>
                                    <p:animMotion origin="layout" path="M 1.25E-6 0.03889 L 1.25E-6 1.85185E-6 " pathEditMode="relative" rAng="0" ptsTypes="AA">
                                      <p:cBhvr>
                                        <p:cTn id="74" dur="500" fill="hold"/>
                                        <p:tgtEl>
                                          <p:spTgt spid="8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fade">
                                      <p:cBhvr>
                                        <p:cTn id="77" dur="250"/>
                                        <p:tgtEl>
                                          <p:spTgt spid="8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82"/>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83"/>
                                        </p:tgtEl>
                                        <p:attrNameLst>
                                          <p:attrName>style.visibility</p:attrName>
                                        </p:attrNameLst>
                                      </p:cBhvr>
                                      <p:to>
                                        <p:strVal val="visible"/>
                                      </p:to>
                                    </p:set>
                                    <p:animEffect transition="in" filter="fade">
                                      <p:cBhvr>
                                        <p:cTn id="82" dur="250"/>
                                        <p:tgtEl>
                                          <p:spTgt spid="83"/>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83"/>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85"/>
                                        </p:tgtEl>
                                        <p:attrNameLst>
                                          <p:attrName>style.visibility</p:attrName>
                                        </p:attrNameLst>
                                      </p:cBhvr>
                                      <p:to>
                                        <p:strVal val="visible"/>
                                      </p:to>
                                    </p:set>
                                    <p:animEffect transition="in" filter="fade">
                                      <p:cBhvr>
                                        <p:cTn id="87" dur="250"/>
                                        <p:tgtEl>
                                          <p:spTgt spid="8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85"/>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6"/>
                                        </p:tgtEl>
                                        <p:attrNameLst>
                                          <p:attrName>style.visibility</p:attrName>
                                        </p:attrNameLst>
                                      </p:cBhvr>
                                      <p:to>
                                        <p:strVal val="visible"/>
                                      </p:to>
                                    </p:set>
                                    <p:animEffect transition="in" filter="fade">
                                      <p:cBhvr>
                                        <p:cTn id="92" dur="250"/>
                                        <p:tgtEl>
                                          <p:spTgt spid="56"/>
                                        </p:tgtEl>
                                      </p:cBhvr>
                                    </p:animEffect>
                                  </p:childTnLst>
                                </p:cTn>
                              </p:par>
                              <p:par>
                                <p:cTn id="93" presetID="42" presetClass="path" presetSubtype="0" decel="100000" fill="hold" nodeType="withEffect">
                                  <p:stCondLst>
                                    <p:cond delay="0"/>
                                  </p:stCondLst>
                                  <p:childTnLst>
                                    <p:animMotion origin="layout" path="M -2.5E-6 0.03889 L -2.5E-6 2.59259E-6 " pathEditMode="relative" rAng="0" ptsTypes="AA">
                                      <p:cBhvr>
                                        <p:cTn id="94" dur="500" fill="hold"/>
                                        <p:tgtEl>
                                          <p:spTgt spid="56"/>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fade">
                                      <p:cBhvr>
                                        <p:cTn id="97" dur="250"/>
                                        <p:tgtEl>
                                          <p:spTgt spid="3"/>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
                                        </p:tgtEl>
                                        <p:attrNameLst>
                                          <p:attrName>ppt_x</p:attrName>
                                          <p:attrName>ppt_y</p:attrName>
                                        </p:attrNameLst>
                                      </p:cBhvr>
                                      <p:rCtr x="0" y="-1944"/>
                                    </p:animMotion>
                                  </p:childTnLst>
                                </p:cTn>
                              </p:par>
                            </p:childTnLst>
                          </p:cTn>
                        </p:par>
                        <p:par>
                          <p:cTn id="100" fill="hold">
                            <p:stCondLst>
                              <p:cond delay="500"/>
                            </p:stCondLst>
                            <p:childTnLst>
                              <p:par>
                                <p:cTn id="101" presetID="10" presetClass="entr" presetSubtype="0" fill="hold" grpId="0" nodeType="afterEffect">
                                  <p:stCondLst>
                                    <p:cond delay="0"/>
                                  </p:stCondLst>
                                  <p:childTnLst>
                                    <p:set>
                                      <p:cBhvr>
                                        <p:cTn id="102" dur="1" fill="hold">
                                          <p:stCondLst>
                                            <p:cond delay="0"/>
                                          </p:stCondLst>
                                        </p:cTn>
                                        <p:tgtEl>
                                          <p:spTgt spid="8"/>
                                        </p:tgtEl>
                                        <p:attrNameLst>
                                          <p:attrName>style.visibility</p:attrName>
                                        </p:attrNameLst>
                                      </p:cBhvr>
                                      <p:to>
                                        <p:strVal val="visible"/>
                                      </p:to>
                                    </p:set>
                                    <p:animEffect transition="in" filter="fade">
                                      <p:cBhvr>
                                        <p:cTn id="10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23" grpId="0" animBg="1"/>
      <p:bldP spid="23" grpId="1" animBg="1"/>
      <p:bldP spid="70" grpId="0"/>
      <p:bldP spid="70" grpId="1"/>
      <p:bldP spid="71" grpId="0" animBg="1"/>
      <p:bldP spid="71" grpId="1" animBg="1"/>
      <p:bldP spid="78" grpId="0"/>
      <p:bldP spid="78" grpId="1"/>
      <p:bldP spid="81" grpId="0"/>
      <p:bldP spid="81" grpId="1"/>
      <p:bldP spid="82" grpId="0"/>
      <p:bldP spid="82" grpId="1"/>
      <p:bldP spid="85" grpId="0"/>
      <p:bldP spid="85" grpId="1"/>
      <p:bldP spid="8" grpId="0"/>
      <p:bldP spid="55" grpId="0"/>
      <p:bldP spid="5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descr="Datacenter 2&#10;">
            <a:extLst>
              <a:ext uri="{FF2B5EF4-FFF2-40B4-BE49-F238E27FC236}">
                <a16:creationId xmlns:a16="http://schemas.microsoft.com/office/drawing/2014/main" id="{0BF77712-0AB3-3E6F-959B-A0FDC5C9A883}"/>
              </a:ext>
            </a:extLst>
          </p:cNvPr>
          <p:cNvSpPr/>
          <p:nvPr/>
        </p:nvSpPr>
        <p:spPr bwMode="auto">
          <a:xfrm>
            <a:off x="6722157" y="2095964"/>
            <a:ext cx="4912242" cy="4223290"/>
          </a:xfrm>
          <a:prstGeom prst="roundRect">
            <a:avLst>
              <a:gd name="adj" fmla="val 2533"/>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62" name="Rectangle: Rounded Corners 61" descr="Datacenter 1&#10;">
            <a:extLst>
              <a:ext uri="{FF2B5EF4-FFF2-40B4-BE49-F238E27FC236}">
                <a16:creationId xmlns:a16="http://schemas.microsoft.com/office/drawing/2014/main" id="{F409DFCF-E6D9-82BB-AAC6-A572EFD4ACB3}"/>
              </a:ext>
            </a:extLst>
          </p:cNvPr>
          <p:cNvSpPr/>
          <p:nvPr/>
        </p:nvSpPr>
        <p:spPr bwMode="auto">
          <a:xfrm>
            <a:off x="576624" y="2101363"/>
            <a:ext cx="4912242" cy="4223289"/>
          </a:xfrm>
          <a:prstGeom prst="roundRect">
            <a:avLst>
              <a:gd name="adj" fmla="val 2909"/>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19CFB324-46DD-FDC8-832C-B27915D3445B}"/>
              </a:ext>
            </a:extLst>
          </p:cNvPr>
          <p:cNvSpPr>
            <a:spLocks noGrp="1"/>
          </p:cNvSpPr>
          <p:nvPr>
            <p:ph type="title"/>
          </p:nvPr>
        </p:nvSpPr>
        <p:spPr/>
        <p:txBody>
          <a:bodyPr/>
          <a:lstStyle/>
          <a:p>
            <a:r>
              <a:rPr lang="en-US" dirty="0"/>
              <a:t>SQL Server Distributed Availability Groups (DAG)</a:t>
            </a:r>
          </a:p>
        </p:txBody>
      </p:sp>
      <p:sp>
        <p:nvSpPr>
          <p:cNvPr id="3" name="Rectangle: Rounded Corners 2">
            <a:extLst>
              <a:ext uri="{FF2B5EF4-FFF2-40B4-BE49-F238E27FC236}">
                <a16:creationId xmlns:a16="http://schemas.microsoft.com/office/drawing/2014/main" id="{408D72D3-6EB0-6AE5-0895-217DD603EE14}"/>
              </a:ext>
              <a:ext uri="{C183D7F6-B498-43B3-948B-1728B52AA6E4}">
                <adec:decorative xmlns:adec="http://schemas.microsoft.com/office/drawing/2017/decorative" val="1"/>
              </a:ext>
            </a:extLst>
          </p:cNvPr>
          <p:cNvSpPr/>
          <p:nvPr/>
        </p:nvSpPr>
        <p:spPr bwMode="auto">
          <a:xfrm>
            <a:off x="3877724" y="3196911"/>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4" name="Rectangle: Rounded Corners 3">
            <a:extLst>
              <a:ext uri="{FF2B5EF4-FFF2-40B4-BE49-F238E27FC236}">
                <a16:creationId xmlns:a16="http://schemas.microsoft.com/office/drawing/2014/main" id="{74CC0393-D51C-CE51-2940-734A9F8B7B9D}"/>
              </a:ext>
              <a:ext uri="{C183D7F6-B498-43B3-948B-1728B52AA6E4}">
                <adec:decorative xmlns:adec="http://schemas.microsoft.com/office/drawing/2017/decorative" val="1"/>
              </a:ext>
            </a:extLst>
          </p:cNvPr>
          <p:cNvSpPr/>
          <p:nvPr/>
        </p:nvSpPr>
        <p:spPr bwMode="auto">
          <a:xfrm>
            <a:off x="752193" y="3196911"/>
            <a:ext cx="1371600" cy="1371600"/>
          </a:xfrm>
          <a:prstGeom prst="roundRect">
            <a:avLst>
              <a:gd name="adj" fmla="val 5556"/>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 name="TextBox 4">
            <a:extLst>
              <a:ext uri="{FF2B5EF4-FFF2-40B4-BE49-F238E27FC236}">
                <a16:creationId xmlns:a16="http://schemas.microsoft.com/office/drawing/2014/main" id="{936F7007-1D3D-6DF0-916C-F3C416177355}"/>
              </a:ext>
            </a:extLst>
          </p:cNvPr>
          <p:cNvSpPr txBox="1"/>
          <p:nvPr/>
        </p:nvSpPr>
        <p:spPr>
          <a:xfrm>
            <a:off x="755972" y="291965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8" name="TextBox 7">
            <a:extLst>
              <a:ext uri="{FF2B5EF4-FFF2-40B4-BE49-F238E27FC236}">
                <a16:creationId xmlns:a16="http://schemas.microsoft.com/office/drawing/2014/main" id="{0A55AE6F-9AC7-3CAA-E5E3-71550A20ECF0}"/>
              </a:ext>
            </a:extLst>
          </p:cNvPr>
          <p:cNvSpPr txBox="1"/>
          <p:nvPr/>
        </p:nvSpPr>
        <p:spPr>
          <a:xfrm>
            <a:off x="3886784" y="293649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10" name="Graphic 9" descr="SQL Server 2022 icon">
            <a:extLst>
              <a:ext uri="{FF2B5EF4-FFF2-40B4-BE49-F238E27FC236}">
                <a16:creationId xmlns:a16="http://schemas.microsoft.com/office/drawing/2014/main" id="{30CC4E5D-0D96-1D76-764F-2213E60B26D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70557" y="3277504"/>
            <a:ext cx="698148" cy="698148"/>
          </a:xfrm>
          <a:prstGeom prst="rect">
            <a:avLst/>
          </a:prstGeom>
        </p:spPr>
      </p:pic>
      <p:sp>
        <p:nvSpPr>
          <p:cNvPr id="11" name="TextBox 10">
            <a:extLst>
              <a:ext uri="{FF2B5EF4-FFF2-40B4-BE49-F238E27FC236}">
                <a16:creationId xmlns:a16="http://schemas.microsoft.com/office/drawing/2014/main" id="{4FBBA640-5A4B-8A14-7A11-501C98604837}"/>
              </a:ext>
            </a:extLst>
          </p:cNvPr>
          <p:cNvSpPr txBox="1"/>
          <p:nvPr/>
        </p:nvSpPr>
        <p:spPr>
          <a:xfrm>
            <a:off x="537013" y="404732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12" name="Freeform 182" descr="Storage icon">
            <a:extLst>
              <a:ext uri="{FF2B5EF4-FFF2-40B4-BE49-F238E27FC236}">
                <a16:creationId xmlns:a16="http://schemas.microsoft.com/office/drawing/2014/main" id="{9EEF4D1B-9D35-5B84-D27E-8E530D59F209}"/>
              </a:ext>
            </a:extLst>
          </p:cNvPr>
          <p:cNvSpPr/>
          <p:nvPr/>
        </p:nvSpPr>
        <p:spPr bwMode="auto">
          <a:xfrm>
            <a:off x="156667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descr="SQL Server 2022 icon">
            <a:extLst>
              <a:ext uri="{FF2B5EF4-FFF2-40B4-BE49-F238E27FC236}">
                <a16:creationId xmlns:a16="http://schemas.microsoft.com/office/drawing/2014/main" id="{765BF965-5574-2756-1146-6709FCC2913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267907" y="3277504"/>
            <a:ext cx="698148" cy="698148"/>
          </a:xfrm>
          <a:prstGeom prst="rect">
            <a:avLst/>
          </a:prstGeom>
        </p:spPr>
      </p:pic>
      <p:sp>
        <p:nvSpPr>
          <p:cNvPr id="14" name="TextBox 13">
            <a:extLst>
              <a:ext uri="{FF2B5EF4-FFF2-40B4-BE49-F238E27FC236}">
                <a16:creationId xmlns:a16="http://schemas.microsoft.com/office/drawing/2014/main" id="{6F3162D5-CB3C-C62D-ECD6-1E26F41D2B9B}"/>
              </a:ext>
            </a:extLst>
          </p:cNvPr>
          <p:cNvSpPr txBox="1"/>
          <p:nvPr/>
        </p:nvSpPr>
        <p:spPr>
          <a:xfrm>
            <a:off x="3607944" y="4050086"/>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15" name="Freeform 182" descr="Storage icon">
            <a:extLst>
              <a:ext uri="{FF2B5EF4-FFF2-40B4-BE49-F238E27FC236}">
                <a16:creationId xmlns:a16="http://schemas.microsoft.com/office/drawing/2014/main" id="{6BD4391E-8625-CFE2-D287-0701EFF2B17B}"/>
              </a:ext>
            </a:extLst>
          </p:cNvPr>
          <p:cNvSpPr/>
          <p:nvPr/>
        </p:nvSpPr>
        <p:spPr bwMode="auto">
          <a:xfrm>
            <a:off x="4664028" y="3975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a:extLst>
              <a:ext uri="{FF2B5EF4-FFF2-40B4-BE49-F238E27FC236}">
                <a16:creationId xmlns:a16="http://schemas.microsoft.com/office/drawing/2014/main" id="{C2F687DF-EB68-FE12-1A3A-B31620A8DC54}"/>
              </a:ext>
              <a:ext uri="{C183D7F6-B498-43B3-948B-1728B52AA6E4}">
                <adec:decorative xmlns:adec="http://schemas.microsoft.com/office/drawing/2017/decorative" val="1"/>
              </a:ext>
            </a:extLst>
          </p:cNvPr>
          <p:cNvCxnSpPr>
            <a:cxnSpLocks/>
          </p:cNvCxnSpPr>
          <p:nvPr/>
        </p:nvCxnSpPr>
        <p:spPr>
          <a:xfrm>
            <a:off x="2123793" y="3882711"/>
            <a:ext cx="167551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17" name="Graphic 16" descr="User with solid fill">
            <a:extLst>
              <a:ext uri="{FF2B5EF4-FFF2-40B4-BE49-F238E27FC236}">
                <a16:creationId xmlns:a16="http://schemas.microsoft.com/office/drawing/2014/main" id="{583B7B6D-CBAF-B029-51B2-55528D0647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44050" y="4970386"/>
            <a:ext cx="541980" cy="541980"/>
          </a:xfrm>
          <a:prstGeom prst="rect">
            <a:avLst/>
          </a:prstGeom>
        </p:spPr>
      </p:pic>
      <p:cxnSp>
        <p:nvCxnSpPr>
          <p:cNvPr id="18" name="Straight Arrow Connector 17">
            <a:extLst>
              <a:ext uri="{FF2B5EF4-FFF2-40B4-BE49-F238E27FC236}">
                <a16:creationId xmlns:a16="http://schemas.microsoft.com/office/drawing/2014/main" id="{43601F7F-6AC1-2079-3E16-B29B04BECA3B}"/>
              </a:ext>
              <a:ext uri="{C183D7F6-B498-43B3-948B-1728B52AA6E4}">
                <adec:decorative xmlns:adec="http://schemas.microsoft.com/office/drawing/2017/decorative" val="1"/>
              </a:ext>
            </a:extLst>
          </p:cNvPr>
          <p:cNvCxnSpPr>
            <a:cxnSpLocks/>
          </p:cNvCxnSpPr>
          <p:nvPr/>
        </p:nvCxnSpPr>
        <p:spPr>
          <a:xfrm>
            <a:off x="4815041"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9" name="TextBox 18">
            <a:extLst>
              <a:ext uri="{FF2B5EF4-FFF2-40B4-BE49-F238E27FC236}">
                <a16:creationId xmlns:a16="http://schemas.microsoft.com/office/drawing/2014/main" id="{1F3ED200-FB04-EB57-503B-A85977016AA2}"/>
              </a:ext>
            </a:extLst>
          </p:cNvPr>
          <p:cNvSpPr txBox="1"/>
          <p:nvPr/>
        </p:nvSpPr>
        <p:spPr>
          <a:xfrm>
            <a:off x="4141216" y="548474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21" name="TextBox 20">
            <a:extLst>
              <a:ext uri="{FF2B5EF4-FFF2-40B4-BE49-F238E27FC236}">
                <a16:creationId xmlns:a16="http://schemas.microsoft.com/office/drawing/2014/main" id="{7AD951B7-776A-27A6-7115-399EDE121022}"/>
              </a:ext>
            </a:extLst>
          </p:cNvPr>
          <p:cNvSpPr txBox="1"/>
          <p:nvPr/>
        </p:nvSpPr>
        <p:spPr>
          <a:xfrm>
            <a:off x="2326933" y="5736611"/>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Rectangle 37" descr="Distributed Availability Group (DAG)&#10;">
            <a:extLst>
              <a:ext uri="{FF2B5EF4-FFF2-40B4-BE49-F238E27FC236}">
                <a16:creationId xmlns:a16="http://schemas.microsoft.com/office/drawing/2014/main" id="{82607667-FFD7-01B1-1E10-D4215C7526DC}"/>
              </a:ext>
            </a:extLst>
          </p:cNvPr>
          <p:cNvSpPr/>
          <p:nvPr/>
        </p:nvSpPr>
        <p:spPr bwMode="auto">
          <a:xfrm>
            <a:off x="293688" y="1810761"/>
            <a:ext cx="11604625" cy="4753551"/>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5" name="TextBox 54">
            <a:extLst>
              <a:ext uri="{FF2B5EF4-FFF2-40B4-BE49-F238E27FC236}">
                <a16:creationId xmlns:a16="http://schemas.microsoft.com/office/drawing/2014/main" id="{EF54D8C5-149B-82FB-5C3D-D04F07268C7D}"/>
              </a:ext>
            </a:extLst>
          </p:cNvPr>
          <p:cNvSpPr txBox="1"/>
          <p:nvPr/>
        </p:nvSpPr>
        <p:spPr>
          <a:xfrm>
            <a:off x="4190999" y="1268038"/>
            <a:ext cx="3810002" cy="313932"/>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dirty="0"/>
              <a:t>Distributed Availability Group (DAG)</a:t>
            </a:r>
          </a:p>
        </p:txBody>
      </p:sp>
      <p:sp>
        <p:nvSpPr>
          <p:cNvPr id="65" name="TextBox 64">
            <a:extLst>
              <a:ext uri="{FF2B5EF4-FFF2-40B4-BE49-F238E27FC236}">
                <a16:creationId xmlns:a16="http://schemas.microsoft.com/office/drawing/2014/main" id="{BF6BDEC6-6077-113D-015D-D45BE941CEFA}"/>
              </a:ext>
            </a:extLst>
          </p:cNvPr>
          <p:cNvSpPr txBox="1"/>
          <p:nvPr/>
        </p:nvSpPr>
        <p:spPr>
          <a:xfrm>
            <a:off x="2326758" y="2172919"/>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1</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66" name="Rectangle: Rounded Corners 65">
            <a:extLst>
              <a:ext uri="{FF2B5EF4-FFF2-40B4-BE49-F238E27FC236}">
                <a16:creationId xmlns:a16="http://schemas.microsoft.com/office/drawing/2014/main" id="{D93BE6C7-F002-EA8D-A3BE-C028ACE005D1}"/>
              </a:ext>
              <a:ext uri="{C183D7F6-B498-43B3-948B-1728B52AA6E4}">
                <adec:decorative xmlns:adec="http://schemas.microsoft.com/office/drawing/2017/decorative" val="1"/>
              </a:ext>
            </a:extLst>
          </p:cNvPr>
          <p:cNvSpPr/>
          <p:nvPr/>
        </p:nvSpPr>
        <p:spPr bwMode="auto">
          <a:xfrm>
            <a:off x="10001614" y="3219129"/>
            <a:ext cx="1371600" cy="1371600"/>
          </a:xfrm>
          <a:prstGeom prst="roundRect">
            <a:avLst>
              <a:gd name="adj" fmla="val 4861"/>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7" name="Rectangle: Rounded Corners 66">
            <a:extLst>
              <a:ext uri="{FF2B5EF4-FFF2-40B4-BE49-F238E27FC236}">
                <a16:creationId xmlns:a16="http://schemas.microsoft.com/office/drawing/2014/main" id="{D538AEF7-424A-7FA8-20AD-3E9824411E20}"/>
              </a:ext>
              <a:ext uri="{C183D7F6-B498-43B3-948B-1728B52AA6E4}">
                <adec:decorative xmlns:adec="http://schemas.microsoft.com/office/drawing/2017/decorative" val="1"/>
              </a:ext>
            </a:extLst>
          </p:cNvPr>
          <p:cNvSpPr/>
          <p:nvPr/>
        </p:nvSpPr>
        <p:spPr bwMode="auto">
          <a:xfrm>
            <a:off x="6876083" y="3219129"/>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68" name="TextBox 67">
            <a:extLst>
              <a:ext uri="{FF2B5EF4-FFF2-40B4-BE49-F238E27FC236}">
                <a16:creationId xmlns:a16="http://schemas.microsoft.com/office/drawing/2014/main" id="{C5F3AAD7-1F2A-4373-595B-1A1644D045F0}"/>
              </a:ext>
            </a:extLst>
          </p:cNvPr>
          <p:cNvSpPr txBox="1"/>
          <p:nvPr/>
        </p:nvSpPr>
        <p:spPr>
          <a:xfrm>
            <a:off x="6876083" y="2936433"/>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69" name="TextBox 68">
            <a:extLst>
              <a:ext uri="{FF2B5EF4-FFF2-40B4-BE49-F238E27FC236}">
                <a16:creationId xmlns:a16="http://schemas.microsoft.com/office/drawing/2014/main" id="{51CE9B09-D9FC-84D3-A03F-F7C06F2C412F}"/>
              </a:ext>
            </a:extLst>
          </p:cNvPr>
          <p:cNvSpPr txBox="1"/>
          <p:nvPr/>
        </p:nvSpPr>
        <p:spPr>
          <a:xfrm>
            <a:off x="8450823" y="3477560"/>
            <a:ext cx="1347649"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 forwarded</a:t>
            </a:r>
          </a:p>
        </p:txBody>
      </p:sp>
      <p:sp>
        <p:nvSpPr>
          <p:cNvPr id="70" name="TextBox 69">
            <a:extLst>
              <a:ext uri="{FF2B5EF4-FFF2-40B4-BE49-F238E27FC236}">
                <a16:creationId xmlns:a16="http://schemas.microsoft.com/office/drawing/2014/main" id="{C544FFDA-DC71-5A39-9D10-58C7E0BEA4F1}"/>
              </a:ext>
            </a:extLst>
          </p:cNvPr>
          <p:cNvSpPr txBox="1"/>
          <p:nvPr/>
        </p:nvSpPr>
        <p:spPr>
          <a:xfrm>
            <a:off x="10025565" y="293851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Secondary</a:t>
            </a:r>
          </a:p>
        </p:txBody>
      </p:sp>
      <p:pic>
        <p:nvPicPr>
          <p:cNvPr id="71" name="Graphic 70" descr="SQL Server 2022 icon">
            <a:extLst>
              <a:ext uri="{FF2B5EF4-FFF2-40B4-BE49-F238E27FC236}">
                <a16:creationId xmlns:a16="http://schemas.microsoft.com/office/drawing/2014/main" id="{0D8397C1-E1DB-1538-59CF-C427C80AEB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94447" y="3299722"/>
            <a:ext cx="698148" cy="698148"/>
          </a:xfrm>
          <a:prstGeom prst="rect">
            <a:avLst/>
          </a:prstGeom>
        </p:spPr>
      </p:pic>
      <p:sp>
        <p:nvSpPr>
          <p:cNvPr id="72" name="TextBox 71">
            <a:extLst>
              <a:ext uri="{FF2B5EF4-FFF2-40B4-BE49-F238E27FC236}">
                <a16:creationId xmlns:a16="http://schemas.microsoft.com/office/drawing/2014/main" id="{10CEB05C-BD2E-D2D1-DB3C-1C9EE4A1143A}"/>
              </a:ext>
            </a:extLst>
          </p:cNvPr>
          <p:cNvSpPr txBox="1"/>
          <p:nvPr/>
        </p:nvSpPr>
        <p:spPr>
          <a:xfrm>
            <a:off x="6660903" y="406954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latin typeface="Segoe UI Semibold"/>
                <a:ea typeface="STXihei" panose="020B0503020204020204" pitchFamily="2" charset="-122"/>
                <a:cs typeface="Segoe UI Semibold" panose="020B0702040204020203" pitchFamily="34" charset="0"/>
              </a:rPr>
              <a:t>R</a:t>
            </a: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eplica</a:t>
            </a:r>
          </a:p>
        </p:txBody>
      </p:sp>
      <p:sp>
        <p:nvSpPr>
          <p:cNvPr id="73" name="Freeform 182" descr="Storage icon">
            <a:extLst>
              <a:ext uri="{FF2B5EF4-FFF2-40B4-BE49-F238E27FC236}">
                <a16:creationId xmlns:a16="http://schemas.microsoft.com/office/drawing/2014/main" id="{CB338449-C0E9-C19D-FF67-A8BC8B1A4E90}"/>
              </a:ext>
            </a:extLst>
          </p:cNvPr>
          <p:cNvSpPr/>
          <p:nvPr/>
        </p:nvSpPr>
        <p:spPr bwMode="auto">
          <a:xfrm>
            <a:off x="769056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4" name="Graphic 73" descr="SQL Server 2022 icon">
            <a:extLst>
              <a:ext uri="{FF2B5EF4-FFF2-40B4-BE49-F238E27FC236}">
                <a16:creationId xmlns:a16="http://schemas.microsoft.com/office/drawing/2014/main" id="{438AF370-93AD-ACA9-F0CE-308A219C965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391797" y="3299722"/>
            <a:ext cx="698148" cy="698148"/>
          </a:xfrm>
          <a:prstGeom prst="rect">
            <a:avLst/>
          </a:prstGeom>
        </p:spPr>
      </p:pic>
      <p:sp>
        <p:nvSpPr>
          <p:cNvPr id="75" name="TextBox 74">
            <a:extLst>
              <a:ext uri="{FF2B5EF4-FFF2-40B4-BE49-F238E27FC236}">
                <a16:creationId xmlns:a16="http://schemas.microsoft.com/office/drawing/2014/main" id="{860B9124-68C0-966B-01A0-ADB78BD2E072}"/>
              </a:ext>
            </a:extLst>
          </p:cNvPr>
          <p:cNvSpPr txBox="1"/>
          <p:nvPr/>
        </p:nvSpPr>
        <p:spPr>
          <a:xfrm>
            <a:off x="9731834" y="407230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76" name="Freeform 182" descr="Storage icon">
            <a:extLst>
              <a:ext uri="{FF2B5EF4-FFF2-40B4-BE49-F238E27FC236}">
                <a16:creationId xmlns:a16="http://schemas.microsoft.com/office/drawing/2014/main" id="{C5CA9045-A5BA-3D57-77B3-BACABA08F030}"/>
              </a:ext>
            </a:extLst>
          </p:cNvPr>
          <p:cNvSpPr/>
          <p:nvPr/>
        </p:nvSpPr>
        <p:spPr bwMode="auto">
          <a:xfrm>
            <a:off x="10787918" y="399787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7" name="Straight Arrow Connector 76">
            <a:extLst>
              <a:ext uri="{FF2B5EF4-FFF2-40B4-BE49-F238E27FC236}">
                <a16:creationId xmlns:a16="http://schemas.microsoft.com/office/drawing/2014/main" id="{311B87D6-5A0B-3538-1258-E42FACEC232B}"/>
              </a:ext>
              <a:ext uri="{C183D7F6-B498-43B3-948B-1728B52AA6E4}">
                <adec:decorative xmlns:adec="http://schemas.microsoft.com/office/drawing/2017/decorative" val="1"/>
              </a:ext>
            </a:extLst>
          </p:cNvPr>
          <p:cNvCxnSpPr>
            <a:cxnSpLocks/>
          </p:cNvCxnSpPr>
          <p:nvPr/>
        </p:nvCxnSpPr>
        <p:spPr>
          <a:xfrm>
            <a:off x="8247683" y="3904929"/>
            <a:ext cx="1753931"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pic>
        <p:nvPicPr>
          <p:cNvPr id="78" name="Graphic 77" descr="User with solid fill">
            <a:extLst>
              <a:ext uri="{FF2B5EF4-FFF2-40B4-BE49-F238E27FC236}">
                <a16:creationId xmlns:a16="http://schemas.microsoft.com/office/drawing/2014/main" id="{A8642AC3-3B42-83E0-97CD-51876126FEF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7941" y="5011705"/>
            <a:ext cx="541980" cy="541980"/>
          </a:xfrm>
          <a:prstGeom prst="rect">
            <a:avLst/>
          </a:prstGeom>
        </p:spPr>
      </p:pic>
      <p:cxnSp>
        <p:nvCxnSpPr>
          <p:cNvPr id="79" name="Straight Arrow Connector 78">
            <a:extLst>
              <a:ext uri="{FF2B5EF4-FFF2-40B4-BE49-F238E27FC236}">
                <a16:creationId xmlns:a16="http://schemas.microsoft.com/office/drawing/2014/main" id="{1A1005A5-E918-F913-6F2D-E56EFE9E7381}"/>
              </a:ext>
              <a:ext uri="{C183D7F6-B498-43B3-948B-1728B52AA6E4}">
                <adec:decorative xmlns:adec="http://schemas.microsoft.com/office/drawing/2017/decorative" val="1"/>
              </a:ext>
            </a:extLst>
          </p:cNvPr>
          <p:cNvCxnSpPr>
            <a:cxnSpLocks/>
          </p:cNvCxnSpPr>
          <p:nvPr/>
        </p:nvCxnSpPr>
        <p:spPr>
          <a:xfrm>
            <a:off x="10938931" y="4510751"/>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BF3033-CB99-5370-377F-B706F420CB07}"/>
              </a:ext>
            </a:extLst>
          </p:cNvPr>
          <p:cNvSpPr txBox="1"/>
          <p:nvPr/>
        </p:nvSpPr>
        <p:spPr>
          <a:xfrm>
            <a:off x="10265106" y="5506967"/>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 </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scale</a:t>
            </a:r>
          </a:p>
        </p:txBody>
      </p:sp>
      <p:sp>
        <p:nvSpPr>
          <p:cNvPr id="81" name="TextBox 80">
            <a:extLst>
              <a:ext uri="{FF2B5EF4-FFF2-40B4-BE49-F238E27FC236}">
                <a16:creationId xmlns:a16="http://schemas.microsoft.com/office/drawing/2014/main" id="{ABA1CF9F-BEBC-DE69-741F-B7FEEA0D9871}"/>
              </a:ext>
            </a:extLst>
          </p:cNvPr>
          <p:cNvSpPr txBox="1"/>
          <p:nvPr/>
        </p:nvSpPr>
        <p:spPr>
          <a:xfrm>
            <a:off x="8450823" y="5758829"/>
            <a:ext cx="1347649" cy="480131"/>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Availability Group</a:t>
            </a:r>
            <a:r>
              <a:rPr kumimoji="0" lang="en-US" sz="1400" b="0" i="0" u="none" strike="noStrike" kern="0" cap="none" spc="0" normalizeH="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83" name="TextBox 82">
            <a:extLst>
              <a:ext uri="{FF2B5EF4-FFF2-40B4-BE49-F238E27FC236}">
                <a16:creationId xmlns:a16="http://schemas.microsoft.com/office/drawing/2014/main" id="{EA235F38-7B74-C60E-8F19-59199466E6BA}"/>
              </a:ext>
            </a:extLst>
          </p:cNvPr>
          <p:cNvSpPr txBox="1"/>
          <p:nvPr/>
        </p:nvSpPr>
        <p:spPr>
          <a:xfrm>
            <a:off x="8558259" y="216752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Datacenter</a:t>
            </a:r>
            <a:r>
              <a:rPr kumimoji="0" lang="en-US" sz="1400" b="0" i="0" u="none" strike="noStrike" kern="0" cap="none" spc="0" normalizeH="0" noProof="0" dirty="0">
                <a:ln>
                  <a:noFill/>
                </a:ln>
                <a:effectLst/>
                <a:uLnTx/>
                <a:uFillTx/>
                <a:latin typeface="Segoe UI Semibold"/>
                <a:ea typeface="STXihei" panose="020B0503020204020204" pitchFamily="2" charset="-122"/>
                <a:cs typeface="Segoe UI Semibold" panose="020B0702040204020203" pitchFamily="34" charset="0"/>
              </a:rPr>
              <a:t> 2</a:t>
            </a:r>
            <a:endPar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pic>
        <p:nvPicPr>
          <p:cNvPr id="85" name="Graphic 84" descr="User with solid fill">
            <a:extLst>
              <a:ext uri="{FF2B5EF4-FFF2-40B4-BE49-F238E27FC236}">
                <a16:creationId xmlns:a16="http://schemas.microsoft.com/office/drawing/2014/main" id="{0642E631-4BAF-20F5-B72C-0E9F7B6D3F0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28818" y="4950749"/>
            <a:ext cx="541980" cy="541980"/>
          </a:xfrm>
          <a:prstGeom prst="rect">
            <a:avLst/>
          </a:prstGeom>
        </p:spPr>
      </p:pic>
      <p:cxnSp>
        <p:nvCxnSpPr>
          <p:cNvPr id="86" name="Straight Arrow Connector 85">
            <a:extLst>
              <a:ext uri="{FF2B5EF4-FFF2-40B4-BE49-F238E27FC236}">
                <a16:creationId xmlns:a16="http://schemas.microsoft.com/office/drawing/2014/main" id="{C7BCACDA-28D6-23B4-5978-343602802BC4}"/>
              </a:ext>
              <a:ext uri="{C183D7F6-B498-43B3-948B-1728B52AA6E4}">
                <adec:decorative xmlns:adec="http://schemas.microsoft.com/office/drawing/2017/decorative" val="1"/>
              </a:ext>
            </a:extLst>
          </p:cNvPr>
          <p:cNvCxnSpPr>
            <a:cxnSpLocks/>
          </p:cNvCxnSpPr>
          <p:nvPr/>
        </p:nvCxnSpPr>
        <p:spPr>
          <a:xfrm>
            <a:off x="1699808" y="4488533"/>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88" name="TextBox 87">
            <a:extLst>
              <a:ext uri="{FF2B5EF4-FFF2-40B4-BE49-F238E27FC236}">
                <a16:creationId xmlns:a16="http://schemas.microsoft.com/office/drawing/2014/main" id="{FA6BC8F3-EE9A-AB58-3248-A69F0750453E}"/>
              </a:ext>
            </a:extLst>
          </p:cNvPr>
          <p:cNvSpPr txBox="1"/>
          <p:nvPr/>
        </p:nvSpPr>
        <p:spPr>
          <a:xfrm>
            <a:off x="996229" y="5512366"/>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read/write</a:t>
            </a:r>
          </a:p>
        </p:txBody>
      </p:sp>
      <p:sp>
        <p:nvSpPr>
          <p:cNvPr id="141" name="TextBox 140">
            <a:extLst>
              <a:ext uri="{FF2B5EF4-FFF2-40B4-BE49-F238E27FC236}">
                <a16:creationId xmlns:a16="http://schemas.microsoft.com/office/drawing/2014/main" id="{49444A86-6E16-CA8D-3D86-14203BFE6A4C}"/>
              </a:ext>
            </a:extLst>
          </p:cNvPr>
          <p:cNvSpPr txBox="1"/>
          <p:nvPr/>
        </p:nvSpPr>
        <p:spPr>
          <a:xfrm>
            <a:off x="3840993" y="2403840"/>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sp>
        <p:nvSpPr>
          <p:cNvPr id="143" name="TextBox 142">
            <a:extLst>
              <a:ext uri="{FF2B5EF4-FFF2-40B4-BE49-F238E27FC236}">
                <a16:creationId xmlns:a16="http://schemas.microsoft.com/office/drawing/2014/main" id="{776A1EF7-87C9-9B2D-FC9B-F43E0871D050}"/>
              </a:ext>
            </a:extLst>
          </p:cNvPr>
          <p:cNvSpPr txBox="1"/>
          <p:nvPr/>
        </p:nvSpPr>
        <p:spPr>
          <a:xfrm>
            <a:off x="2434194" y="3600912"/>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6" name="Straight Arrow Connector 5">
            <a:extLst>
              <a:ext uri="{FF2B5EF4-FFF2-40B4-BE49-F238E27FC236}">
                <a16:creationId xmlns:a16="http://schemas.microsoft.com/office/drawing/2014/main" id="{3BC2ED98-21CB-A9E6-44E3-14F724995607}"/>
              </a:ext>
              <a:ext uri="{C183D7F6-B498-43B3-948B-1728B52AA6E4}">
                <adec:decorative xmlns:adec="http://schemas.microsoft.com/office/drawing/2017/decorative" val="1"/>
              </a:ext>
            </a:extLst>
          </p:cNvPr>
          <p:cNvCxnSpPr>
            <a:cxnSpLocks/>
            <a:endCxn id="78" idx="1"/>
          </p:cNvCxnSpPr>
          <p:nvPr/>
        </p:nvCxnSpPr>
        <p:spPr>
          <a:xfrm>
            <a:off x="8122161" y="4412845"/>
            <a:ext cx="2545780" cy="86985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7" name="Freeform: Shape 6" descr="Dotted arrow from Primary SQL to PRimary SQL">
            <a:extLst>
              <a:ext uri="{FF2B5EF4-FFF2-40B4-BE49-F238E27FC236}">
                <a16:creationId xmlns:a16="http://schemas.microsoft.com/office/drawing/2014/main" id="{CCD6152C-3923-0241-C1D3-7E1C6C9D2D06}"/>
              </a:ext>
            </a:extLst>
          </p:cNvPr>
          <p:cNvSpPr/>
          <p:nvPr/>
        </p:nvSpPr>
        <p:spPr bwMode="auto">
          <a:xfrm>
            <a:off x="2162175" y="2724150"/>
            <a:ext cx="4619625" cy="1133475"/>
          </a:xfrm>
          <a:custGeom>
            <a:avLst/>
            <a:gdLst>
              <a:gd name="connsiteX0" fmla="*/ 0 w 4619625"/>
              <a:gd name="connsiteY0" fmla="*/ 714375 h 1133475"/>
              <a:gd name="connsiteX1" fmla="*/ 390525 w 4619625"/>
              <a:gd name="connsiteY1" fmla="*/ 714375 h 1133475"/>
              <a:gd name="connsiteX2" fmla="*/ 390525 w 4619625"/>
              <a:gd name="connsiteY2" fmla="*/ 0 h 1133475"/>
              <a:gd name="connsiteX3" fmla="*/ 4019550 w 4619625"/>
              <a:gd name="connsiteY3" fmla="*/ 0 h 1133475"/>
              <a:gd name="connsiteX4" fmla="*/ 4019550 w 4619625"/>
              <a:gd name="connsiteY4" fmla="*/ 1133475 h 1133475"/>
              <a:gd name="connsiteX5" fmla="*/ 4619625 w 4619625"/>
              <a:gd name="connsiteY5" fmla="*/ 1133475 h 113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19625" h="1133475">
                <a:moveTo>
                  <a:pt x="0" y="714375"/>
                </a:moveTo>
                <a:lnTo>
                  <a:pt x="390525" y="714375"/>
                </a:lnTo>
                <a:lnTo>
                  <a:pt x="390525" y="0"/>
                </a:lnTo>
                <a:lnTo>
                  <a:pt x="4019550" y="0"/>
                </a:lnTo>
                <a:lnTo>
                  <a:pt x="4019550" y="1133475"/>
                </a:lnTo>
                <a:lnTo>
                  <a:pt x="4619625" y="1133475"/>
                </a:lnTo>
              </a:path>
            </a:pathLst>
          </a:cu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Tree>
    <p:extLst>
      <p:ext uri="{BB962C8B-B14F-4D97-AF65-F5344CB8AC3E}">
        <p14:creationId xmlns:p14="http://schemas.microsoft.com/office/powerpoint/2010/main" val="2631714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animEffect transition="in" filter="fade">
                                      <p:cBhvr>
                                        <p:cTn id="15" dur="500"/>
                                        <p:tgtEl>
                                          <p:spTgt spid="1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fade">
                                      <p:cBhvr>
                                        <p:cTn id="21" dur="500"/>
                                        <p:tgtEl>
                                          <p:spTgt spid="69"/>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5" grpId="0"/>
      <p:bldP spid="69" grpId="0"/>
      <p:bldP spid="141"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C36FF5CD-8592-A931-5C84-1CC196AC6AA4}"/>
              </a:ext>
              <a:ext uri="{C183D7F6-B498-43B3-948B-1728B52AA6E4}">
                <adec:decorative xmlns:adec="http://schemas.microsoft.com/office/drawing/2017/decorative" val="1"/>
              </a:ext>
            </a:extLst>
          </p:cNvPr>
          <p:cNvSpPr/>
          <p:nvPr/>
        </p:nvSpPr>
        <p:spPr bwMode="auto">
          <a:xfrm>
            <a:off x="7893282" y="63703"/>
            <a:ext cx="4005032" cy="744551"/>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1" name="Rectangle: Rounded Corners 50">
            <a:extLst>
              <a:ext uri="{FF2B5EF4-FFF2-40B4-BE49-F238E27FC236}">
                <a16:creationId xmlns:a16="http://schemas.microsoft.com/office/drawing/2014/main" id="{50D92B24-11C2-B815-9F45-B14ADB967CCF}"/>
              </a:ext>
              <a:ext uri="{C183D7F6-B498-43B3-948B-1728B52AA6E4}">
                <adec:decorative xmlns:adec="http://schemas.microsoft.com/office/drawing/2017/decorative" val="1"/>
              </a:ext>
            </a:extLst>
          </p:cNvPr>
          <p:cNvSpPr/>
          <p:nvPr/>
        </p:nvSpPr>
        <p:spPr bwMode="auto">
          <a:xfrm>
            <a:off x="9031158"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sp>
        <p:nvSpPr>
          <p:cNvPr id="59" name="TextBox 58">
            <a:extLst>
              <a:ext uri="{FF2B5EF4-FFF2-40B4-BE49-F238E27FC236}">
                <a16:creationId xmlns:a16="http://schemas.microsoft.com/office/drawing/2014/main" id="{3A3F71C5-D86F-515F-FAC1-4CA217647899}"/>
              </a:ext>
            </a:extLst>
          </p:cNvPr>
          <p:cNvSpPr txBox="1"/>
          <p:nvPr/>
        </p:nvSpPr>
        <p:spPr>
          <a:xfrm>
            <a:off x="9430139"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60" name="Freeform 182" descr="Storage icon">
            <a:extLst>
              <a:ext uri="{FF2B5EF4-FFF2-40B4-BE49-F238E27FC236}">
                <a16:creationId xmlns:a16="http://schemas.microsoft.com/office/drawing/2014/main" id="{38BB2EEB-67CA-43B2-2895-8931A6DBCD06}"/>
              </a:ext>
            </a:extLst>
          </p:cNvPr>
          <p:cNvSpPr/>
          <p:nvPr/>
        </p:nvSpPr>
        <p:spPr bwMode="auto">
          <a:xfrm>
            <a:off x="9132712"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DE54E055-2F4A-E9FB-18A7-D8332A715AA4}"/>
              </a:ext>
              <a:ext uri="{C183D7F6-B498-43B3-948B-1728B52AA6E4}">
                <adec:decorative xmlns:adec="http://schemas.microsoft.com/office/drawing/2017/decorative" val="1"/>
              </a:ext>
            </a:extLst>
          </p:cNvPr>
          <p:cNvSpPr/>
          <p:nvPr/>
        </p:nvSpPr>
        <p:spPr bwMode="auto">
          <a:xfrm>
            <a:off x="1971774" y="2771500"/>
            <a:ext cx="1371600" cy="1371600"/>
          </a:xfrm>
          <a:prstGeom prst="roundRect">
            <a:avLst>
              <a:gd name="adj" fmla="val 4167"/>
            </a:avLst>
          </a:prstGeom>
          <a:solidFill>
            <a:schemeClr val="bg2"/>
          </a:solidFill>
          <a:ln w="12700" cap="flat" cmpd="sng" algn="ctr">
            <a:noFill/>
            <a:prstDash val="solid"/>
            <a:headEnd type="none" w="med" len="med"/>
            <a:tailEnd type="none" w="med" len="med"/>
          </a:ln>
          <a:effectLst/>
        </p:spPr>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chemeClr val="accent1"/>
              </a:solidFill>
              <a:effectLst/>
              <a:uLnTx/>
              <a:uFillTx/>
              <a:latin typeface="Segoe UI"/>
              <a:ea typeface="STXihei" panose="020B0503020204020204" pitchFamily="2" charset="-122"/>
              <a:cs typeface="Segoe UI Semibold" panose="020B0702040204020203" pitchFamily="34" charset="0"/>
            </a:endParaRPr>
          </a:p>
        </p:txBody>
      </p:sp>
      <p:pic>
        <p:nvPicPr>
          <p:cNvPr id="42" name="Graphic 41" descr="SQL Server 2022 icon">
            <a:extLst>
              <a:ext uri="{FF2B5EF4-FFF2-40B4-BE49-F238E27FC236}">
                <a16:creationId xmlns:a16="http://schemas.microsoft.com/office/drawing/2014/main" id="{1AEC619E-29A8-4CA8-9971-7D6136466B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16523" y="2896232"/>
            <a:ext cx="589016" cy="589016"/>
          </a:xfrm>
          <a:prstGeom prst="rect">
            <a:avLst/>
          </a:prstGeom>
        </p:spPr>
      </p:pic>
      <p:sp>
        <p:nvSpPr>
          <p:cNvPr id="43" name="TextBox 42">
            <a:extLst>
              <a:ext uri="{FF2B5EF4-FFF2-40B4-BE49-F238E27FC236}">
                <a16:creationId xmlns:a16="http://schemas.microsoft.com/office/drawing/2014/main" id="{793BE7CC-B592-3D48-59C1-35A81549FDA2}"/>
              </a:ext>
            </a:extLst>
          </p:cNvPr>
          <p:cNvSpPr txBox="1"/>
          <p:nvPr/>
        </p:nvSpPr>
        <p:spPr>
          <a:xfrm>
            <a:off x="2596071" y="3652874"/>
            <a:ext cx="702856" cy="258532"/>
          </a:xfrm>
          <a:prstGeom prst="rect">
            <a:avLst/>
          </a:prstGeom>
          <a:noFill/>
        </p:spPr>
        <p:txBody>
          <a:bodyPr wrap="square">
            <a:spAutoFit/>
          </a:bodyPr>
          <a:lstStyle/>
          <a:p>
            <a:pPr marL="0" marR="0" lvl="0" indent="0"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Replica</a:t>
            </a:r>
          </a:p>
        </p:txBody>
      </p:sp>
      <p:sp>
        <p:nvSpPr>
          <p:cNvPr id="47" name="Freeform 182" descr="Storage icon">
            <a:extLst>
              <a:ext uri="{FF2B5EF4-FFF2-40B4-BE49-F238E27FC236}">
                <a16:creationId xmlns:a16="http://schemas.microsoft.com/office/drawing/2014/main" id="{70401B76-6D1E-BA96-0369-501EE87DCE7C}"/>
              </a:ext>
            </a:extLst>
          </p:cNvPr>
          <p:cNvSpPr/>
          <p:nvPr/>
        </p:nvSpPr>
        <p:spPr bwMode="auto">
          <a:xfrm>
            <a:off x="2298644"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Link feature for Managed Instance</a:t>
            </a:r>
          </a:p>
        </p:txBody>
      </p:sp>
      <p:sp>
        <p:nvSpPr>
          <p:cNvPr id="4" name="TextBox 3">
            <a:extLst>
              <a:ext uri="{FF2B5EF4-FFF2-40B4-BE49-F238E27FC236}">
                <a16:creationId xmlns:a16="http://schemas.microsoft.com/office/drawing/2014/main" id="{B542AF04-E0F2-248B-2824-19A079F88DB2}"/>
              </a:ext>
            </a:extLst>
          </p:cNvPr>
          <p:cNvSpPr txBox="1"/>
          <p:nvPr/>
        </p:nvSpPr>
        <p:spPr>
          <a:xfrm>
            <a:off x="2000090" y="2503228"/>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pic>
        <p:nvPicPr>
          <p:cNvPr id="8" name="Graphic 7" descr="User with solid fill">
            <a:extLst>
              <a:ext uri="{FF2B5EF4-FFF2-40B4-BE49-F238E27FC236}">
                <a16:creationId xmlns:a16="http://schemas.microsoft.com/office/drawing/2014/main" id="{EE884798-A3DF-DD7E-08A2-F7DC5FEBB0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81399" y="4534318"/>
            <a:ext cx="541980" cy="541980"/>
          </a:xfrm>
          <a:prstGeom prst="rect">
            <a:avLst/>
          </a:prstGeom>
        </p:spPr>
      </p:pic>
      <p:cxnSp>
        <p:nvCxnSpPr>
          <p:cNvPr id="9" name="Straight Arrow Connector 8">
            <a:extLst>
              <a:ext uri="{FF2B5EF4-FFF2-40B4-BE49-F238E27FC236}">
                <a16:creationId xmlns:a16="http://schemas.microsoft.com/office/drawing/2014/main" id="{4F5E3596-B6D1-640C-9BF6-49C62B4C212A}"/>
              </a:ext>
              <a:ext uri="{C183D7F6-B498-43B3-948B-1728B52AA6E4}">
                <adec:decorative xmlns:adec="http://schemas.microsoft.com/office/drawing/2017/decorative" val="1"/>
              </a:ext>
            </a:extLst>
          </p:cNvPr>
          <p:cNvCxnSpPr>
            <a:cxnSpLocks/>
          </p:cNvCxnSpPr>
          <p:nvPr/>
        </p:nvCxnSpPr>
        <p:spPr>
          <a:xfrm>
            <a:off x="2515780" y="4078108"/>
            <a:ext cx="410923"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20B9BF67-9BBF-C374-1FD0-AB8DEC3229DA}"/>
              </a:ext>
            </a:extLst>
          </p:cNvPr>
          <p:cNvSpPr txBox="1"/>
          <p:nvPr/>
        </p:nvSpPr>
        <p:spPr>
          <a:xfrm>
            <a:off x="2378564"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read/write</a:t>
            </a:r>
          </a:p>
        </p:txBody>
      </p:sp>
      <p:sp>
        <p:nvSpPr>
          <p:cNvPr id="11" name="TextBox 10">
            <a:extLst>
              <a:ext uri="{FF2B5EF4-FFF2-40B4-BE49-F238E27FC236}">
                <a16:creationId xmlns:a16="http://schemas.microsoft.com/office/drawing/2014/main" id="{C3C42573-C10C-CE7B-4BCF-D2E014A7AC87}"/>
              </a:ext>
            </a:extLst>
          </p:cNvPr>
          <p:cNvSpPr txBox="1"/>
          <p:nvPr/>
        </p:nvSpPr>
        <p:spPr>
          <a:xfrm>
            <a:off x="1996311"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600" kern="0">
                <a:latin typeface="Segoe UI Semibold"/>
                <a:ea typeface="STXihei" panose="020B0503020204020204" pitchFamily="2" charset="-122"/>
                <a:cs typeface="Segoe UI Semibold" panose="020B0702040204020203" pitchFamily="34" charset="0"/>
              </a:defRPr>
            </a:lvl1pPr>
          </a:lstStyle>
          <a:p>
            <a:r>
              <a:rPr lang="en-US" sz="1400" dirty="0"/>
              <a:t>Availability Group 1</a:t>
            </a:r>
          </a:p>
        </p:txBody>
      </p:sp>
      <p:pic>
        <p:nvPicPr>
          <p:cNvPr id="12" name="Picture 11" descr="A close up of a sign&#10;&#10;Description automatically generated">
            <a:extLst>
              <a:ext uri="{FF2B5EF4-FFF2-40B4-BE49-F238E27FC236}">
                <a16:creationId xmlns:a16="http://schemas.microsoft.com/office/drawing/2014/main" id="{DD59A744-5596-0E12-1E21-3EACEC5CD6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87991" y="2916672"/>
            <a:ext cx="457934" cy="488714"/>
          </a:xfrm>
          <a:prstGeom prst="rect">
            <a:avLst/>
          </a:prstGeom>
        </p:spPr>
      </p:pic>
      <p:pic>
        <p:nvPicPr>
          <p:cNvPr id="18" name="Graphic 17" descr="User with solid fill">
            <a:extLst>
              <a:ext uri="{FF2B5EF4-FFF2-40B4-BE49-F238E27FC236}">
                <a16:creationId xmlns:a16="http://schemas.microsoft.com/office/drawing/2014/main" id="{424FDDEF-B810-6B81-761B-A0FCD5A926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417888" y="4534318"/>
            <a:ext cx="541980" cy="541980"/>
          </a:xfrm>
          <a:prstGeom prst="rect">
            <a:avLst/>
          </a:prstGeom>
        </p:spPr>
      </p:pic>
      <p:cxnSp>
        <p:nvCxnSpPr>
          <p:cNvPr id="19" name="Straight Arrow Connector 18">
            <a:extLst>
              <a:ext uri="{FF2B5EF4-FFF2-40B4-BE49-F238E27FC236}">
                <a16:creationId xmlns:a16="http://schemas.microsoft.com/office/drawing/2014/main" id="{82244F93-B2EC-149D-FA68-2C96D3702625}"/>
              </a:ext>
              <a:ext uri="{C183D7F6-B498-43B3-948B-1728B52AA6E4}">
                <adec:decorative xmlns:adec="http://schemas.microsoft.com/office/drawing/2017/decorative" val="1"/>
              </a:ext>
            </a:extLst>
          </p:cNvPr>
          <p:cNvCxnSpPr>
            <a:cxnSpLocks/>
          </p:cNvCxnSpPr>
          <p:nvPr/>
        </p:nvCxnSpPr>
        <p:spPr>
          <a:xfrm>
            <a:off x="9688878" y="4063122"/>
            <a:ext cx="0"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20" name="TextBox 19">
            <a:extLst>
              <a:ext uri="{FF2B5EF4-FFF2-40B4-BE49-F238E27FC236}">
                <a16:creationId xmlns:a16="http://schemas.microsoft.com/office/drawing/2014/main" id="{A525EFCA-4C27-F469-D19C-D817D561EE8D}"/>
              </a:ext>
            </a:extLst>
          </p:cNvPr>
          <p:cNvSpPr txBox="1"/>
          <p:nvPr/>
        </p:nvSpPr>
        <p:spPr>
          <a:xfrm>
            <a:off x="9018619" y="50869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22" name="TextBox 21">
            <a:extLst>
              <a:ext uri="{FF2B5EF4-FFF2-40B4-BE49-F238E27FC236}">
                <a16:creationId xmlns:a16="http://schemas.microsoft.com/office/drawing/2014/main" id="{D4705949-2F8D-1680-D583-423D65C6122D}"/>
              </a:ext>
            </a:extLst>
          </p:cNvPr>
          <p:cNvSpPr txBox="1"/>
          <p:nvPr/>
        </p:nvSpPr>
        <p:spPr>
          <a:xfrm>
            <a:off x="5401082" y="4013834"/>
            <a:ext cx="1347649"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Log changes</a:t>
            </a:r>
          </a:p>
        </p:txBody>
      </p:sp>
      <p:cxnSp>
        <p:nvCxnSpPr>
          <p:cNvPr id="24" name="Straight Arrow Connector 23">
            <a:extLst>
              <a:ext uri="{FF2B5EF4-FFF2-40B4-BE49-F238E27FC236}">
                <a16:creationId xmlns:a16="http://schemas.microsoft.com/office/drawing/2014/main" id="{688992B5-2F84-38A9-17F5-1949F884A983}"/>
              </a:ext>
              <a:ext uri="{C183D7F6-B498-43B3-948B-1728B52AA6E4}">
                <adec:decorative xmlns:adec="http://schemas.microsoft.com/office/drawing/2017/decorative" val="1"/>
              </a:ext>
            </a:extLst>
          </p:cNvPr>
          <p:cNvCxnSpPr>
            <a:cxnSpLocks/>
          </p:cNvCxnSpPr>
          <p:nvPr/>
        </p:nvCxnSpPr>
        <p:spPr>
          <a:xfrm flipV="1">
            <a:off x="3529038" y="3992833"/>
            <a:ext cx="5285021" cy="30479"/>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26" name="TextBox 25">
            <a:extLst>
              <a:ext uri="{FF2B5EF4-FFF2-40B4-BE49-F238E27FC236}">
                <a16:creationId xmlns:a16="http://schemas.microsoft.com/office/drawing/2014/main" id="{BF84284B-7801-4571-EBE5-8780B464076D}"/>
              </a:ext>
            </a:extLst>
          </p:cNvPr>
          <p:cNvSpPr txBox="1"/>
          <p:nvPr/>
        </p:nvSpPr>
        <p:spPr>
          <a:xfrm>
            <a:off x="5149516" y="2393890"/>
            <a:ext cx="1550790" cy="4247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Create link</a:t>
            </a:r>
          </a:p>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rPr>
              <a:t>Database seeding</a:t>
            </a:r>
          </a:p>
        </p:txBody>
      </p:sp>
      <p:cxnSp>
        <p:nvCxnSpPr>
          <p:cNvPr id="28" name="Straight Arrow Connector 27">
            <a:extLst>
              <a:ext uri="{FF2B5EF4-FFF2-40B4-BE49-F238E27FC236}">
                <a16:creationId xmlns:a16="http://schemas.microsoft.com/office/drawing/2014/main" id="{8DD2E3B5-0AA1-6749-FF8E-53D1FC478A00}"/>
              </a:ext>
              <a:ext uri="{C183D7F6-B498-43B3-948B-1728B52AA6E4}">
                <adec:decorative xmlns:adec="http://schemas.microsoft.com/office/drawing/2017/decorative" val="1"/>
              </a:ext>
            </a:extLst>
          </p:cNvPr>
          <p:cNvCxnSpPr>
            <a:cxnSpLocks/>
          </p:cNvCxnSpPr>
          <p:nvPr/>
        </p:nvCxnSpPr>
        <p:spPr>
          <a:xfrm>
            <a:off x="3552992" y="2925706"/>
            <a:ext cx="5344434" cy="0"/>
          </a:xfrm>
          <a:prstGeom prst="straightConnector1">
            <a:avLst/>
          </a:prstGeom>
          <a:noFill/>
          <a:ln w="19050" cap="flat" cmpd="sng" algn="ctr">
            <a:solidFill>
              <a:srgbClr val="0078D4"/>
            </a:solidFill>
            <a:prstDash val="sysDash"/>
            <a:headEnd type="none" w="lg" len="sm"/>
            <a:tailEnd type="arrow" w="lg" len="sm"/>
          </a:ln>
          <a:effectLst>
            <a:outerShdw blurRad="88900" dist="38100" dir="2700000" sx="101000" sy="101000" algn="ctr" rotWithShape="0">
              <a:srgbClr val="000000">
                <a:alpha val="15000"/>
              </a:srgbClr>
            </a:outerShdw>
          </a:effectLst>
        </p:spPr>
      </p:cxnSp>
      <p:sp>
        <p:nvSpPr>
          <p:cNvPr id="33" name="TextBox 32">
            <a:extLst>
              <a:ext uri="{FF2B5EF4-FFF2-40B4-BE49-F238E27FC236}">
                <a16:creationId xmlns:a16="http://schemas.microsoft.com/office/drawing/2014/main" id="{3A9038AD-630D-0F88-5A7E-E5B1D6266AB9}"/>
              </a:ext>
            </a:extLst>
          </p:cNvPr>
          <p:cNvSpPr txBox="1"/>
          <p:nvPr/>
        </p:nvSpPr>
        <p:spPr>
          <a:xfrm>
            <a:off x="9050452" y="5540022"/>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Availability Group 2</a:t>
            </a:r>
          </a:p>
        </p:txBody>
      </p:sp>
      <p:sp>
        <p:nvSpPr>
          <p:cNvPr id="36" name="TextBox 35">
            <a:extLst>
              <a:ext uri="{FF2B5EF4-FFF2-40B4-BE49-F238E27FC236}">
                <a16:creationId xmlns:a16="http://schemas.microsoft.com/office/drawing/2014/main" id="{2C3DBFDD-5CB3-F7A1-E88C-2B73964088DF}"/>
              </a:ext>
            </a:extLst>
          </p:cNvPr>
          <p:cNvSpPr txBox="1"/>
          <p:nvPr/>
        </p:nvSpPr>
        <p:spPr>
          <a:xfrm>
            <a:off x="7926673"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4" name="Graphic 43" descr="Connected with solid fill">
            <a:extLst>
              <a:ext uri="{FF2B5EF4-FFF2-40B4-BE49-F238E27FC236}">
                <a16:creationId xmlns:a16="http://schemas.microsoft.com/office/drawing/2014/main" id="{5F118D6C-B238-50C0-6BAA-9AF12355E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19811" y="3234949"/>
            <a:ext cx="457200" cy="457200"/>
          </a:xfrm>
          <a:prstGeom prst="rect">
            <a:avLst/>
          </a:prstGeom>
        </p:spPr>
      </p:pic>
      <p:pic>
        <p:nvPicPr>
          <p:cNvPr id="1028" name="Picture 4" descr="See the source image">
            <a:extLst>
              <a:ext uri="{FF2B5EF4-FFF2-40B4-BE49-F238E27FC236}">
                <a16:creationId xmlns:a16="http://schemas.microsoft.com/office/drawing/2014/main" id="{B1659174-C851-1061-4741-BCC8954C7A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92313" y="3149595"/>
            <a:ext cx="750005" cy="379264"/>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A7FEB58A-4BCB-DC4A-55B0-87877A1D6356}"/>
              </a:ext>
            </a:extLst>
          </p:cNvPr>
          <p:cNvSpPr txBox="1"/>
          <p:nvPr/>
        </p:nvSpPr>
        <p:spPr>
          <a:xfrm>
            <a:off x="3875420" y="3261561"/>
            <a:ext cx="613951" cy="369332"/>
          </a:xfrm>
          <a:prstGeom prst="rect">
            <a:avLst/>
          </a:prstGeom>
          <a:noFill/>
        </p:spPr>
        <p:txBody>
          <a:bodyPr wrap="none" lIns="0" tIns="0" rIns="0" bIns="0" rtlCol="0">
            <a:spAutoFit/>
          </a:bodyPr>
          <a:lstStyle/>
          <a:p>
            <a:pPr algn="ctr"/>
            <a:r>
              <a:rPr lang="en-US" sz="1200" dirty="0">
                <a:solidFill>
                  <a:schemeClr val="accent1"/>
                </a:solidFill>
              </a:rPr>
              <a:t>dbm </a:t>
            </a:r>
          </a:p>
          <a:p>
            <a:pPr algn="ctr"/>
            <a:r>
              <a:rPr lang="en-US" sz="1200" dirty="0">
                <a:solidFill>
                  <a:schemeClr val="accent1"/>
                </a:solidFill>
              </a:rPr>
              <a:t>endpoint</a:t>
            </a:r>
          </a:p>
        </p:txBody>
      </p:sp>
      <p:pic>
        <p:nvPicPr>
          <p:cNvPr id="48" name="Graphic 47" descr="Connected with solid fill">
            <a:extLst>
              <a:ext uri="{FF2B5EF4-FFF2-40B4-BE49-F238E27FC236}">
                <a16:creationId xmlns:a16="http://schemas.microsoft.com/office/drawing/2014/main" id="{EFD3BDA5-18F8-79F2-4B30-1B18AE5B4A2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06687" y="3207506"/>
            <a:ext cx="457200" cy="457200"/>
          </a:xfrm>
          <a:prstGeom prst="rect">
            <a:avLst/>
          </a:prstGeom>
        </p:spPr>
      </p:pic>
      <p:sp>
        <p:nvSpPr>
          <p:cNvPr id="52" name="TextBox 51">
            <a:extLst>
              <a:ext uri="{FF2B5EF4-FFF2-40B4-BE49-F238E27FC236}">
                <a16:creationId xmlns:a16="http://schemas.microsoft.com/office/drawing/2014/main" id="{D9BFDF01-BD8B-EECA-ED85-081BB80FFC30}"/>
              </a:ext>
            </a:extLst>
          </p:cNvPr>
          <p:cNvSpPr txBox="1"/>
          <p:nvPr/>
        </p:nvSpPr>
        <p:spPr>
          <a:xfrm>
            <a:off x="5254423" y="3583959"/>
            <a:ext cx="1550790" cy="2585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200" kern="0" dirty="0">
                <a:solidFill>
                  <a:srgbClr val="0078D4"/>
                </a:solidFill>
                <a:ea typeface="STXihei" panose="020B0503020204020204" pitchFamily="2" charset="-122"/>
                <a:cs typeface="Segoe UI Semibold" panose="020B0702040204020203" pitchFamily="34" charset="0"/>
              </a:rPr>
              <a:t>Azure network</a:t>
            </a:r>
            <a:endParaRPr kumimoji="0" lang="en-US" sz="1200" b="0" i="0" u="none" strike="noStrike" kern="0" cap="none" spc="0" normalizeH="0" baseline="0" noProof="0" dirty="0">
              <a:ln>
                <a:noFill/>
              </a:ln>
              <a:solidFill>
                <a:srgbClr val="0078D4"/>
              </a:solidFill>
              <a:effectLst/>
              <a:uLnTx/>
              <a:uFillTx/>
              <a:ea typeface="STXihei" panose="020B0503020204020204" pitchFamily="2" charset="-122"/>
              <a:cs typeface="Segoe UI Semibold" panose="020B0702040204020203" pitchFamily="34" charset="0"/>
            </a:endParaRPr>
          </a:p>
        </p:txBody>
      </p:sp>
      <p:sp>
        <p:nvSpPr>
          <p:cNvPr id="14" name="TextBox 13">
            <a:extLst>
              <a:ext uri="{FF2B5EF4-FFF2-40B4-BE49-F238E27FC236}">
                <a16:creationId xmlns:a16="http://schemas.microsoft.com/office/drawing/2014/main" id="{D465B123-8A0F-CB88-338E-1C62B6A6A2AF}"/>
              </a:ext>
            </a:extLst>
          </p:cNvPr>
          <p:cNvSpPr txBox="1"/>
          <p:nvPr/>
        </p:nvSpPr>
        <p:spPr>
          <a:xfrm>
            <a:off x="8968814" y="2464047"/>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Primary</a:t>
            </a:r>
          </a:p>
        </p:txBody>
      </p:sp>
      <p:sp>
        <p:nvSpPr>
          <p:cNvPr id="21" name="TextBox 20">
            <a:extLst>
              <a:ext uri="{FF2B5EF4-FFF2-40B4-BE49-F238E27FC236}">
                <a16:creationId xmlns:a16="http://schemas.microsoft.com/office/drawing/2014/main" id="{A3757665-8329-1CF2-C1C2-F8F1EFC4F4F2}"/>
              </a:ext>
            </a:extLst>
          </p:cNvPr>
          <p:cNvSpPr txBox="1"/>
          <p:nvPr/>
        </p:nvSpPr>
        <p:spPr>
          <a:xfrm>
            <a:off x="10640348" y="2991765"/>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Secondary</a:t>
            </a:r>
          </a:p>
          <a:p>
            <a:r>
              <a:rPr lang="en-US" dirty="0"/>
              <a:t>BC tier</a:t>
            </a:r>
          </a:p>
        </p:txBody>
      </p:sp>
      <p:sp>
        <p:nvSpPr>
          <p:cNvPr id="25" name="Freeform 182" descr="Storage icon">
            <a:extLst>
              <a:ext uri="{FF2B5EF4-FFF2-40B4-BE49-F238E27FC236}">
                <a16:creationId xmlns:a16="http://schemas.microsoft.com/office/drawing/2014/main" id="{9DA72CAE-8310-D723-9448-E23FAEF72F3C}"/>
              </a:ext>
            </a:extLst>
          </p:cNvPr>
          <p:cNvSpPr/>
          <p:nvPr/>
        </p:nvSpPr>
        <p:spPr bwMode="auto">
          <a:xfrm>
            <a:off x="11174318" y="35502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20D94560-E9BD-804A-833F-CD933DC18586}"/>
              </a:ext>
              <a:ext uri="{C183D7F6-B498-43B3-948B-1728B52AA6E4}">
                <adec:decorative xmlns:adec="http://schemas.microsoft.com/office/drawing/2017/decorative" val="1"/>
              </a:ext>
            </a:extLst>
          </p:cNvPr>
          <p:cNvCxnSpPr>
            <a:cxnSpLocks/>
          </p:cNvCxnSpPr>
          <p:nvPr/>
        </p:nvCxnSpPr>
        <p:spPr>
          <a:xfrm flipH="1" flipV="1">
            <a:off x="10156825" y="3790950"/>
            <a:ext cx="930275" cy="317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cxnSp>
        <p:nvCxnSpPr>
          <p:cNvPr id="41" name="Straight Arrow Connector 40">
            <a:extLst>
              <a:ext uri="{FF2B5EF4-FFF2-40B4-BE49-F238E27FC236}">
                <a16:creationId xmlns:a16="http://schemas.microsoft.com/office/drawing/2014/main" id="{FA8E4F94-3189-1844-7239-863738DDD464}"/>
              </a:ext>
              <a:ext uri="{C183D7F6-B498-43B3-948B-1728B52AA6E4}">
                <adec:decorative xmlns:adec="http://schemas.microsoft.com/office/drawing/2017/decorative" val="1"/>
              </a:ext>
            </a:extLst>
          </p:cNvPr>
          <p:cNvCxnSpPr>
            <a:cxnSpLocks/>
          </p:cNvCxnSpPr>
          <p:nvPr/>
        </p:nvCxnSpPr>
        <p:spPr>
          <a:xfrm flipH="1">
            <a:off x="9943110" y="4087291"/>
            <a:ext cx="1183039" cy="430665"/>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45" name="TextBox 44">
            <a:extLst>
              <a:ext uri="{FF2B5EF4-FFF2-40B4-BE49-F238E27FC236}">
                <a16:creationId xmlns:a16="http://schemas.microsoft.com/office/drawing/2014/main" id="{1EFE1C52-CBC2-6D35-C286-07CF1753E2EC}"/>
              </a:ext>
            </a:extLst>
          </p:cNvPr>
          <p:cNvSpPr txBox="1"/>
          <p:nvPr/>
        </p:nvSpPr>
        <p:spPr>
          <a:xfrm>
            <a:off x="232378" y="3558144"/>
            <a:ext cx="1347649" cy="480131"/>
          </a:xfrm>
          <a:prstGeom prst="rect">
            <a:avLst/>
          </a:prstGeom>
          <a:noFill/>
        </p:spPr>
        <p:txBody>
          <a:bodyPr wrap="square">
            <a:spAutoFit/>
          </a:bodyPr>
          <a:lstStyle>
            <a:defPPr>
              <a:defRPr lang="en-US"/>
            </a:defPPr>
            <a:lvl1pPr lvl="0" algn="ctr" defTabSz="913927" fontAlgn="base">
              <a:lnSpc>
                <a:spcPct val="90000"/>
              </a:lnSpc>
              <a:spcBef>
                <a:spcPct val="0"/>
              </a:spcBef>
              <a:spcAft>
                <a:spcPct val="0"/>
              </a:spcAft>
              <a:defRPr sz="1400" kern="0">
                <a:latin typeface="Segoe UI Semibold"/>
                <a:ea typeface="STXihei" panose="020B0503020204020204" pitchFamily="2" charset="-122"/>
                <a:cs typeface="Segoe UI Semibold" panose="020B0702040204020203" pitchFamily="34" charset="0"/>
              </a:defRPr>
            </a:lvl1pPr>
          </a:lstStyle>
          <a:p>
            <a:r>
              <a:rPr lang="en-US" dirty="0"/>
              <a:t>Optional</a:t>
            </a:r>
          </a:p>
          <a:p>
            <a:r>
              <a:rPr lang="en-US" dirty="0"/>
              <a:t>secondary</a:t>
            </a:r>
          </a:p>
        </p:txBody>
      </p:sp>
      <p:sp>
        <p:nvSpPr>
          <p:cNvPr id="49" name="Freeform 182" descr="Storage icon">
            <a:extLst>
              <a:ext uri="{FF2B5EF4-FFF2-40B4-BE49-F238E27FC236}">
                <a16:creationId xmlns:a16="http://schemas.microsoft.com/office/drawing/2014/main" id="{FF9659E9-9ECB-8EB1-D0C3-79B2E7580240}"/>
              </a:ext>
            </a:extLst>
          </p:cNvPr>
          <p:cNvSpPr/>
          <p:nvPr/>
        </p:nvSpPr>
        <p:spPr bwMode="auto">
          <a:xfrm>
            <a:off x="1439127" y="358123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0" name="Straight Arrow Connector 49">
            <a:extLst>
              <a:ext uri="{FF2B5EF4-FFF2-40B4-BE49-F238E27FC236}">
                <a16:creationId xmlns:a16="http://schemas.microsoft.com/office/drawing/2014/main" id="{E32D1DC7-D0AD-1C81-7216-D1F5072CE8A0}"/>
              </a:ext>
              <a:ext uri="{C183D7F6-B498-43B3-948B-1728B52AA6E4}">
                <adec:decorative xmlns:adec="http://schemas.microsoft.com/office/drawing/2017/decorative" val="1"/>
              </a:ext>
            </a:extLst>
          </p:cNvPr>
          <p:cNvCxnSpPr>
            <a:cxnSpLocks/>
          </p:cNvCxnSpPr>
          <p:nvPr/>
        </p:nvCxnSpPr>
        <p:spPr>
          <a:xfrm flipH="1">
            <a:off x="1795463" y="3838575"/>
            <a:ext cx="446087" cy="0"/>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pic>
        <p:nvPicPr>
          <p:cNvPr id="1029" name="Graphic 1028" descr="User with solid fill">
            <a:extLst>
              <a:ext uri="{FF2B5EF4-FFF2-40B4-BE49-F238E27FC236}">
                <a16:creationId xmlns:a16="http://schemas.microsoft.com/office/drawing/2014/main" id="{F37A0D71-2C81-DBE5-77AA-9342C1163F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19150" y="4503685"/>
            <a:ext cx="541980" cy="541980"/>
          </a:xfrm>
          <a:prstGeom prst="rect">
            <a:avLst/>
          </a:prstGeom>
        </p:spPr>
      </p:pic>
      <p:cxnSp>
        <p:nvCxnSpPr>
          <p:cNvPr id="1030" name="Straight Arrow Connector 1029">
            <a:extLst>
              <a:ext uri="{FF2B5EF4-FFF2-40B4-BE49-F238E27FC236}">
                <a16:creationId xmlns:a16="http://schemas.microsoft.com/office/drawing/2014/main" id="{4888F9AE-0781-D944-E1D6-EEB26D7ACEDF}"/>
              </a:ext>
              <a:ext uri="{C183D7F6-B498-43B3-948B-1728B52AA6E4}">
                <adec:decorative xmlns:adec="http://schemas.microsoft.com/office/drawing/2017/decorative" val="1"/>
              </a:ext>
            </a:extLst>
          </p:cNvPr>
          <p:cNvCxnSpPr>
            <a:cxnSpLocks/>
          </p:cNvCxnSpPr>
          <p:nvPr/>
        </p:nvCxnSpPr>
        <p:spPr>
          <a:xfrm>
            <a:off x="1580027" y="4128526"/>
            <a:ext cx="0" cy="380918"/>
          </a:xfrm>
          <a:prstGeom prst="straightConnector1">
            <a:avLst/>
          </a:prstGeom>
          <a:noFill/>
          <a:ln w="19050" cap="flat" cmpd="sng" algn="ctr">
            <a:solidFill>
              <a:srgbClr val="0078D4"/>
            </a:solidFill>
            <a:prstDash val="sysDash"/>
            <a:headEnd type="arrow" w="lg" len="sm"/>
            <a:tailEnd type="arrow" w="lg" len="sm"/>
          </a:ln>
          <a:effectLst>
            <a:outerShdw blurRad="88900" dist="38100" dir="2700000" sx="101000" sy="101000" algn="ctr" rotWithShape="0">
              <a:srgbClr val="000000">
                <a:alpha val="15000"/>
              </a:srgbClr>
            </a:outerShdw>
          </a:effectLst>
        </p:spPr>
      </p:cxnSp>
      <p:sp>
        <p:nvSpPr>
          <p:cNvPr id="1031" name="TextBox 1030">
            <a:extLst>
              <a:ext uri="{FF2B5EF4-FFF2-40B4-BE49-F238E27FC236}">
                <a16:creationId xmlns:a16="http://schemas.microsoft.com/office/drawing/2014/main" id="{973E53E3-0A24-C43D-189A-1F7AE6B56CD4}"/>
              </a:ext>
            </a:extLst>
          </p:cNvPr>
          <p:cNvSpPr txBox="1"/>
          <p:nvPr/>
        </p:nvSpPr>
        <p:spPr>
          <a:xfrm>
            <a:off x="916315" y="501506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read only</a:t>
            </a:r>
          </a:p>
        </p:txBody>
      </p:sp>
      <p:sp>
        <p:nvSpPr>
          <p:cNvPr id="15" name="Rectangle: Rounded Corners 14" descr="Distributed Availability Group (DAG) async&#10;">
            <a:extLst>
              <a:ext uri="{FF2B5EF4-FFF2-40B4-BE49-F238E27FC236}">
                <a16:creationId xmlns:a16="http://schemas.microsoft.com/office/drawing/2014/main" id="{689E91F0-D7C1-A4C1-B63E-237B39E6203A}"/>
              </a:ext>
            </a:extLst>
          </p:cNvPr>
          <p:cNvSpPr/>
          <p:nvPr/>
        </p:nvSpPr>
        <p:spPr bwMode="auto">
          <a:xfrm>
            <a:off x="293688" y="1810761"/>
            <a:ext cx="11604625" cy="4753551"/>
          </a:xfrm>
          <a:prstGeom prst="roundRect">
            <a:avLst>
              <a:gd name="adj" fmla="val 183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23" name="TextBox 22">
            <a:extLst>
              <a:ext uri="{FF2B5EF4-FFF2-40B4-BE49-F238E27FC236}">
                <a16:creationId xmlns:a16="http://schemas.microsoft.com/office/drawing/2014/main" id="{217F60F9-62EB-F891-8E14-F899FFB6C840}"/>
              </a:ext>
            </a:extLst>
          </p:cNvPr>
          <p:cNvSpPr txBox="1"/>
          <p:nvPr/>
        </p:nvSpPr>
        <p:spPr>
          <a:xfrm>
            <a:off x="3713045" y="1268038"/>
            <a:ext cx="4305301" cy="313932"/>
          </a:xfrm>
          <a:prstGeom prst="rect">
            <a:avLst/>
          </a:prstGeom>
          <a:noFill/>
        </p:spPr>
        <p:txBody>
          <a:bodyPr wrap="square">
            <a:spAutoFit/>
          </a:bodyPr>
          <a:lstStyle/>
          <a:p>
            <a:pPr lvl="0" algn="ctr" defTabSz="913927" fontAlgn="base">
              <a:lnSpc>
                <a:spcPct val="90000"/>
              </a:lnSpc>
              <a:spcBef>
                <a:spcPct val="0"/>
              </a:spcBef>
              <a:spcAft>
                <a:spcPct val="0"/>
              </a:spcAft>
              <a:defRPr/>
            </a:pPr>
            <a:r>
              <a:rPr lang="en-US" sz="1600" kern="0" dirty="0">
                <a:latin typeface="Segoe UI Semibold"/>
                <a:ea typeface="STXihei" panose="020B0503020204020204" pitchFamily="2" charset="-122"/>
                <a:cs typeface="Segoe UI Semibold" panose="020B0702040204020203" pitchFamily="34" charset="0"/>
              </a:rPr>
              <a:t>Distributed Availability Group (DAG) async</a:t>
            </a:r>
          </a:p>
        </p:txBody>
      </p:sp>
      <p:sp>
        <p:nvSpPr>
          <p:cNvPr id="30" name="Oval 29">
            <a:extLst>
              <a:ext uri="{FF2B5EF4-FFF2-40B4-BE49-F238E27FC236}">
                <a16:creationId xmlns:a16="http://schemas.microsoft.com/office/drawing/2014/main" id="{79F8B09A-160E-C63B-C105-CA6842CD634B}"/>
              </a:ext>
            </a:extLst>
          </p:cNvPr>
          <p:cNvSpPr/>
          <p:nvPr/>
        </p:nvSpPr>
        <p:spPr bwMode="auto">
          <a:xfrm>
            <a:off x="7980557" y="1161540"/>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31" name="Oval 30">
            <a:extLst>
              <a:ext uri="{FF2B5EF4-FFF2-40B4-BE49-F238E27FC236}">
                <a16:creationId xmlns:a16="http://schemas.microsoft.com/office/drawing/2014/main" id="{AB2F8791-064D-8FA9-D872-01D6AC5DFA94}"/>
              </a:ext>
            </a:extLst>
          </p:cNvPr>
          <p:cNvSpPr/>
          <p:nvPr/>
        </p:nvSpPr>
        <p:spPr bwMode="auto">
          <a:xfrm>
            <a:off x="6669052" y="233385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2" name="Oval 31">
            <a:extLst>
              <a:ext uri="{FF2B5EF4-FFF2-40B4-BE49-F238E27FC236}">
                <a16:creationId xmlns:a16="http://schemas.microsoft.com/office/drawing/2014/main" id="{F1D7FEAC-0317-4931-74AC-40CDD1A4565E}"/>
              </a:ext>
            </a:extLst>
          </p:cNvPr>
          <p:cNvSpPr/>
          <p:nvPr/>
        </p:nvSpPr>
        <p:spPr bwMode="auto">
          <a:xfrm>
            <a:off x="5833747" y="431898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34" name="Oval 33">
            <a:extLst>
              <a:ext uri="{FF2B5EF4-FFF2-40B4-BE49-F238E27FC236}">
                <a16:creationId xmlns:a16="http://schemas.microsoft.com/office/drawing/2014/main" id="{05245D90-C948-8255-6DAD-D868E0AD1FBD}"/>
              </a:ext>
            </a:extLst>
          </p:cNvPr>
          <p:cNvSpPr/>
          <p:nvPr/>
        </p:nvSpPr>
        <p:spPr bwMode="auto">
          <a:xfrm>
            <a:off x="1590140" y="551397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35" name="Oval 34">
            <a:extLst>
              <a:ext uri="{FF2B5EF4-FFF2-40B4-BE49-F238E27FC236}">
                <a16:creationId xmlns:a16="http://schemas.microsoft.com/office/drawing/2014/main" id="{1E1AED6B-D121-111A-B450-05C378D2A21C}"/>
              </a:ext>
            </a:extLst>
          </p:cNvPr>
          <p:cNvSpPr/>
          <p:nvPr/>
        </p:nvSpPr>
        <p:spPr bwMode="auto">
          <a:xfrm>
            <a:off x="10227777" y="4762565"/>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
        <p:nvSpPr>
          <p:cNvPr id="37" name="TextBox 36">
            <a:extLst>
              <a:ext uri="{FF2B5EF4-FFF2-40B4-BE49-F238E27FC236}">
                <a16:creationId xmlns:a16="http://schemas.microsoft.com/office/drawing/2014/main" id="{9381E035-0B29-8EDB-B47F-BD9328C4ED05}"/>
              </a:ext>
            </a:extLst>
          </p:cNvPr>
          <p:cNvSpPr txBox="1"/>
          <p:nvPr/>
        </p:nvSpPr>
        <p:spPr>
          <a:xfrm>
            <a:off x="9816612" y="1229963"/>
            <a:ext cx="1790170"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replicate wizard</a:t>
            </a:r>
          </a:p>
        </p:txBody>
      </p:sp>
      <p:sp>
        <p:nvSpPr>
          <p:cNvPr id="38" name="Oval 37">
            <a:extLst>
              <a:ext uri="{FF2B5EF4-FFF2-40B4-BE49-F238E27FC236}">
                <a16:creationId xmlns:a16="http://schemas.microsoft.com/office/drawing/2014/main" id="{7323F4F7-2B96-C5A8-304C-64993AA4FA76}"/>
              </a:ext>
            </a:extLst>
          </p:cNvPr>
          <p:cNvSpPr/>
          <p:nvPr/>
        </p:nvSpPr>
        <p:spPr bwMode="auto">
          <a:xfrm>
            <a:off x="5022117" y="3069503"/>
            <a:ext cx="506181" cy="506178"/>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3" name="TextBox 2">
            <a:extLst>
              <a:ext uri="{FF2B5EF4-FFF2-40B4-BE49-F238E27FC236}">
                <a16:creationId xmlns:a16="http://schemas.microsoft.com/office/drawing/2014/main" id="{AE14A520-7BA2-985E-D48D-1D27349BFABF}"/>
              </a:ext>
            </a:extLst>
          </p:cNvPr>
          <p:cNvSpPr txBox="1"/>
          <p:nvPr/>
        </p:nvSpPr>
        <p:spPr>
          <a:xfrm>
            <a:off x="8018346" y="198029"/>
            <a:ext cx="3184436" cy="492443"/>
          </a:xfrm>
          <a:prstGeom prst="rect">
            <a:avLst/>
          </a:prstGeom>
          <a:noFill/>
        </p:spPr>
        <p:txBody>
          <a:bodyPr wrap="square" lIns="0" tIns="0" rIns="0" bIns="0" rtlCol="0">
            <a:spAutoFit/>
          </a:bodyPr>
          <a:lstStyle/>
          <a:p>
            <a:pPr algn="l"/>
            <a:r>
              <a:rPr lang="en-US" sz="1600" dirty="0">
                <a:solidFill>
                  <a:schemeClr val="accent1"/>
                </a:solidFill>
                <a:latin typeface="+mj-lt"/>
              </a:rPr>
              <a:t>SQL Server 2016+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Migration</a:t>
            </a:r>
          </a:p>
          <a:p>
            <a:pPr algn="l"/>
            <a:r>
              <a:rPr lang="en-US" sz="1600" dirty="0">
                <a:solidFill>
                  <a:schemeClr val="accent1"/>
                </a:solidFill>
                <a:latin typeface="+mj-lt"/>
              </a:rPr>
              <a:t>SQL Server 2022	</a:t>
            </a:r>
            <a:r>
              <a:rPr lang="en-US" sz="1600" dirty="0">
                <a:solidFill>
                  <a:schemeClr val="accent1"/>
                </a:solidFill>
                <a:latin typeface="+mj-lt"/>
                <a:sym typeface="Wingdings" panose="05000000000000000000" pitchFamily="2" charset="2"/>
              </a:rPr>
              <a:t> </a:t>
            </a:r>
            <a:r>
              <a:rPr lang="en-US" sz="1600" dirty="0">
                <a:solidFill>
                  <a:schemeClr val="accent1"/>
                </a:solidFill>
                <a:latin typeface="+mj-lt"/>
              </a:rPr>
              <a:t>DR</a:t>
            </a:r>
          </a:p>
        </p:txBody>
      </p:sp>
      <p:sp>
        <p:nvSpPr>
          <p:cNvPr id="6" name="Rectangle 5">
            <a:extLst>
              <a:ext uri="{FF2B5EF4-FFF2-40B4-BE49-F238E27FC236}">
                <a16:creationId xmlns:a16="http://schemas.microsoft.com/office/drawing/2014/main" id="{1310402A-CD70-6539-7D29-4A3A48253A4D}"/>
              </a:ext>
            </a:extLst>
          </p:cNvPr>
          <p:cNvSpPr/>
          <p:nvPr/>
        </p:nvSpPr>
        <p:spPr bwMode="auto">
          <a:xfrm>
            <a:off x="4541384" y="5440545"/>
            <a:ext cx="3109232" cy="85225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 db per (AG) link</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100 links for target MI</a:t>
            </a:r>
          </a:p>
          <a:p>
            <a:pPr algn="l" defTabSz="932472" fontAlgn="base">
              <a:spcBef>
                <a:spcPct val="0"/>
              </a:spcBef>
              <a:spcAft>
                <a:spcPct val="0"/>
              </a:spcAft>
            </a:pPr>
            <a:r>
              <a:rPr lang="en-US" sz="1400" dirty="0">
                <a:solidFill>
                  <a:schemeClr val="tx1"/>
                </a:solidFill>
                <a:latin typeface="+mj-lt"/>
                <a:ea typeface="Segoe UI" pitchFamily="34" charset="0"/>
                <a:cs typeface="Segoe UI" pitchFamily="34" charset="0"/>
              </a:rPr>
              <a:t>Multiple instances across versions</a:t>
            </a:r>
          </a:p>
        </p:txBody>
      </p:sp>
    </p:spTree>
    <p:extLst>
      <p:ext uri="{BB962C8B-B14F-4D97-AF65-F5344CB8AC3E}">
        <p14:creationId xmlns:p14="http://schemas.microsoft.com/office/powerpoint/2010/main" val="2260530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10" presetClass="entr" presetSubtype="0" fill="hold" nodeType="withEffect">
                                  <p:stCondLst>
                                    <p:cond delay="0"/>
                                  </p:stCondLst>
                                  <p:childTnLst>
                                    <p:set>
                                      <p:cBhvr>
                                        <p:cTn id="24" dur="1" fill="hold">
                                          <p:stCondLst>
                                            <p:cond delay="0"/>
                                          </p:stCondLst>
                                        </p:cTn>
                                        <p:tgtEl>
                                          <p:spTgt spid="1030"/>
                                        </p:tgtEl>
                                        <p:attrNameLst>
                                          <p:attrName>style.visibility</p:attrName>
                                        </p:attrNameLst>
                                      </p:cBhvr>
                                      <p:to>
                                        <p:strVal val="visible"/>
                                      </p:to>
                                    </p:set>
                                    <p:animEffect transition="in" filter="fade">
                                      <p:cBhvr>
                                        <p:cTn id="25" dur="500"/>
                                        <p:tgtEl>
                                          <p:spTgt spid="1030"/>
                                        </p:tgtEl>
                                      </p:cBhvr>
                                    </p:animEffect>
                                  </p:childTnLst>
                                </p:cTn>
                              </p:par>
                              <p:par>
                                <p:cTn id="26" presetID="10" presetClass="entr" presetSubtype="0" fill="hold" nodeType="withEffect">
                                  <p:stCondLst>
                                    <p:cond delay="0"/>
                                  </p:stCondLst>
                                  <p:childTnLst>
                                    <p:set>
                                      <p:cBhvr>
                                        <p:cTn id="27" dur="1" fill="hold">
                                          <p:stCondLst>
                                            <p:cond delay="0"/>
                                          </p:stCondLst>
                                        </p:cTn>
                                        <p:tgtEl>
                                          <p:spTgt spid="1029"/>
                                        </p:tgtEl>
                                        <p:attrNameLst>
                                          <p:attrName>style.visibility</p:attrName>
                                        </p:attrNameLst>
                                      </p:cBhvr>
                                      <p:to>
                                        <p:strVal val="visible"/>
                                      </p:to>
                                    </p:set>
                                    <p:animEffect transition="in" filter="fade">
                                      <p:cBhvr>
                                        <p:cTn id="28" dur="500"/>
                                        <p:tgtEl>
                                          <p:spTgt spid="10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31"/>
                                        </p:tgtEl>
                                        <p:attrNameLst>
                                          <p:attrName>style.visibility</p:attrName>
                                        </p:attrNameLst>
                                      </p:cBhvr>
                                      <p:to>
                                        <p:strVal val="visible"/>
                                      </p:to>
                                    </p:set>
                                    <p:animEffect transition="in" filter="fade">
                                      <p:cBhvr>
                                        <p:cTn id="31" dur="500"/>
                                        <p:tgtEl>
                                          <p:spTgt spid="103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500"/>
                                        <p:tgtEl>
                                          <p:spTgt spid="3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9"/>
                                        </p:tgtEl>
                                        <p:attrNameLst>
                                          <p:attrName>style.visibility</p:attrName>
                                        </p:attrNameLst>
                                      </p:cBhvr>
                                      <p:to>
                                        <p:strVal val="visible"/>
                                      </p:to>
                                    </p:set>
                                    <p:animEffect transition="in" filter="fade">
                                      <p:cBhvr>
                                        <p:cTn id="71" dur="500"/>
                                        <p:tgtEl>
                                          <p:spTgt spid="5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0"/>
                                        </p:tgtEl>
                                        <p:attrNameLst>
                                          <p:attrName>style.visibility</p:attrName>
                                        </p:attrNameLst>
                                      </p:cBhvr>
                                      <p:to>
                                        <p:strVal val="visible"/>
                                      </p:to>
                                    </p:set>
                                    <p:animEffect transition="in" filter="fade">
                                      <p:cBhvr>
                                        <p:cTn id="74" dur="500"/>
                                        <p:tgtEl>
                                          <p:spTgt spid="6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fade">
                                      <p:cBhvr>
                                        <p:cTn id="85" dur="500"/>
                                        <p:tgtEl>
                                          <p:spTgt spid="8"/>
                                        </p:tgtEl>
                                      </p:cBhvr>
                                    </p:animEffect>
                                  </p:childTnLst>
                                </p:cTn>
                              </p:par>
                              <p:par>
                                <p:cTn id="86" presetID="10" presetClass="entr" presetSubtype="0" fill="hold" nodeType="with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500"/>
                                        <p:tgtEl>
                                          <p:spTgt spid="22"/>
                                        </p:tgtEl>
                                      </p:cBhvr>
                                    </p:animEffect>
                                  </p:childTnLst>
                                </p:cTn>
                              </p:par>
                              <p:par>
                                <p:cTn id="95" presetID="10" presetClass="entr" presetSubtype="0" fill="hold" nodeType="with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19"/>
                                        </p:tgtEl>
                                        <p:attrNameLst>
                                          <p:attrName>style.visibility</p:attrName>
                                        </p:attrNameLst>
                                      </p:cBhvr>
                                      <p:to>
                                        <p:strVal val="visible"/>
                                      </p:to>
                                    </p:set>
                                    <p:animEffect transition="in" filter="fade">
                                      <p:cBhvr>
                                        <p:cTn id="105" dur="500"/>
                                        <p:tgtEl>
                                          <p:spTgt spid="19"/>
                                        </p:tgtEl>
                                      </p:cBhvr>
                                    </p:animEffect>
                                  </p:childTnLst>
                                </p:cTn>
                              </p:par>
                              <p:par>
                                <p:cTn id="106" presetID="10" presetClass="entr" presetSubtype="0" fill="hold" nodeType="withEffect">
                                  <p:stCondLst>
                                    <p:cond delay="0"/>
                                  </p:stCondLst>
                                  <p:childTnLst>
                                    <p:set>
                                      <p:cBhvr>
                                        <p:cTn id="107" dur="1" fill="hold">
                                          <p:stCondLst>
                                            <p:cond delay="0"/>
                                          </p:stCondLst>
                                        </p:cTn>
                                        <p:tgtEl>
                                          <p:spTgt spid="41"/>
                                        </p:tgtEl>
                                        <p:attrNameLst>
                                          <p:attrName>style.visibility</p:attrName>
                                        </p:attrNameLst>
                                      </p:cBhvr>
                                      <p:to>
                                        <p:strVal val="visible"/>
                                      </p:to>
                                    </p:set>
                                    <p:animEffect transition="in" filter="fade">
                                      <p:cBhvr>
                                        <p:cTn id="108" dur="500"/>
                                        <p:tgtEl>
                                          <p:spTgt spid="41"/>
                                        </p:tgtEl>
                                      </p:cBhvr>
                                    </p:animEffect>
                                  </p:childTnLst>
                                </p:cTn>
                              </p:par>
                              <p:par>
                                <p:cTn id="109" presetID="10" presetClass="entr" presetSubtype="0" fill="hold"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Effect transition="in" filter="fade">
                                      <p:cBhvr>
                                        <p:cTn id="114" dur="500"/>
                                        <p:tgtEl>
                                          <p:spTgt spid="2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500"/>
                                        <p:tgtEl>
                                          <p:spTgt spid="35"/>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5"/>
                                        </p:tgtEl>
                                        <p:attrNameLst>
                                          <p:attrName>style.visibility</p:attrName>
                                        </p:attrNameLst>
                                      </p:cBhvr>
                                      <p:to>
                                        <p:strVal val="visible"/>
                                      </p:to>
                                    </p:set>
                                    <p:animEffect transition="in" filter="fade">
                                      <p:cBhvr>
                                        <p:cTn id="122" dur="500"/>
                                        <p:tgtEl>
                                          <p:spTgt spid="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gtEl>
                                        <p:attrNameLst>
                                          <p:attrName>style.visibility</p:attrName>
                                        </p:attrNameLst>
                                      </p:cBhvr>
                                      <p:to>
                                        <p:strVal val="visible"/>
                                      </p:to>
                                    </p:set>
                                    <p:animEffect transition="in" filter="fade">
                                      <p:cBhvr>
                                        <p:cTn id="125" dur="500"/>
                                        <p:tgtEl>
                                          <p:spTgt spid="3"/>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6"/>
                                        </p:tgtEl>
                                        <p:attrNameLst>
                                          <p:attrName>style.visibility</p:attrName>
                                        </p:attrNameLst>
                                      </p:cBhvr>
                                      <p:to>
                                        <p:strVal val="visible"/>
                                      </p:to>
                                    </p:set>
                                    <p:animEffect transition="in" filter="fade">
                                      <p:cBhvr>
                                        <p:cTn id="13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9" grpId="0"/>
      <p:bldP spid="60" grpId="0" animBg="1"/>
      <p:bldP spid="43" grpId="0"/>
      <p:bldP spid="47" grpId="0" animBg="1"/>
      <p:bldP spid="4" grpId="0"/>
      <p:bldP spid="10" grpId="0"/>
      <p:bldP spid="11" grpId="0"/>
      <p:bldP spid="20" grpId="0"/>
      <p:bldP spid="22" grpId="0"/>
      <p:bldP spid="26" grpId="0"/>
      <p:bldP spid="33" grpId="0"/>
      <p:bldP spid="14" grpId="0"/>
      <p:bldP spid="21" grpId="0"/>
      <p:bldP spid="25" grpId="0" animBg="1"/>
      <p:bldP spid="45" grpId="0"/>
      <p:bldP spid="49" grpId="0" animBg="1"/>
      <p:bldP spid="1031" grpId="0"/>
      <p:bldP spid="15" grpId="0" animBg="1"/>
      <p:bldP spid="23" grpId="0"/>
      <p:bldP spid="30" grpId="0" animBg="1"/>
      <p:bldP spid="31" grpId="0" animBg="1"/>
      <p:bldP spid="32" grpId="0" animBg="1"/>
      <p:bldP spid="34" grpId="0" animBg="1"/>
      <p:bldP spid="35" grpId="0" animBg="1"/>
      <p:bldP spid="3" grpId="0"/>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Online failover to Azure SQL Managed Instance</a:t>
            </a:r>
          </a:p>
        </p:txBody>
      </p:sp>
      <p:sp>
        <p:nvSpPr>
          <p:cNvPr id="5" name="Freeform: Shape 4">
            <a:extLst>
              <a:ext uri="{FF2B5EF4-FFF2-40B4-BE49-F238E27FC236}">
                <a16:creationId xmlns:a16="http://schemas.microsoft.com/office/drawing/2014/main" id="{4CBBEA77-60DA-CB5F-D78C-C43B1AD5E7F5}"/>
              </a:ext>
            </a:extLst>
          </p:cNvPr>
          <p:cNvSpPr/>
          <p:nvPr/>
        </p:nvSpPr>
        <p:spPr>
          <a:xfrm>
            <a:off x="1365129"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marL="0" lvl="0" indent="0" algn="l" defTabSz="1066800">
              <a:spcBef>
                <a:spcPct val="0"/>
              </a:spcBef>
              <a:spcAft>
                <a:spcPts val="600"/>
              </a:spcAft>
              <a:buNone/>
            </a:pPr>
            <a:r>
              <a:rPr lang="en-US" sz="2000" kern="1200" dirty="0">
                <a:solidFill>
                  <a:schemeClr val="tx1"/>
                </a:solidFill>
                <a:latin typeface="+mj-lt"/>
              </a:rPr>
              <a:t>Planned failover</a:t>
            </a:r>
          </a:p>
          <a:p>
            <a:pPr marL="166688" lvl="1" indent="-166688" algn="l" defTabSz="844550">
              <a:spcBef>
                <a:spcPct val="0"/>
              </a:spcBef>
              <a:spcAft>
                <a:spcPts val="600"/>
              </a:spcAft>
              <a:buChar char="•"/>
            </a:pPr>
            <a:r>
              <a:rPr lang="en-US" sz="1400" kern="1200" dirty="0">
                <a:solidFill>
                  <a:schemeClr val="tx1"/>
                </a:solidFill>
              </a:rPr>
              <a:t>Stop all writes to database</a:t>
            </a:r>
          </a:p>
          <a:p>
            <a:pPr marL="166688" lvl="1" indent="-166688" algn="l" defTabSz="844550">
              <a:spcBef>
                <a:spcPct val="0"/>
              </a:spcBef>
              <a:spcAft>
                <a:spcPts val="600"/>
              </a:spcAft>
              <a:buChar char="•"/>
            </a:pPr>
            <a:r>
              <a:rPr lang="en-US" sz="1400" kern="1200" dirty="0">
                <a:solidFill>
                  <a:schemeClr val="tx1"/>
                </a:solidFill>
              </a:rPr>
              <a:t>Switch mode for MI from async to sync</a:t>
            </a:r>
          </a:p>
          <a:p>
            <a:pPr marL="166688" lvl="1" indent="-166688" algn="l" defTabSz="844550">
              <a:spcBef>
                <a:spcPct val="0"/>
              </a:spcBef>
              <a:spcAft>
                <a:spcPts val="600"/>
              </a:spcAft>
              <a:buChar char="•"/>
            </a:pPr>
            <a:r>
              <a:rPr lang="en-US" sz="1400" kern="1200" dirty="0">
                <a:solidFill>
                  <a:schemeClr val="tx1"/>
                </a:solidFill>
              </a:rPr>
              <a:t>Switch DAG to sync</a:t>
            </a:r>
          </a:p>
          <a:p>
            <a:pPr marL="166688" lvl="1" indent="-166688" algn="l" defTabSz="844550">
              <a:spcBef>
                <a:spcPct val="0"/>
              </a:spcBef>
              <a:spcAft>
                <a:spcPts val="600"/>
              </a:spcAft>
              <a:buChar char="•"/>
            </a:pPr>
            <a:r>
              <a:rPr lang="en-US" sz="1400" kern="1200" dirty="0">
                <a:solidFill>
                  <a:schemeClr val="tx1"/>
                </a:solidFill>
              </a:rPr>
              <a:t>Verify LSNs match</a:t>
            </a:r>
          </a:p>
          <a:p>
            <a:pPr marL="166688" lvl="1" indent="-166688" algn="l" defTabSz="844550">
              <a:spcBef>
                <a:spcPct val="0"/>
              </a:spcBef>
              <a:spcAft>
                <a:spcPts val="600"/>
              </a:spcAft>
              <a:buChar char="•"/>
            </a:pPr>
            <a:r>
              <a:rPr lang="en-US" sz="1400" kern="1200" dirty="0">
                <a:solidFill>
                  <a:schemeClr val="tx1"/>
                </a:solidFill>
              </a:rPr>
              <a:t>Remove link to MI</a:t>
            </a:r>
          </a:p>
          <a:p>
            <a:pPr marL="166688" lvl="1" indent="-166688" algn="l" defTabSz="844550">
              <a:spcBef>
                <a:spcPct val="0"/>
              </a:spcBef>
              <a:spcAft>
                <a:spcPts val="600"/>
              </a:spcAft>
              <a:buChar char="•"/>
            </a:pPr>
            <a:r>
              <a:rPr lang="en-US" sz="1400" kern="1200" dirty="0">
                <a:solidFill>
                  <a:schemeClr val="tx1"/>
                </a:solidFill>
              </a:rPr>
              <a:t>Optionally clean up DAG and AG</a:t>
            </a:r>
            <a:endParaRPr lang="en-US" sz="1600" kern="1200" dirty="0">
              <a:solidFill>
                <a:schemeClr val="tx1"/>
              </a:solidFill>
            </a:endParaRPr>
          </a:p>
        </p:txBody>
      </p:sp>
      <p:sp>
        <p:nvSpPr>
          <p:cNvPr id="6" name="Freeform: Shape 5">
            <a:extLst>
              <a:ext uri="{FF2B5EF4-FFF2-40B4-BE49-F238E27FC236}">
                <a16:creationId xmlns:a16="http://schemas.microsoft.com/office/drawing/2014/main" id="{14FB14E1-BAD4-84F4-4B0C-59E22C013311}"/>
              </a:ext>
            </a:extLst>
          </p:cNvPr>
          <p:cNvSpPr/>
          <p:nvPr/>
        </p:nvSpPr>
        <p:spPr>
          <a:xfrm>
            <a:off x="6547083" y="1810703"/>
            <a:ext cx="5059699" cy="2494597"/>
          </a:xfrm>
          <a:custGeom>
            <a:avLst/>
            <a:gdLst>
              <a:gd name="connsiteX0" fmla="*/ 0 w 4506289"/>
              <a:gd name="connsiteY0" fmla="*/ 0 h 2703773"/>
              <a:gd name="connsiteX1" fmla="*/ 4506289 w 4506289"/>
              <a:gd name="connsiteY1" fmla="*/ 0 h 2703773"/>
              <a:gd name="connsiteX2" fmla="*/ 4506289 w 4506289"/>
              <a:gd name="connsiteY2" fmla="*/ 2703773 h 2703773"/>
              <a:gd name="connsiteX3" fmla="*/ 0 w 4506289"/>
              <a:gd name="connsiteY3" fmla="*/ 2703773 h 2703773"/>
              <a:gd name="connsiteX4" fmla="*/ 0 w 4506289"/>
              <a:gd name="connsiteY4" fmla="*/ 0 h 2703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289" h="2703773">
                <a:moveTo>
                  <a:pt x="0" y="0"/>
                </a:moveTo>
                <a:lnTo>
                  <a:pt x="4506289" y="0"/>
                </a:lnTo>
                <a:lnTo>
                  <a:pt x="4506289" y="2703773"/>
                </a:lnTo>
                <a:lnTo>
                  <a:pt x="0" y="2703773"/>
                </a:lnTo>
                <a:lnTo>
                  <a:pt x="0" y="0"/>
                </a:lnTo>
                <a:close/>
              </a:path>
            </a:pathLst>
          </a:custGeom>
          <a:solidFill>
            <a:schemeClr val="bg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2880" tIns="182880" rIns="182880" bIns="182880" numCol="1" spcCol="1270" anchor="t" anchorCtr="0">
            <a:noAutofit/>
          </a:bodyPr>
          <a:lstStyle/>
          <a:p>
            <a:pPr defTabSz="1066800">
              <a:spcBef>
                <a:spcPct val="0"/>
              </a:spcBef>
              <a:spcAft>
                <a:spcPts val="600"/>
              </a:spcAft>
            </a:pPr>
            <a:r>
              <a:rPr lang="en-US" sz="2000" dirty="0">
                <a:solidFill>
                  <a:schemeClr val="tx1"/>
                </a:solidFill>
                <a:latin typeface="+mj-lt"/>
              </a:rPr>
              <a:t>Forced failover</a:t>
            </a:r>
          </a:p>
          <a:p>
            <a:pPr marL="166688" lvl="1" indent="-166688" defTabSz="844550">
              <a:spcBef>
                <a:spcPct val="0"/>
              </a:spcBef>
              <a:spcAft>
                <a:spcPts val="600"/>
              </a:spcAft>
              <a:buChar char="•"/>
            </a:pPr>
            <a:r>
              <a:rPr lang="en-US" sz="1400" dirty="0">
                <a:solidFill>
                  <a:schemeClr val="tx1"/>
                </a:solidFill>
              </a:rPr>
              <a:t>Remove link to MI</a:t>
            </a:r>
          </a:p>
          <a:p>
            <a:pPr marL="166688" lvl="1" indent="-166688" defTabSz="844550">
              <a:spcBef>
                <a:spcPct val="0"/>
              </a:spcBef>
              <a:spcAft>
                <a:spcPts val="600"/>
              </a:spcAft>
              <a:buChar char="•"/>
            </a:pPr>
            <a:r>
              <a:rPr lang="en-US" sz="1400" dirty="0">
                <a:solidFill>
                  <a:schemeClr val="tx1"/>
                </a:solidFill>
              </a:rPr>
              <a:t>Clean up DAG and AG when SQL Server is available</a:t>
            </a:r>
          </a:p>
        </p:txBody>
      </p:sp>
      <p:sp>
        <p:nvSpPr>
          <p:cNvPr id="29" name="TextBox 28">
            <a:extLst>
              <a:ext uri="{FF2B5EF4-FFF2-40B4-BE49-F238E27FC236}">
                <a16:creationId xmlns:a16="http://schemas.microsoft.com/office/drawing/2014/main" id="{DC7EADAF-8A21-6A85-1D63-D87C9B1DE769}"/>
              </a:ext>
            </a:extLst>
          </p:cNvPr>
          <p:cNvSpPr txBox="1"/>
          <p:nvPr/>
        </p:nvSpPr>
        <p:spPr>
          <a:xfrm>
            <a:off x="1365129" y="4543894"/>
            <a:ext cx="731514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Database on Azure SQL Managed Instance becomes read/write</a:t>
            </a:r>
          </a:p>
        </p:txBody>
      </p:sp>
      <p:sp>
        <p:nvSpPr>
          <p:cNvPr id="32" name="TextBox 31">
            <a:extLst>
              <a:ext uri="{FF2B5EF4-FFF2-40B4-BE49-F238E27FC236}">
                <a16:creationId xmlns:a16="http://schemas.microsoft.com/office/drawing/2014/main" id="{0D9C6257-928C-59C3-BDFF-59E80655F84E}"/>
              </a:ext>
            </a:extLst>
          </p:cNvPr>
          <p:cNvSpPr txBox="1"/>
          <p:nvPr/>
        </p:nvSpPr>
        <p:spPr>
          <a:xfrm>
            <a:off x="1365129" y="5243931"/>
            <a:ext cx="7418954"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Redirect application to connect to Azure SQL Managed Instance</a:t>
            </a:r>
          </a:p>
        </p:txBody>
      </p:sp>
      <p:sp>
        <p:nvSpPr>
          <p:cNvPr id="37" name="TextBox 36">
            <a:extLst>
              <a:ext uri="{FF2B5EF4-FFF2-40B4-BE49-F238E27FC236}">
                <a16:creationId xmlns:a16="http://schemas.microsoft.com/office/drawing/2014/main" id="{4BC29593-D367-036D-81C8-02C1F3A73AF8}"/>
              </a:ext>
            </a:extLst>
          </p:cNvPr>
          <p:cNvSpPr txBox="1"/>
          <p:nvPr/>
        </p:nvSpPr>
        <p:spPr>
          <a:xfrm>
            <a:off x="1365129" y="6010512"/>
            <a:ext cx="7249613" cy="307777"/>
          </a:xfrm>
          <a:prstGeom prst="rect">
            <a:avLst/>
          </a:prstGeom>
          <a:noFill/>
        </p:spPr>
        <p:txBody>
          <a:bodyPr wrap="none" lIns="0" tIns="0" rIns="0" bIns="0" rtlCol="0">
            <a:spAutoFit/>
          </a:bodyPr>
          <a:lstStyle/>
          <a:p>
            <a:pPr defTabSz="1066800">
              <a:spcBef>
                <a:spcPct val="0"/>
              </a:spcBef>
              <a:spcAft>
                <a:spcPts val="600"/>
              </a:spcAft>
            </a:pPr>
            <a:r>
              <a:rPr lang="en-US" sz="2000" dirty="0">
                <a:latin typeface="+mj-lt"/>
              </a:rPr>
              <a:t>Migrate instance level objects to Azure SQL Managed Instance</a:t>
            </a:r>
          </a:p>
        </p:txBody>
      </p:sp>
      <p:sp>
        <p:nvSpPr>
          <p:cNvPr id="9" name="Oval 8">
            <a:extLst>
              <a:ext uri="{FF2B5EF4-FFF2-40B4-BE49-F238E27FC236}">
                <a16:creationId xmlns:a16="http://schemas.microsoft.com/office/drawing/2014/main" id="{2976DD7D-CCDA-3B34-4D10-95032C4E4D5C}"/>
              </a:ext>
            </a:extLst>
          </p:cNvPr>
          <p:cNvSpPr/>
          <p:nvPr/>
        </p:nvSpPr>
        <p:spPr bwMode="auto">
          <a:xfrm>
            <a:off x="584200" y="18107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1" name="Oval 10">
            <a:extLst>
              <a:ext uri="{FF2B5EF4-FFF2-40B4-BE49-F238E27FC236}">
                <a16:creationId xmlns:a16="http://schemas.microsoft.com/office/drawing/2014/main" id="{D1465A39-5219-FA15-5438-941A4B97A8DF}"/>
              </a:ext>
            </a:extLst>
          </p:cNvPr>
          <p:cNvSpPr/>
          <p:nvPr/>
        </p:nvSpPr>
        <p:spPr bwMode="auto">
          <a:xfrm>
            <a:off x="584200" y="442078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2" name="Oval 11">
            <a:extLst>
              <a:ext uri="{FF2B5EF4-FFF2-40B4-BE49-F238E27FC236}">
                <a16:creationId xmlns:a16="http://schemas.microsoft.com/office/drawing/2014/main" id="{BD61ABB2-4B74-030D-4143-0F049D6CA76C}"/>
              </a:ext>
            </a:extLst>
          </p:cNvPr>
          <p:cNvSpPr/>
          <p:nvPr/>
        </p:nvSpPr>
        <p:spPr bwMode="auto">
          <a:xfrm>
            <a:off x="584200" y="5120821"/>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13" name="Oval 12">
            <a:extLst>
              <a:ext uri="{FF2B5EF4-FFF2-40B4-BE49-F238E27FC236}">
                <a16:creationId xmlns:a16="http://schemas.microsoft.com/office/drawing/2014/main" id="{10C5A1A7-D5C9-A870-47B6-035E77996817}"/>
              </a:ext>
            </a:extLst>
          </p:cNvPr>
          <p:cNvSpPr/>
          <p:nvPr/>
        </p:nvSpPr>
        <p:spPr bwMode="auto">
          <a:xfrm>
            <a:off x="584200" y="588740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3" name="TextBox 2">
            <a:extLst>
              <a:ext uri="{FF2B5EF4-FFF2-40B4-BE49-F238E27FC236}">
                <a16:creationId xmlns:a16="http://schemas.microsoft.com/office/drawing/2014/main" id="{20D8D7C9-9049-972A-CD8E-111DDDF48E63}"/>
              </a:ext>
            </a:extLst>
          </p:cNvPr>
          <p:cNvSpPr txBox="1"/>
          <p:nvPr/>
        </p:nvSpPr>
        <p:spPr>
          <a:xfrm>
            <a:off x="9816612" y="1229963"/>
            <a:ext cx="1711046" cy="369332"/>
          </a:xfrm>
          <a:prstGeom prst="rect">
            <a:avLst/>
          </a:prstGeom>
          <a:noFill/>
        </p:spPr>
        <p:txBody>
          <a:bodyPr wrap="none" lIns="0" tIns="0" rIns="0" bIns="0" rtlCol="0">
            <a:spAutoFit/>
          </a:bodyPr>
          <a:lstStyle/>
          <a:p>
            <a:pPr algn="l"/>
            <a:r>
              <a:rPr lang="en-US" sz="1200" dirty="0">
                <a:solidFill>
                  <a:schemeClr val="accent1"/>
                </a:solidFill>
                <a:latin typeface="+mj-lt"/>
              </a:rPr>
              <a:t>Single step with SSMS </a:t>
            </a:r>
          </a:p>
          <a:p>
            <a:pPr algn="l"/>
            <a:r>
              <a:rPr lang="en-US" sz="1200" dirty="0">
                <a:solidFill>
                  <a:schemeClr val="accent1"/>
                </a:solidFill>
                <a:latin typeface="+mj-lt"/>
              </a:rPr>
              <a:t>using the failover wizard</a:t>
            </a:r>
          </a:p>
        </p:txBody>
      </p:sp>
    </p:spTree>
    <p:extLst>
      <p:ext uri="{BB962C8B-B14F-4D97-AF65-F5344CB8AC3E}">
        <p14:creationId xmlns:p14="http://schemas.microsoft.com/office/powerpoint/2010/main" val="170805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250"/>
                                        <p:tgtEl>
                                          <p:spTgt spid="6"/>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6"/>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250"/>
                                        <p:tgtEl>
                                          <p:spTgt spid="11"/>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11"/>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250"/>
                                        <p:tgtEl>
                                          <p:spTgt spid="29"/>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29"/>
                                        </p:tgtEl>
                                        <p:attrNameLst>
                                          <p:attrName>ppt_x</p:attrName>
                                          <p:attrName>ppt_y</p:attrName>
                                        </p:attrNameLst>
                                      </p:cBhvr>
                                      <p:rCtr x="0" y="-1944"/>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250"/>
                                        <p:tgtEl>
                                          <p:spTgt spid="12"/>
                                        </p:tgtEl>
                                      </p:cBhvr>
                                    </p:animEffect>
                                  </p:childTnLst>
                                </p:cTn>
                              </p:par>
                              <p:par>
                                <p:cTn id="37" presetID="42" presetClass="path" presetSubtype="0" decel="100000" fill="hold" grpId="1" nodeType="withEffect">
                                  <p:stCondLst>
                                    <p:cond delay="0"/>
                                  </p:stCondLst>
                                  <p:childTnLst>
                                    <p:animMotion origin="layout" path="M 1.25E-6 0.03889 L 1.25E-6 1.85185E-6 " pathEditMode="relative" rAng="0" ptsTypes="AA">
                                      <p:cBhvr>
                                        <p:cTn id="38" dur="500" fill="hold"/>
                                        <p:tgtEl>
                                          <p:spTgt spid="12"/>
                                        </p:tgtEl>
                                        <p:attrNameLst>
                                          <p:attrName>ppt_x</p:attrName>
                                          <p:attrName>ppt_y</p:attrName>
                                        </p:attrNameLst>
                                      </p:cBhvr>
                                      <p:rCtr x="0" y="-1944"/>
                                    </p:animMotion>
                                  </p:childTnLst>
                                </p:cTn>
                              </p:par>
                              <p:par>
                                <p:cTn id="39" presetID="10"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250"/>
                                        <p:tgtEl>
                                          <p:spTgt spid="32"/>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32"/>
                                        </p:tgtEl>
                                        <p:attrNameLst>
                                          <p:attrName>ppt_x</p:attrName>
                                          <p:attrName>ppt_y</p:attrName>
                                        </p:attrNameLst>
                                      </p:cBhvr>
                                      <p:rCtr x="0" y="-1944"/>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250"/>
                                        <p:tgtEl>
                                          <p:spTgt spid="13"/>
                                        </p:tgtEl>
                                      </p:cBhvr>
                                    </p:animEffect>
                                  </p:childTnLst>
                                </p:cTn>
                              </p:par>
                              <p:par>
                                <p:cTn id="49" presetID="42" presetClass="path" presetSubtype="0" decel="100000" fill="hold" grpId="1" nodeType="withEffect">
                                  <p:stCondLst>
                                    <p:cond delay="0"/>
                                  </p:stCondLst>
                                  <p:childTnLst>
                                    <p:animMotion origin="layout" path="M 1.25E-6 0.03889 L 1.25E-6 1.85185E-6 " pathEditMode="relative" rAng="0" ptsTypes="AA">
                                      <p:cBhvr>
                                        <p:cTn id="50" dur="500" fill="hold"/>
                                        <p:tgtEl>
                                          <p:spTgt spid="13"/>
                                        </p:tgtEl>
                                        <p:attrNameLst>
                                          <p:attrName>ppt_x</p:attrName>
                                          <p:attrName>ppt_y</p:attrName>
                                        </p:attrNameLst>
                                      </p:cBhvr>
                                      <p:rCtr x="0" y="-1944"/>
                                    </p:animMotion>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250"/>
                                        <p:tgtEl>
                                          <p:spTgt spid="37"/>
                                        </p:tgtEl>
                                      </p:cBhvr>
                                    </p:animEffect>
                                  </p:childTnLst>
                                </p:cTn>
                              </p:par>
                              <p:par>
                                <p:cTn id="54" presetID="42" presetClass="path" presetSubtype="0" decel="100000" fill="hold" grpId="1" nodeType="withEffect">
                                  <p:stCondLst>
                                    <p:cond delay="0"/>
                                  </p:stCondLst>
                                  <p:childTnLst>
                                    <p:animMotion origin="layout" path="M 1.25E-6 0.03889 L 1.25E-6 1.85185E-6 " pathEditMode="relative" rAng="0" ptsTypes="AA">
                                      <p:cBhvr>
                                        <p:cTn id="55" dur="50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29" grpId="0"/>
      <p:bldP spid="29" grpId="1"/>
      <p:bldP spid="32" grpId="0"/>
      <p:bldP spid="32" grpId="1"/>
      <p:bldP spid="37" grpId="0"/>
      <p:bldP spid="37" grpId="1"/>
      <p:bldP spid="9" grpId="0" animBg="1"/>
      <p:bldP spid="9" grpId="1"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05F61-DFE6-A5DC-F53D-3229D6DB60B2}"/>
              </a:ext>
            </a:extLst>
          </p:cNvPr>
          <p:cNvSpPr>
            <a:spLocks noGrp="1"/>
          </p:cNvSpPr>
          <p:nvPr>
            <p:ph type="title"/>
          </p:nvPr>
        </p:nvSpPr>
        <p:spPr/>
        <p:txBody>
          <a:bodyPr/>
          <a:lstStyle/>
          <a:p>
            <a:r>
              <a:rPr lang="en-US" dirty="0"/>
              <a:t>SQL Server database version compatibility</a:t>
            </a:r>
          </a:p>
        </p:txBody>
      </p:sp>
      <p:pic>
        <p:nvPicPr>
          <p:cNvPr id="3" name="Graphic 2" descr="SQL Server 2022 icon">
            <a:extLst>
              <a:ext uri="{FF2B5EF4-FFF2-40B4-BE49-F238E27FC236}">
                <a16:creationId xmlns:a16="http://schemas.microsoft.com/office/drawing/2014/main" id="{79C3B649-C664-3887-D8EB-5FBE956C5DC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97563" y="2746305"/>
            <a:ext cx="1050758" cy="1050758"/>
          </a:xfrm>
          <a:prstGeom prst="rect">
            <a:avLst/>
          </a:prstGeom>
        </p:spPr>
      </p:pic>
      <p:pic>
        <p:nvPicPr>
          <p:cNvPr id="4" name="Picture 3" descr="A close up of a sign&#10;&#10;Description automatically generated">
            <a:extLst>
              <a:ext uri="{FF2B5EF4-FFF2-40B4-BE49-F238E27FC236}">
                <a16:creationId xmlns:a16="http://schemas.microsoft.com/office/drawing/2014/main" id="{E531F3BF-34AE-7692-89FF-44547C052F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6" name="Freeform 182" descr="Storage icon">
            <a:extLst>
              <a:ext uri="{FF2B5EF4-FFF2-40B4-BE49-F238E27FC236}">
                <a16:creationId xmlns:a16="http://schemas.microsoft.com/office/drawing/2014/main" id="{D478F4ED-DF7D-907B-BC6C-360026C8983E}"/>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Freeform 182" descr="Storage icon">
            <a:extLst>
              <a:ext uri="{FF2B5EF4-FFF2-40B4-BE49-F238E27FC236}">
                <a16:creationId xmlns:a16="http://schemas.microsoft.com/office/drawing/2014/main" id="{2E7B2A5D-FD09-5302-496B-82C222E8EFA2}"/>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322CC935-5BA0-FA12-CD7F-78A176ADE25F}"/>
              </a:ext>
            </a:extLst>
          </p:cNvPr>
          <p:cNvSpPr txBox="1"/>
          <p:nvPr/>
        </p:nvSpPr>
        <p:spPr>
          <a:xfrm>
            <a:off x="918726" y="1866780"/>
            <a:ext cx="1869358" cy="615553"/>
          </a:xfrm>
          <a:prstGeom prst="rect">
            <a:avLst/>
          </a:prstGeom>
          <a:noFill/>
        </p:spPr>
        <p:txBody>
          <a:bodyPr wrap="none" lIns="0" tIns="0" rIns="0" bIns="0" rtlCol="0">
            <a:spAutoFit/>
          </a:bodyPr>
          <a:lstStyle/>
          <a:p>
            <a:pPr algn="ctr"/>
            <a:r>
              <a:rPr lang="en-US" sz="2000" dirty="0">
                <a:latin typeface="+mj-lt"/>
              </a:rPr>
              <a:t>SQL Server 2019</a:t>
            </a:r>
          </a:p>
          <a:p>
            <a:pPr algn="ctr"/>
            <a:r>
              <a:rPr lang="en-US" sz="2000" dirty="0">
                <a:latin typeface="+mj-lt"/>
              </a:rPr>
              <a:t>Version 15.X</a:t>
            </a:r>
          </a:p>
        </p:txBody>
      </p:sp>
      <p:sp>
        <p:nvSpPr>
          <p:cNvPr id="12" name="TextBox 11">
            <a:extLst>
              <a:ext uri="{FF2B5EF4-FFF2-40B4-BE49-F238E27FC236}">
                <a16:creationId xmlns:a16="http://schemas.microsoft.com/office/drawing/2014/main" id="{0AEEA8F2-DD75-931B-CE33-422C9765B280}"/>
              </a:ext>
            </a:extLst>
          </p:cNvPr>
          <p:cNvSpPr txBox="1"/>
          <p:nvPr/>
        </p:nvSpPr>
        <p:spPr>
          <a:xfrm>
            <a:off x="9270978" y="1559003"/>
            <a:ext cx="2138406" cy="615553"/>
          </a:xfrm>
          <a:prstGeom prst="rect">
            <a:avLst/>
          </a:prstGeom>
          <a:noFill/>
        </p:spPr>
        <p:txBody>
          <a:bodyPr wrap="none" lIns="0" tIns="0" rIns="0" bIns="0" rtlCol="0">
            <a:spAutoFit/>
          </a:bodyPr>
          <a:lstStyle/>
          <a:p>
            <a:pPr algn="ctr"/>
            <a:r>
              <a:rPr lang="en-US" sz="2000" dirty="0">
                <a:latin typeface="+mj-lt"/>
              </a:rPr>
              <a:t>Azure SQL </a:t>
            </a:r>
          </a:p>
          <a:p>
            <a:pPr algn="ctr"/>
            <a:r>
              <a:rPr lang="en-US" sz="2000" dirty="0">
                <a:latin typeface="+mj-lt"/>
              </a:rPr>
              <a:t>Managed Instance</a:t>
            </a:r>
          </a:p>
        </p:txBody>
      </p:sp>
      <p:sp>
        <p:nvSpPr>
          <p:cNvPr id="14" name="TextBox 13">
            <a:extLst>
              <a:ext uri="{FF2B5EF4-FFF2-40B4-BE49-F238E27FC236}">
                <a16:creationId xmlns:a16="http://schemas.microsoft.com/office/drawing/2014/main" id="{51453E7D-E9E9-CC9A-357F-4A472C91B7AB}"/>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904</a:t>
            </a:r>
          </a:p>
        </p:txBody>
      </p:sp>
      <p:sp>
        <p:nvSpPr>
          <p:cNvPr id="16" name="TextBox 15">
            <a:extLst>
              <a:ext uri="{FF2B5EF4-FFF2-40B4-BE49-F238E27FC236}">
                <a16:creationId xmlns:a16="http://schemas.microsoft.com/office/drawing/2014/main" id="{EE88DC30-67BE-55DF-F96E-1632403D9CDD}"/>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18" name="TextBox 17">
            <a:extLst>
              <a:ext uri="{FF2B5EF4-FFF2-40B4-BE49-F238E27FC236}">
                <a16:creationId xmlns:a16="http://schemas.microsoft.com/office/drawing/2014/main" id="{EB4C4C4B-FA18-3900-C258-A5CEC37169D2}"/>
              </a:ext>
            </a:extLst>
          </p:cNvPr>
          <p:cNvSpPr txBox="1"/>
          <p:nvPr/>
        </p:nvSpPr>
        <p:spPr>
          <a:xfrm>
            <a:off x="3121164" y="2941860"/>
            <a:ext cx="5949811" cy="646331"/>
          </a:xfrm>
          <a:prstGeom prst="rect">
            <a:avLst/>
          </a:prstGeom>
          <a:noFill/>
        </p:spPr>
        <p:txBody>
          <a:bodyPr wrap="square" lIns="0" rIns="0">
            <a:spAutoFit/>
          </a:bodyPr>
          <a:lstStyle/>
          <a:p>
            <a:r>
              <a:rPr lang="en-US" sz="1800" dirty="0">
                <a:solidFill>
                  <a:srgbClr val="000000"/>
                </a:solidFill>
                <a:latin typeface="Consolas" panose="020B0609020204030204" pitchFamily="49" charset="0"/>
              </a:rPr>
              <a:t>Database 'WideWorldImporters' running the upgrade step from version 904 to version 9XX</a:t>
            </a:r>
            <a:endParaRPr lang="en-US" dirty="0"/>
          </a:p>
        </p:txBody>
      </p:sp>
      <p:sp>
        <p:nvSpPr>
          <p:cNvPr id="20" name="TextBox 19">
            <a:extLst>
              <a:ext uri="{FF2B5EF4-FFF2-40B4-BE49-F238E27FC236}">
                <a16:creationId xmlns:a16="http://schemas.microsoft.com/office/drawing/2014/main" id="{AC197157-9E2E-0187-0905-C5388DC74229}"/>
              </a:ext>
            </a:extLst>
          </p:cNvPr>
          <p:cNvSpPr txBox="1"/>
          <p:nvPr/>
        </p:nvSpPr>
        <p:spPr>
          <a:xfrm>
            <a:off x="3121164" y="4747160"/>
            <a:ext cx="5949811" cy="116955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rIns="0">
            <a:spAutoFit/>
          </a:bodyPr>
          <a:lstStyle/>
          <a:p>
            <a:r>
              <a:rPr lang="en-US" sz="1400" dirty="0">
                <a:solidFill>
                  <a:srgbClr val="FF0000"/>
                </a:solidFill>
                <a:latin typeface="Consolas" panose="020B0609020204030204" pitchFamily="49" charset="0"/>
              </a:rPr>
              <a:t>The database was backed up on a server running version 16.00.0312. That version is incompatible with this server, which is running version 15.00.2095. Either restore the database on a server that supports the backup,or use a backup that is compatible with this server. </a:t>
            </a:r>
          </a:p>
        </p:txBody>
      </p:sp>
      <p:sp>
        <p:nvSpPr>
          <p:cNvPr id="28" name="TextBox 27">
            <a:extLst>
              <a:ext uri="{FF2B5EF4-FFF2-40B4-BE49-F238E27FC236}">
                <a16:creationId xmlns:a16="http://schemas.microsoft.com/office/drawing/2014/main" id="{D60E347F-DCD4-29AF-85C8-864BC6B05BC9}"/>
              </a:ext>
            </a:extLst>
          </p:cNvPr>
          <p:cNvSpPr txBox="1"/>
          <p:nvPr/>
        </p:nvSpPr>
        <p:spPr>
          <a:xfrm>
            <a:off x="584200" y="4979308"/>
            <a:ext cx="2536964" cy="861774"/>
          </a:xfrm>
          <a:prstGeom prst="rect">
            <a:avLst/>
          </a:prstGeom>
          <a:noFill/>
        </p:spPr>
        <p:txBody>
          <a:bodyPr wrap="square" lIns="0" tIns="0" rIns="0" bIns="0" rtlCol="0">
            <a:spAutoFit/>
          </a:bodyPr>
          <a:lstStyle/>
          <a:p>
            <a:pPr algn="ctr"/>
            <a:r>
              <a:rPr lang="en-US" sz="1400" dirty="0">
                <a:latin typeface="+mj-lt"/>
              </a:rPr>
              <a:t>Locked in with </a:t>
            </a:r>
          </a:p>
          <a:p>
            <a:pPr algn="ctr"/>
            <a:r>
              <a:rPr lang="en-US" sz="1400" dirty="0">
                <a:latin typeface="+mj-lt"/>
              </a:rPr>
              <a:t>SQL Server 2019 RTM</a:t>
            </a:r>
          </a:p>
          <a:p>
            <a:pPr algn="ctr"/>
            <a:endParaRPr lang="en-US" sz="1400" dirty="0">
              <a:latin typeface="+mj-lt"/>
            </a:endParaRPr>
          </a:p>
          <a:p>
            <a:pPr algn="ctr"/>
            <a:r>
              <a:rPr lang="en-US" sz="1400" dirty="0">
                <a:latin typeface="+mj-lt"/>
              </a:rPr>
              <a:t>Doesn’t change for CUs</a:t>
            </a:r>
          </a:p>
        </p:txBody>
      </p:sp>
      <p:cxnSp>
        <p:nvCxnSpPr>
          <p:cNvPr id="7" name="Straight Arrow Connector 6" descr="Arrow">
            <a:extLst>
              <a:ext uri="{FF2B5EF4-FFF2-40B4-BE49-F238E27FC236}">
                <a16:creationId xmlns:a16="http://schemas.microsoft.com/office/drawing/2014/main" id="{D04E73E8-F8F2-8FE0-6B8C-D74BEE4DDD3B}"/>
              </a:ext>
            </a:extLst>
          </p:cNvPr>
          <p:cNvCxnSpPr>
            <a:cxnSpLocks/>
          </p:cNvCxnSpPr>
          <p:nvPr/>
        </p:nvCxnSpPr>
        <p:spPr>
          <a:xfrm>
            <a:off x="3121164" y="3925533"/>
            <a:ext cx="5949811" cy="0"/>
          </a:xfrm>
          <a:prstGeom prst="straightConnector1">
            <a:avLst/>
          </a:pr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1" name="Straight Arrow Connector 10" descr="Arrow left">
            <a:extLst>
              <a:ext uri="{FF2B5EF4-FFF2-40B4-BE49-F238E27FC236}">
                <a16:creationId xmlns:a16="http://schemas.microsoft.com/office/drawing/2014/main" id="{62F35661-F345-344D-9509-82887C0A2D79}"/>
              </a:ext>
            </a:extLst>
          </p:cNvPr>
          <p:cNvCxnSpPr>
            <a:cxnSpLocks/>
          </p:cNvCxnSpPr>
          <p:nvPr/>
        </p:nvCxnSpPr>
        <p:spPr>
          <a:xfrm flipH="1">
            <a:off x="3121164" y="4262876"/>
            <a:ext cx="5949811" cy="9858"/>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 name="TextBox 4">
            <a:extLst>
              <a:ext uri="{FF2B5EF4-FFF2-40B4-BE49-F238E27FC236}">
                <a16:creationId xmlns:a16="http://schemas.microsoft.com/office/drawing/2014/main" id="{2F7823F8-3610-711B-CF4B-AEB825BC6F57}"/>
              </a:ext>
            </a:extLst>
          </p:cNvPr>
          <p:cNvSpPr txBox="1"/>
          <p:nvPr/>
        </p:nvSpPr>
        <p:spPr>
          <a:xfrm>
            <a:off x="4223418" y="2020668"/>
            <a:ext cx="3745164" cy="307777"/>
          </a:xfrm>
          <a:prstGeom prst="rect">
            <a:avLst/>
          </a:prstGeom>
          <a:noFill/>
        </p:spPr>
        <p:txBody>
          <a:bodyPr wrap="square" lIns="0" tIns="0" rIns="0" bIns="0" rtlCol="0">
            <a:spAutoFit/>
          </a:bodyPr>
          <a:lstStyle/>
          <a:p>
            <a:pPr algn="ctr"/>
            <a:r>
              <a:rPr lang="en-US" sz="2000" dirty="0">
                <a:solidFill>
                  <a:schemeClr val="accent1"/>
                </a:solidFill>
                <a:latin typeface="+mj-lt"/>
              </a:rPr>
              <a:t>database version != dbcompat</a:t>
            </a:r>
          </a:p>
        </p:txBody>
      </p:sp>
    </p:spTree>
    <p:extLst>
      <p:ext uri="{BB962C8B-B14F-4D97-AF65-F5344CB8AC3E}">
        <p14:creationId xmlns:p14="http://schemas.microsoft.com/office/powerpoint/2010/main" val="3487956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B7DB0-B215-C7D3-B9E5-9E0767730603}"/>
              </a:ext>
            </a:extLst>
          </p:cNvPr>
          <p:cNvSpPr>
            <a:spLocks noGrp="1"/>
          </p:cNvSpPr>
          <p:nvPr>
            <p:ph type="title"/>
          </p:nvPr>
        </p:nvSpPr>
        <p:spPr/>
        <p:txBody>
          <a:bodyPr/>
          <a:lstStyle/>
          <a:p>
            <a:r>
              <a:rPr lang="en-US" dirty="0"/>
              <a:t>Offline Disaster Recovery with SQL Server 2022</a:t>
            </a:r>
          </a:p>
        </p:txBody>
      </p:sp>
      <p:sp>
        <p:nvSpPr>
          <p:cNvPr id="7" name="TextBox 6">
            <a:extLst>
              <a:ext uri="{FF2B5EF4-FFF2-40B4-BE49-F238E27FC236}">
                <a16:creationId xmlns:a16="http://schemas.microsoft.com/office/drawing/2014/main" id="{0E77D79E-7B8B-324C-80CB-44EA26398180}"/>
              </a:ext>
            </a:extLst>
          </p:cNvPr>
          <p:cNvSpPr txBox="1"/>
          <p:nvPr/>
        </p:nvSpPr>
        <p:spPr>
          <a:xfrm>
            <a:off x="1042641" y="2023979"/>
            <a:ext cx="1909433" cy="307777"/>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SQL Server 2022</a:t>
            </a:r>
          </a:p>
        </p:txBody>
      </p:sp>
      <p:sp>
        <p:nvSpPr>
          <p:cNvPr id="8" name="TextBox 7">
            <a:extLst>
              <a:ext uri="{FF2B5EF4-FFF2-40B4-BE49-F238E27FC236}">
                <a16:creationId xmlns:a16="http://schemas.microsoft.com/office/drawing/2014/main" id="{AC845F57-3D71-22F3-02BB-A6045374F9C6}"/>
              </a:ext>
            </a:extLst>
          </p:cNvPr>
          <p:cNvSpPr txBox="1"/>
          <p:nvPr/>
        </p:nvSpPr>
        <p:spPr>
          <a:xfrm>
            <a:off x="9125722" y="1712891"/>
            <a:ext cx="2138406" cy="615553"/>
          </a:xfrm>
          <a:prstGeom prst="rect">
            <a:avLst/>
          </a:prstGeom>
          <a:noFill/>
        </p:spPr>
        <p:txBody>
          <a:bodyPr wrap="none" lIns="0" tIns="0" rIns="0" bIns="0" rtlCol="0">
            <a:spAutoFit/>
          </a:bodyPr>
          <a:lstStyle>
            <a:defPPr>
              <a:defRPr lang="en-US"/>
            </a:defPPr>
            <a:lvl1pPr algn="ctr">
              <a:defRPr sz="2000">
                <a:latin typeface="+mj-lt"/>
              </a:defRPr>
            </a:lvl1pPr>
          </a:lstStyle>
          <a:p>
            <a:r>
              <a:rPr lang="en-US" dirty="0"/>
              <a:t>Azure SQL </a:t>
            </a:r>
          </a:p>
          <a:p>
            <a:r>
              <a:rPr lang="en-US" dirty="0"/>
              <a:t>Managed Instance</a:t>
            </a:r>
          </a:p>
        </p:txBody>
      </p:sp>
      <p:sp>
        <p:nvSpPr>
          <p:cNvPr id="16" name="TextBox 15">
            <a:extLst>
              <a:ext uri="{FF2B5EF4-FFF2-40B4-BE49-F238E27FC236}">
                <a16:creationId xmlns:a16="http://schemas.microsoft.com/office/drawing/2014/main" id="{458B61BD-4025-58AB-26F4-856B56FBACF1}"/>
              </a:ext>
            </a:extLst>
          </p:cNvPr>
          <p:cNvSpPr txBox="1"/>
          <p:nvPr/>
        </p:nvSpPr>
        <p:spPr>
          <a:xfrm>
            <a:off x="10634772" y="2592643"/>
            <a:ext cx="1131977" cy="553998"/>
          </a:xfrm>
          <a:prstGeom prst="rect">
            <a:avLst/>
          </a:prstGeom>
          <a:noFill/>
        </p:spPr>
        <p:txBody>
          <a:bodyPr wrap="none" lIns="0" tIns="0" rIns="0" bIns="0" rtlCol="0">
            <a:spAutoFit/>
          </a:bodyPr>
          <a:lstStyle/>
          <a:p>
            <a:pPr algn="l"/>
            <a:r>
              <a:rPr lang="en-US" sz="1800" dirty="0">
                <a:solidFill>
                  <a:schemeClr val="accent1"/>
                </a:solidFill>
                <a:latin typeface="+mj-lt"/>
              </a:rPr>
              <a:t>Stop write </a:t>
            </a:r>
          </a:p>
          <a:p>
            <a:pPr algn="l"/>
            <a:r>
              <a:rPr lang="en-US" sz="1800" dirty="0">
                <a:solidFill>
                  <a:schemeClr val="accent1"/>
                </a:solidFill>
                <a:latin typeface="+mj-lt"/>
              </a:rPr>
              <a:t>workload</a:t>
            </a:r>
          </a:p>
        </p:txBody>
      </p:sp>
      <p:sp>
        <p:nvSpPr>
          <p:cNvPr id="18" name="TextBox 17">
            <a:extLst>
              <a:ext uri="{FF2B5EF4-FFF2-40B4-BE49-F238E27FC236}">
                <a16:creationId xmlns:a16="http://schemas.microsoft.com/office/drawing/2014/main" id="{389C1D7A-4DA1-CD2D-0BE0-6433EEB28633}"/>
              </a:ext>
            </a:extLst>
          </p:cNvPr>
          <p:cNvSpPr txBox="1"/>
          <p:nvPr/>
        </p:nvSpPr>
        <p:spPr>
          <a:xfrm>
            <a:off x="584199" y="4963733"/>
            <a:ext cx="2826319" cy="646331"/>
          </a:xfrm>
          <a:prstGeom prst="rect">
            <a:avLst/>
          </a:prstGeom>
          <a:noFill/>
        </p:spPr>
        <p:txBody>
          <a:bodyPr wrap="square" lIns="0" tIns="0" rIns="0" bIns="0" rtlCol="0">
            <a:spAutoFit/>
          </a:bodyPr>
          <a:lstStyle/>
          <a:p>
            <a:pPr algn="ctr"/>
            <a:r>
              <a:rPr lang="en-US" sz="1400" dirty="0">
                <a:latin typeface="+mj-lt"/>
              </a:rPr>
              <a:t>Final version</a:t>
            </a:r>
            <a:br>
              <a:rPr lang="en-US" sz="1400" dirty="0">
                <a:latin typeface="+mj-lt"/>
              </a:rPr>
            </a:br>
            <a:r>
              <a:rPr lang="en-US" sz="1400" dirty="0">
                <a:latin typeface="+mj-lt"/>
              </a:rPr>
              <a:t>locked with </a:t>
            </a:r>
          </a:p>
          <a:p>
            <a:pPr algn="ctr"/>
            <a:r>
              <a:rPr lang="en-US" sz="1400" dirty="0">
                <a:latin typeface="+mj-lt"/>
              </a:rPr>
              <a:t>SQL Server 2022 RTM</a:t>
            </a:r>
          </a:p>
        </p:txBody>
      </p:sp>
      <p:sp>
        <p:nvSpPr>
          <p:cNvPr id="20" name="TextBox 19">
            <a:extLst>
              <a:ext uri="{FF2B5EF4-FFF2-40B4-BE49-F238E27FC236}">
                <a16:creationId xmlns:a16="http://schemas.microsoft.com/office/drawing/2014/main" id="{C701FCC5-7F74-9977-0C95-8B59EE5D04D2}"/>
              </a:ext>
            </a:extLst>
          </p:cNvPr>
          <p:cNvSpPr txBox="1"/>
          <p:nvPr/>
        </p:nvSpPr>
        <p:spPr>
          <a:xfrm>
            <a:off x="8780463" y="4963733"/>
            <a:ext cx="2826319" cy="430887"/>
          </a:xfrm>
          <a:prstGeom prst="rect">
            <a:avLst/>
          </a:prstGeom>
          <a:noFill/>
        </p:spPr>
        <p:txBody>
          <a:bodyPr wrap="square" lIns="0" tIns="0" rIns="0" bIns="0" rtlCol="0">
            <a:spAutoFit/>
          </a:bodyPr>
          <a:lstStyle/>
          <a:p>
            <a:pPr algn="ctr"/>
            <a:r>
              <a:rPr lang="en-US" sz="1400" dirty="0">
                <a:latin typeface="+mj-lt"/>
              </a:rPr>
              <a:t>Aligned with </a:t>
            </a:r>
          </a:p>
          <a:p>
            <a:pPr algn="ctr"/>
            <a:r>
              <a:rPr lang="en-US" sz="1400" dirty="0">
                <a:latin typeface="+mj-lt"/>
              </a:rPr>
              <a:t>SQL Server 2022 </a:t>
            </a:r>
          </a:p>
        </p:txBody>
      </p:sp>
      <p:cxnSp>
        <p:nvCxnSpPr>
          <p:cNvPr id="9" name="Straight Arrow Connector 8" descr="Arrow left">
            <a:extLst>
              <a:ext uri="{FF2B5EF4-FFF2-40B4-BE49-F238E27FC236}">
                <a16:creationId xmlns:a16="http://schemas.microsoft.com/office/drawing/2014/main" id="{9DD12347-F146-5086-77C1-83D457321E64}"/>
              </a:ext>
            </a:extLst>
          </p:cNvPr>
          <p:cNvCxnSpPr>
            <a:cxnSpLocks/>
          </p:cNvCxnSpPr>
          <p:nvPr/>
        </p:nvCxnSpPr>
        <p:spPr>
          <a:xfrm flipH="1">
            <a:off x="3122613"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0E75F757-71EC-C917-F7B0-6B0D8CCE47C9}"/>
              </a:ext>
            </a:extLst>
          </p:cNvPr>
          <p:cNvSpPr txBox="1"/>
          <p:nvPr/>
        </p:nvSpPr>
        <p:spPr>
          <a:xfrm>
            <a:off x="2220410" y="2447852"/>
            <a:ext cx="1235723" cy="830997"/>
          </a:xfrm>
          <a:prstGeom prst="rect">
            <a:avLst/>
          </a:prstGeom>
          <a:noFill/>
        </p:spPr>
        <p:txBody>
          <a:bodyPr wrap="none" lIns="0" tIns="0" rIns="0" bIns="0" rtlCol="0">
            <a:spAutoFit/>
          </a:bodyPr>
          <a:lstStyle/>
          <a:p>
            <a:pPr algn="l"/>
            <a:r>
              <a:rPr lang="en-US" sz="1800" dirty="0">
                <a:solidFill>
                  <a:schemeClr val="accent1"/>
                </a:solidFill>
                <a:latin typeface="+mj-lt"/>
              </a:rPr>
              <a:t>Create new </a:t>
            </a:r>
          </a:p>
          <a:p>
            <a:pPr algn="l"/>
            <a:r>
              <a:rPr lang="en-US" sz="1800" dirty="0">
                <a:solidFill>
                  <a:schemeClr val="accent1"/>
                </a:solidFill>
                <a:latin typeface="+mj-lt"/>
              </a:rPr>
              <a:t>link to MI </a:t>
            </a:r>
          </a:p>
          <a:p>
            <a:pPr algn="l"/>
            <a:r>
              <a:rPr lang="en-US" sz="1800" dirty="0">
                <a:solidFill>
                  <a:schemeClr val="accent1"/>
                </a:solidFill>
                <a:latin typeface="+mj-lt"/>
              </a:rPr>
              <a:t>(Optional)</a:t>
            </a:r>
          </a:p>
        </p:txBody>
      </p:sp>
      <p:sp>
        <p:nvSpPr>
          <p:cNvPr id="15" name="TextBox 14">
            <a:extLst>
              <a:ext uri="{FF2B5EF4-FFF2-40B4-BE49-F238E27FC236}">
                <a16:creationId xmlns:a16="http://schemas.microsoft.com/office/drawing/2014/main" id="{26936F6A-B8D2-C8C5-428B-AEEB9793CE08}"/>
              </a:ext>
            </a:extLst>
          </p:cNvPr>
          <p:cNvSpPr txBox="1"/>
          <p:nvPr/>
        </p:nvSpPr>
        <p:spPr>
          <a:xfrm>
            <a:off x="3122613" y="4837877"/>
            <a:ext cx="2605087" cy="553998"/>
          </a:xfrm>
          <a:prstGeom prst="rect">
            <a:avLst/>
          </a:prstGeom>
          <a:noFill/>
        </p:spPr>
        <p:txBody>
          <a:bodyPr wrap="square" lIns="0" tIns="0" rIns="0" bIns="0" rtlCol="0">
            <a:spAutoFit/>
          </a:bodyPr>
          <a:lstStyle/>
          <a:p>
            <a:pPr algn="ctr"/>
            <a:r>
              <a:rPr lang="en-US" sz="1800" dirty="0">
                <a:solidFill>
                  <a:schemeClr val="accent1"/>
                </a:solidFill>
                <a:latin typeface="+mj-lt"/>
              </a:rPr>
              <a:t>Migrate instance objects</a:t>
            </a:r>
          </a:p>
          <a:p>
            <a:pPr algn="ctr"/>
            <a:r>
              <a:rPr lang="en-US" sz="1800" dirty="0">
                <a:solidFill>
                  <a:schemeClr val="accent1"/>
                </a:solidFill>
                <a:latin typeface="+mj-lt"/>
              </a:rPr>
              <a:t>Redirect application</a:t>
            </a:r>
          </a:p>
        </p:txBody>
      </p:sp>
      <p:sp>
        <p:nvSpPr>
          <p:cNvPr id="19" name="TextBox 18">
            <a:extLst>
              <a:ext uri="{FF2B5EF4-FFF2-40B4-BE49-F238E27FC236}">
                <a16:creationId xmlns:a16="http://schemas.microsoft.com/office/drawing/2014/main" id="{4F412916-1B9B-6877-BC9E-7CD57BC33C63}"/>
              </a:ext>
            </a:extLst>
          </p:cNvPr>
          <p:cNvSpPr txBox="1"/>
          <p:nvPr/>
        </p:nvSpPr>
        <p:spPr>
          <a:xfrm>
            <a:off x="3122613" y="3736856"/>
            <a:ext cx="2176461" cy="276999"/>
          </a:xfrm>
          <a:prstGeom prst="rect">
            <a:avLst/>
          </a:prstGeom>
          <a:noFill/>
        </p:spPr>
        <p:txBody>
          <a:bodyPr wrap="square" lIns="0" tIns="0" rIns="0" bIns="0" rtlCol="0">
            <a:spAutoFit/>
          </a:bodyPr>
          <a:lstStyle/>
          <a:p>
            <a:pPr algn="ctr"/>
            <a:r>
              <a:rPr lang="en-US" sz="1800" dirty="0">
                <a:solidFill>
                  <a:schemeClr val="accent1"/>
                </a:solidFill>
                <a:latin typeface="+mj-lt"/>
              </a:rPr>
              <a:t>Restore backup</a:t>
            </a:r>
          </a:p>
        </p:txBody>
      </p:sp>
      <p:pic>
        <p:nvPicPr>
          <p:cNvPr id="21" name="Picture 6" descr="See the source image">
            <a:extLst>
              <a:ext uri="{FF2B5EF4-FFF2-40B4-BE49-F238E27FC236}">
                <a16:creationId xmlns:a16="http://schemas.microsoft.com/office/drawing/2014/main" id="{CD4518E1-E1B4-F1EF-E50E-720F8D5A53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6370" y="3125845"/>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DB7138-129F-FB63-2828-BEE0A939CBF2}"/>
              </a:ext>
            </a:extLst>
          </p:cNvPr>
          <p:cNvSpPr txBox="1"/>
          <p:nvPr/>
        </p:nvSpPr>
        <p:spPr>
          <a:xfrm>
            <a:off x="6800592" y="3736856"/>
            <a:ext cx="2381508" cy="276999"/>
          </a:xfrm>
          <a:prstGeom prst="rect">
            <a:avLst/>
          </a:prstGeom>
          <a:noFill/>
        </p:spPr>
        <p:txBody>
          <a:bodyPr wrap="square" lIns="0" tIns="0" rIns="0" bIns="0" rtlCol="0">
            <a:spAutoFit/>
          </a:bodyPr>
          <a:lstStyle>
            <a:defPPr>
              <a:defRPr lang="en-US"/>
            </a:defPPr>
            <a:lvl1pPr algn="ctr">
              <a:defRPr sz="2000">
                <a:solidFill>
                  <a:schemeClr val="accent1"/>
                </a:solidFill>
                <a:latin typeface="+mj-lt"/>
              </a:defRPr>
            </a:lvl1pPr>
          </a:lstStyle>
          <a:p>
            <a:r>
              <a:rPr lang="en-US" sz="1800" dirty="0"/>
              <a:t>COPY_ONLY backup</a:t>
            </a:r>
          </a:p>
        </p:txBody>
      </p:sp>
      <p:sp>
        <p:nvSpPr>
          <p:cNvPr id="11" name="Oval 10">
            <a:extLst>
              <a:ext uri="{FF2B5EF4-FFF2-40B4-BE49-F238E27FC236}">
                <a16:creationId xmlns:a16="http://schemas.microsoft.com/office/drawing/2014/main" id="{A14887DD-A22E-1E3D-43F0-A67E7AB8A615}"/>
              </a:ext>
            </a:extLst>
          </p:cNvPr>
          <p:cNvSpPr/>
          <p:nvPr/>
        </p:nvSpPr>
        <p:spPr bwMode="auto">
          <a:xfrm>
            <a:off x="9944174"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4" name="Oval 13">
            <a:extLst>
              <a:ext uri="{FF2B5EF4-FFF2-40B4-BE49-F238E27FC236}">
                <a16:creationId xmlns:a16="http://schemas.microsoft.com/office/drawing/2014/main" id="{50794403-CC8D-9D19-5C88-EAECA9679EBA}"/>
              </a:ext>
            </a:extLst>
          </p:cNvPr>
          <p:cNvSpPr/>
          <p:nvPr/>
        </p:nvSpPr>
        <p:spPr bwMode="auto">
          <a:xfrm>
            <a:off x="7714346"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CC1ED85C-9917-754B-3CD9-8961B2B1755F}"/>
              </a:ext>
            </a:extLst>
          </p:cNvPr>
          <p:cNvSpPr/>
          <p:nvPr/>
        </p:nvSpPr>
        <p:spPr bwMode="auto">
          <a:xfrm>
            <a:off x="3956268" y="415591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60B30C73-E977-9C62-7445-9880DDBE769A}"/>
              </a:ext>
            </a:extLst>
          </p:cNvPr>
          <p:cNvSpPr/>
          <p:nvPr/>
        </p:nvSpPr>
        <p:spPr bwMode="auto">
          <a:xfrm>
            <a:off x="4425156" y="552961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4" name="Oval 23">
            <a:extLst>
              <a:ext uri="{FF2B5EF4-FFF2-40B4-BE49-F238E27FC236}">
                <a16:creationId xmlns:a16="http://schemas.microsoft.com/office/drawing/2014/main" id="{AE439D0E-7008-E9D7-D8AC-7D7019CB2EF7}"/>
              </a:ext>
            </a:extLst>
          </p:cNvPr>
          <p:cNvSpPr/>
          <p:nvPr/>
        </p:nvSpPr>
        <p:spPr bwMode="auto">
          <a:xfrm>
            <a:off x="3487379" y="258987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pic>
        <p:nvPicPr>
          <p:cNvPr id="25" name="Graphic 24" descr="SQL Server 2022 icon">
            <a:extLst>
              <a:ext uri="{FF2B5EF4-FFF2-40B4-BE49-F238E27FC236}">
                <a16:creationId xmlns:a16="http://schemas.microsoft.com/office/drawing/2014/main" id="{0BB7962C-E514-4712-0F60-F898F66B299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97563" y="2746305"/>
            <a:ext cx="1050758" cy="1050758"/>
          </a:xfrm>
          <a:prstGeom prst="rect">
            <a:avLst/>
          </a:prstGeom>
        </p:spPr>
      </p:pic>
      <p:pic>
        <p:nvPicPr>
          <p:cNvPr id="26" name="Picture 25" descr="A close up of a sign&#10;&#10;Description automatically generated">
            <a:extLst>
              <a:ext uri="{FF2B5EF4-FFF2-40B4-BE49-F238E27FC236}">
                <a16:creationId xmlns:a16="http://schemas.microsoft.com/office/drawing/2014/main" id="{B66A053B-C4E4-32E5-A96A-E8C86BDA07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84676" y="2769982"/>
            <a:ext cx="953997" cy="1018121"/>
          </a:xfrm>
          <a:prstGeom prst="rect">
            <a:avLst/>
          </a:prstGeom>
        </p:spPr>
      </p:pic>
      <p:sp>
        <p:nvSpPr>
          <p:cNvPr id="28" name="Freeform 182" descr="Storage icon">
            <a:extLst>
              <a:ext uri="{FF2B5EF4-FFF2-40B4-BE49-F238E27FC236}">
                <a16:creationId xmlns:a16="http://schemas.microsoft.com/office/drawing/2014/main" id="{0B1DDB25-E556-96E4-593B-C62D5B797873}"/>
              </a:ext>
            </a:extLst>
          </p:cNvPr>
          <p:cNvSpPr/>
          <p:nvPr/>
        </p:nvSpPr>
        <p:spPr bwMode="auto">
          <a:xfrm>
            <a:off x="2166981"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Freeform 182" descr="Storage icon">
            <a:extLst>
              <a:ext uri="{FF2B5EF4-FFF2-40B4-BE49-F238E27FC236}">
                <a16:creationId xmlns:a16="http://schemas.microsoft.com/office/drawing/2014/main" id="{686D41EA-5207-5A5C-BA87-6A10BC96A38B}"/>
              </a:ext>
            </a:extLst>
          </p:cNvPr>
          <p:cNvSpPr/>
          <p:nvPr/>
        </p:nvSpPr>
        <p:spPr bwMode="auto">
          <a:xfrm>
            <a:off x="10358145" y="34829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TextBox 31">
            <a:extLst>
              <a:ext uri="{FF2B5EF4-FFF2-40B4-BE49-F238E27FC236}">
                <a16:creationId xmlns:a16="http://schemas.microsoft.com/office/drawing/2014/main" id="{B30E1DA1-2568-6800-A2C7-39C44838C6B6}"/>
              </a:ext>
            </a:extLst>
          </p:cNvPr>
          <p:cNvSpPr txBox="1"/>
          <p:nvPr/>
        </p:nvSpPr>
        <p:spPr>
          <a:xfrm>
            <a:off x="1624103"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sp>
        <p:nvSpPr>
          <p:cNvPr id="34" name="TextBox 33">
            <a:extLst>
              <a:ext uri="{FF2B5EF4-FFF2-40B4-BE49-F238E27FC236}">
                <a16:creationId xmlns:a16="http://schemas.microsoft.com/office/drawing/2014/main" id="{59BD96DF-D2AB-E969-5FCA-57430DAA4B1A}"/>
              </a:ext>
            </a:extLst>
          </p:cNvPr>
          <p:cNvSpPr txBox="1"/>
          <p:nvPr/>
        </p:nvSpPr>
        <p:spPr>
          <a:xfrm>
            <a:off x="9825175" y="4015901"/>
            <a:ext cx="1416285" cy="430887"/>
          </a:xfrm>
          <a:prstGeom prst="rect">
            <a:avLst/>
          </a:prstGeom>
          <a:noFill/>
        </p:spPr>
        <p:txBody>
          <a:bodyPr wrap="square" lIns="0" tIns="0" rIns="0" bIns="0" rtlCol="0">
            <a:spAutoFit/>
          </a:bodyPr>
          <a:lstStyle/>
          <a:p>
            <a:pPr algn="ctr"/>
            <a:r>
              <a:rPr lang="en-US" sz="1400" dirty="0">
                <a:solidFill>
                  <a:schemeClr val="accent1"/>
                </a:solidFill>
                <a:latin typeface="+mj-lt"/>
              </a:rPr>
              <a:t>database</a:t>
            </a:r>
            <a:br>
              <a:rPr lang="en-US" sz="1400" dirty="0">
                <a:solidFill>
                  <a:schemeClr val="accent1"/>
                </a:solidFill>
                <a:latin typeface="+mj-lt"/>
              </a:rPr>
            </a:br>
            <a:r>
              <a:rPr lang="en-US" sz="1400" dirty="0">
                <a:solidFill>
                  <a:schemeClr val="accent1"/>
                </a:solidFill>
                <a:latin typeface="+mj-lt"/>
              </a:rPr>
              <a:t>version 957</a:t>
            </a:r>
          </a:p>
        </p:txBody>
      </p:sp>
      <p:cxnSp>
        <p:nvCxnSpPr>
          <p:cNvPr id="42" name="Straight Arrow Connector 41" descr="ARrow left">
            <a:extLst>
              <a:ext uri="{FF2B5EF4-FFF2-40B4-BE49-F238E27FC236}">
                <a16:creationId xmlns:a16="http://schemas.microsoft.com/office/drawing/2014/main" id="{1187C24C-9808-33BF-9725-C3C79037EC83}"/>
              </a:ext>
            </a:extLst>
          </p:cNvPr>
          <p:cNvCxnSpPr>
            <a:cxnSpLocks/>
          </p:cNvCxnSpPr>
          <p:nvPr/>
        </p:nvCxnSpPr>
        <p:spPr>
          <a:xfrm flipH="1">
            <a:off x="6911717" y="3625475"/>
            <a:ext cx="2176462"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 name="TextBox 2">
            <a:extLst>
              <a:ext uri="{FF2B5EF4-FFF2-40B4-BE49-F238E27FC236}">
                <a16:creationId xmlns:a16="http://schemas.microsoft.com/office/drawing/2014/main" id="{69E27C92-F760-F094-79D2-21591BA46278}"/>
              </a:ext>
            </a:extLst>
          </p:cNvPr>
          <p:cNvSpPr txBox="1"/>
          <p:nvPr/>
        </p:nvSpPr>
        <p:spPr>
          <a:xfrm>
            <a:off x="9030420" y="5529617"/>
            <a:ext cx="2381507" cy="646331"/>
          </a:xfrm>
          <a:prstGeom prst="rect">
            <a:avLst/>
          </a:prstGeom>
          <a:noFill/>
        </p:spPr>
        <p:txBody>
          <a:bodyPr wrap="square" lIns="0" tIns="0" rIns="0" bIns="0" rtlCol="0">
            <a:spAutoFit/>
          </a:bodyPr>
          <a:lstStyle/>
          <a:p>
            <a:pPr algn="ctr"/>
            <a:r>
              <a:rPr lang="en-US" sz="1400" dirty="0">
                <a:latin typeface="+mj-lt"/>
              </a:rPr>
              <a:t>Managed Instance still updated with new features that don’t affect db version</a:t>
            </a:r>
          </a:p>
        </p:txBody>
      </p:sp>
    </p:spTree>
    <p:extLst>
      <p:ext uri="{BB962C8B-B14F-4D97-AF65-F5344CB8AC3E}">
        <p14:creationId xmlns:p14="http://schemas.microsoft.com/office/powerpoint/2010/main" val="42030654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500"/>
                                        <p:tgtEl>
                                          <p:spTgt spid="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13" grpId="0"/>
      <p:bldP spid="15" grpId="0"/>
      <p:bldP spid="19" grpId="0"/>
      <p:bldP spid="27" grpId="0"/>
      <p:bldP spid="11" grpId="0" animBg="1"/>
      <p:bldP spid="14" grpId="0" animBg="1"/>
      <p:bldP spid="17" grpId="0" animBg="1"/>
      <p:bldP spid="23" grpId="0" animBg="1"/>
      <p:bldP spid="24" grpId="0" animBg="1"/>
      <p:bldP spid="28"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0E6E252A-F92A-20D8-5419-0D31FA460C17}"/>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2.0</a:t>
            </a:r>
          </a:p>
          <a:p>
            <a:pPr>
              <a:spcAft>
                <a:spcPts val="600"/>
              </a:spcAft>
            </a:pPr>
            <a:r>
              <a:rPr lang="en-US" sz="2400" dirty="0">
                <a:latin typeface="+mj-lt"/>
              </a:rPr>
              <a:t>Link feature for Managed Instance</a:t>
            </a:r>
          </a:p>
        </p:txBody>
      </p:sp>
    </p:spTree>
    <p:extLst>
      <p:ext uri="{BB962C8B-B14F-4D97-AF65-F5344CB8AC3E}">
        <p14:creationId xmlns:p14="http://schemas.microsoft.com/office/powerpoint/2010/main" val="1945558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78DF75F-EAE3-F05E-5A57-6B4EA0540AF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A4C59F55-276F-42DF-BD41-E4D24EC3426B}"/>
              </a:ext>
              <a:ext uri="{C183D7F6-B498-43B3-948B-1728B52AA6E4}">
                <adec:decorative xmlns:adec="http://schemas.microsoft.com/office/drawing/2017/decorative" val="1"/>
              </a:ext>
            </a:extLst>
          </p:cNvPr>
          <p:cNvGrpSpPr/>
          <p:nvPr/>
        </p:nvGrpSpPr>
        <p:grpSpPr>
          <a:xfrm>
            <a:off x="7028785" y="4588440"/>
            <a:ext cx="443710" cy="244366"/>
            <a:chOff x="5860823" y="5125321"/>
            <a:chExt cx="625382" cy="344416"/>
          </a:xfrm>
        </p:grpSpPr>
        <p:sp>
          <p:nvSpPr>
            <p:cNvPr id="57" name="Freeform 6">
              <a:extLst>
                <a:ext uri="{FF2B5EF4-FFF2-40B4-BE49-F238E27FC236}">
                  <a16:creationId xmlns:a16="http://schemas.microsoft.com/office/drawing/2014/main" id="{9C4DF2BA-FFE2-4D3D-B17C-DF03B4EB9445}"/>
                </a:ext>
              </a:extLst>
            </p:cNvPr>
            <p:cNvSpPr>
              <a:spLocks/>
            </p:cNvSpPr>
            <p:nvPr/>
          </p:nvSpPr>
          <p:spPr bwMode="auto">
            <a:xfrm>
              <a:off x="5860823" y="5125321"/>
              <a:ext cx="259270" cy="344416"/>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19050" cap="flat">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58" name="Line 8">
              <a:extLst>
                <a:ext uri="{FF2B5EF4-FFF2-40B4-BE49-F238E27FC236}">
                  <a16:creationId xmlns:a16="http://schemas.microsoft.com/office/drawing/2014/main" id="{80603ACA-1AAD-448E-9B45-49E1ACEB5397}"/>
                </a:ext>
              </a:extLst>
            </p:cNvPr>
            <p:cNvSpPr>
              <a:spLocks noChangeShapeType="1"/>
            </p:cNvSpPr>
            <p:nvPr/>
          </p:nvSpPr>
          <p:spPr bwMode="auto">
            <a:xfrm>
              <a:off x="6112076" y="5297529"/>
              <a:ext cx="374129"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59A96FD4-A374-49AE-82CD-720FA23192A4}"/>
              </a:ext>
              <a:ext uri="{C183D7F6-B498-43B3-948B-1728B52AA6E4}">
                <adec:decorative xmlns:adec="http://schemas.microsoft.com/office/drawing/2017/decorative" val="1"/>
              </a:ext>
            </a:extLst>
          </p:cNvPr>
          <p:cNvGrpSpPr/>
          <p:nvPr/>
        </p:nvGrpSpPr>
        <p:grpSpPr>
          <a:xfrm>
            <a:off x="6855810" y="4666644"/>
            <a:ext cx="282421" cy="87958"/>
            <a:chOff x="5536922" y="5212440"/>
            <a:chExt cx="398054" cy="123970"/>
          </a:xfrm>
        </p:grpSpPr>
        <p:sp>
          <p:nvSpPr>
            <p:cNvPr id="60" name="Oval 5">
              <a:extLst>
                <a:ext uri="{FF2B5EF4-FFF2-40B4-BE49-F238E27FC236}">
                  <a16:creationId xmlns:a16="http://schemas.microsoft.com/office/drawing/2014/main" id="{05AFF906-98FA-454D-9E67-F7A2833AC97E}"/>
                </a:ext>
              </a:extLst>
            </p:cNvPr>
            <p:cNvSpPr>
              <a:spLocks noChangeArrowheads="1"/>
            </p:cNvSpPr>
            <p:nvPr/>
          </p:nvSpPr>
          <p:spPr bwMode="auto">
            <a:xfrm>
              <a:off x="5811520" y="5212440"/>
              <a:ext cx="123456" cy="123970"/>
            </a:xfrm>
            <a:prstGeom prst="ellipse">
              <a:avLst/>
            </a:prstGeom>
            <a:solidFill>
              <a:srgbClr val="0078DC"/>
            </a:solidFill>
            <a:ln w="19050" cap="flat">
              <a:solidFill>
                <a:srgbClr val="0070C0"/>
              </a:solidFill>
              <a:prstDash val="solid"/>
              <a:miter lim="800000"/>
              <a:headEnd/>
              <a:tailEnd/>
            </a:ln>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sp>
          <p:nvSpPr>
            <p:cNvPr id="61" name="Line 8">
              <a:extLst>
                <a:ext uri="{FF2B5EF4-FFF2-40B4-BE49-F238E27FC236}">
                  <a16:creationId xmlns:a16="http://schemas.microsoft.com/office/drawing/2014/main" id="{0C6D48CF-7BC2-4466-82D6-3C1EEDE9F134}"/>
                </a:ext>
              </a:extLst>
            </p:cNvPr>
            <p:cNvSpPr>
              <a:spLocks noChangeShapeType="1"/>
            </p:cNvSpPr>
            <p:nvPr/>
          </p:nvSpPr>
          <p:spPr bwMode="auto">
            <a:xfrm flipV="1">
              <a:off x="5536922" y="5274425"/>
              <a:ext cx="286927" cy="0"/>
            </a:xfrm>
            <a:prstGeom prst="line">
              <a:avLst/>
            </a:prstGeom>
            <a:noFill/>
            <a:ln w="19050" cap="flat">
              <a:solidFill>
                <a:srgbClr val="0070C0"/>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62" name="Rectangle 61">
            <a:extLst>
              <a:ext uri="{FF2B5EF4-FFF2-40B4-BE49-F238E27FC236}">
                <a16:creationId xmlns:a16="http://schemas.microsoft.com/office/drawing/2014/main" id="{314503E5-E032-45B4-BE3C-9D3C34C54C71}"/>
              </a:ext>
            </a:extLst>
          </p:cNvPr>
          <p:cNvSpPr/>
          <p:nvPr/>
        </p:nvSpPr>
        <p:spPr bwMode="auto">
          <a:xfrm>
            <a:off x="6154239" y="4770279"/>
            <a:ext cx="654026" cy="1819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On-premises</a:t>
            </a:r>
          </a:p>
        </p:txBody>
      </p:sp>
      <p:sp>
        <p:nvSpPr>
          <p:cNvPr id="63" name="Rectangle 62">
            <a:extLst>
              <a:ext uri="{FF2B5EF4-FFF2-40B4-BE49-F238E27FC236}">
                <a16:creationId xmlns:a16="http://schemas.microsoft.com/office/drawing/2014/main" id="{F12C8BDD-B522-4F3B-B7A2-2BC65E37762F}"/>
              </a:ext>
            </a:extLst>
          </p:cNvPr>
          <p:cNvSpPr/>
          <p:nvPr/>
        </p:nvSpPr>
        <p:spPr bwMode="auto">
          <a:xfrm>
            <a:off x="7396664" y="2326550"/>
            <a:ext cx="3882398"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Store2</a:t>
            </a:r>
          </a:p>
        </p:txBody>
      </p:sp>
      <p:pic>
        <p:nvPicPr>
          <p:cNvPr id="64" name="Graphic 63" descr="SQL">
            <a:extLst>
              <a:ext uri="{FF2B5EF4-FFF2-40B4-BE49-F238E27FC236}">
                <a16:creationId xmlns:a16="http://schemas.microsoft.com/office/drawing/2014/main" id="{6A171E1F-DCD2-479D-A814-22A188C544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39906" y="4453856"/>
            <a:ext cx="319267" cy="319267"/>
          </a:xfrm>
          <a:prstGeom prst="rect">
            <a:avLst/>
          </a:prstGeom>
        </p:spPr>
      </p:pic>
      <p:pic>
        <p:nvPicPr>
          <p:cNvPr id="65" name="Graphic 64" descr="Power BI">
            <a:extLst>
              <a:ext uri="{FF2B5EF4-FFF2-40B4-BE49-F238E27FC236}">
                <a16:creationId xmlns:a16="http://schemas.microsoft.com/office/drawing/2014/main" id="{CF505E0C-96B5-4DDD-BE03-A0A1B9A50BB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19373" y="2470378"/>
            <a:ext cx="306229" cy="270689"/>
          </a:xfrm>
          <a:prstGeom prst="rect">
            <a:avLst/>
          </a:prstGeom>
        </p:spPr>
      </p:pic>
      <p:sp>
        <p:nvSpPr>
          <p:cNvPr id="66" name="Rectangle 65">
            <a:extLst>
              <a:ext uri="{FF2B5EF4-FFF2-40B4-BE49-F238E27FC236}">
                <a16:creationId xmlns:a16="http://schemas.microsoft.com/office/drawing/2014/main" id="{8D2DB7A8-28A9-4741-A41C-4703838BD6FB}"/>
              </a:ext>
            </a:extLst>
          </p:cNvPr>
          <p:cNvSpPr/>
          <p:nvPr/>
        </p:nvSpPr>
        <p:spPr bwMode="auto">
          <a:xfrm>
            <a:off x="7396666" y="2970951"/>
            <a:ext cx="1896625"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a:t>
            </a:r>
          </a:p>
        </p:txBody>
      </p:sp>
      <p:sp>
        <p:nvSpPr>
          <p:cNvPr id="67" name="Rectangle 66">
            <a:extLst>
              <a:ext uri="{FF2B5EF4-FFF2-40B4-BE49-F238E27FC236}">
                <a16:creationId xmlns:a16="http://schemas.microsoft.com/office/drawing/2014/main" id="{A7A7C637-0EFC-4A21-8874-D43C0EAA0022}"/>
              </a:ext>
            </a:extLst>
          </p:cNvPr>
          <p:cNvSpPr/>
          <p:nvPr/>
        </p:nvSpPr>
        <p:spPr bwMode="auto">
          <a:xfrm>
            <a:off x="9382431" y="2965526"/>
            <a:ext cx="1896628" cy="1376195"/>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123</a:t>
            </a:r>
          </a:p>
        </p:txBody>
      </p:sp>
      <p:sp>
        <p:nvSpPr>
          <p:cNvPr id="68" name="Rectangle 67">
            <a:extLst>
              <a:ext uri="{FF2B5EF4-FFF2-40B4-BE49-F238E27FC236}">
                <a16:creationId xmlns:a16="http://schemas.microsoft.com/office/drawing/2014/main" id="{9841831A-8E51-4B11-9CDD-F8C80D81D24A}"/>
              </a:ext>
            </a:extLst>
          </p:cNvPr>
          <p:cNvSpPr/>
          <p:nvPr/>
        </p:nvSpPr>
        <p:spPr bwMode="auto">
          <a:xfrm>
            <a:off x="7908162" y="3800997"/>
            <a:ext cx="873637" cy="274819"/>
          </a:xfrm>
          <a:prstGeom prst="rect">
            <a:avLst/>
          </a:prstGeom>
          <a:noFill/>
          <a:ln w="9525" cap="flat" cmpd="sng" algn="ctr">
            <a:noFill/>
            <a:prstDash val="solid"/>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595280" rtl="0" eaLnBrk="1" fontAlgn="base" latinLnBrk="0" hangingPunct="1">
              <a:lnSpc>
                <a:spcPct val="90000"/>
              </a:lnSpc>
              <a:spcBef>
                <a:spcPct val="0"/>
              </a:spcBef>
              <a:spcAft>
                <a:spcPct val="0"/>
              </a:spcAft>
              <a:buClrTx/>
              <a:buSzTx/>
              <a:buFontTx/>
              <a:buNone/>
              <a:tabLst/>
              <a:defRPr/>
            </a:pPr>
            <a:r>
              <a:rPr kumimoji="0" lang="en-US" sz="992" b="0" i="0" u="none" strike="noStrike" kern="0" cap="none" spc="0" normalizeH="0" baseline="0" noProof="0" dirty="0">
                <a:ln>
                  <a:noFill/>
                </a:ln>
                <a:solidFill>
                  <a:srgbClr val="1A1A1A"/>
                </a:solidFill>
                <a:effectLst/>
                <a:uLnTx/>
                <a:uFillTx/>
                <a:latin typeface="Segoe UI Semibold"/>
                <a:ea typeface="+mn-ea"/>
                <a:cs typeface="+mn-cs"/>
              </a:rPr>
              <a:t>Azure Synapse </a:t>
            </a:r>
            <a:br>
              <a:rPr kumimoji="0" lang="en-US" sz="992" b="0" i="0" u="none" strike="noStrike" kern="0" cap="none" spc="0" normalizeH="0" baseline="0" noProof="0" dirty="0">
                <a:ln>
                  <a:noFill/>
                </a:ln>
                <a:solidFill>
                  <a:srgbClr val="1A1A1A"/>
                </a:solidFill>
                <a:effectLst/>
                <a:uLnTx/>
                <a:uFillTx/>
                <a:latin typeface="Segoe UI Semibold"/>
                <a:ea typeface="+mn-ea"/>
                <a:cs typeface="+mn-cs"/>
              </a:rPr>
            </a:br>
            <a:r>
              <a:rPr kumimoji="0" lang="en-US" sz="992" b="0" i="0" u="none" strike="noStrike" kern="0" cap="none" spc="0" normalizeH="0" baseline="0" noProof="0" dirty="0">
                <a:ln>
                  <a:noFill/>
                </a:ln>
                <a:solidFill>
                  <a:srgbClr val="1A1A1A"/>
                </a:solidFill>
                <a:effectLst/>
                <a:uLnTx/>
                <a:uFillTx/>
                <a:latin typeface="Segoe UI Semibold"/>
                <a:ea typeface="+mn-ea"/>
                <a:cs typeface="+mn-cs"/>
              </a:rPr>
              <a:t>Analytics</a:t>
            </a:r>
          </a:p>
        </p:txBody>
      </p:sp>
      <p:pic>
        <p:nvPicPr>
          <p:cNvPr id="87" name="Picture 86" descr="A picture containing clock, drawing&#10;&#10;Description automatically generated">
            <a:extLst>
              <a:ext uri="{FF2B5EF4-FFF2-40B4-BE49-F238E27FC236}">
                <a16:creationId xmlns:a16="http://schemas.microsoft.com/office/drawing/2014/main" id="{44E9697D-1340-4129-97B0-3E98007A4804}"/>
              </a:ext>
            </a:extLst>
          </p:cNvPr>
          <p:cNvPicPr>
            <a:picLocks noChangeAspect="1"/>
          </p:cNvPicPr>
          <p:nvPr/>
        </p:nvPicPr>
        <p:blipFill>
          <a:blip r:embed="rId7"/>
          <a:stretch>
            <a:fillRect/>
          </a:stretch>
        </p:blipFill>
        <p:spPr>
          <a:xfrm>
            <a:off x="8075808" y="3131801"/>
            <a:ext cx="538341" cy="596658"/>
          </a:xfrm>
          <a:prstGeom prst="rect">
            <a:avLst/>
          </a:prstGeom>
        </p:spPr>
      </p:pic>
      <p:sp>
        <p:nvSpPr>
          <p:cNvPr id="88" name="TextBox 87">
            <a:extLst>
              <a:ext uri="{FF2B5EF4-FFF2-40B4-BE49-F238E27FC236}">
                <a16:creationId xmlns:a16="http://schemas.microsoft.com/office/drawing/2014/main" id="{36529D4B-A978-4446-87F6-32631DDFE004}"/>
              </a:ext>
            </a:extLst>
          </p:cNvPr>
          <p:cNvSpPr txBox="1"/>
          <p:nvPr/>
        </p:nvSpPr>
        <p:spPr>
          <a:xfrm>
            <a:off x="9884311" y="3800997"/>
            <a:ext cx="892873" cy="274819"/>
          </a:xfrm>
          <a:prstGeom prst="rect">
            <a:avLst/>
          </a:prstGeom>
          <a:noFill/>
        </p:spPr>
        <p:txBody>
          <a:bodyPr wrap="non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Azure Machine </a:t>
            </a:r>
            <a:br>
              <a:rPr kumimoji="0" lang="en-US" sz="992" b="0" i="0" u="none" strike="noStrike" kern="1200" cap="none" spc="0" normalizeH="0" baseline="0" noProof="0" dirty="0">
                <a:ln>
                  <a:noFill/>
                </a:ln>
                <a:solidFill>
                  <a:srgbClr val="1A1A1A"/>
                </a:solidFill>
                <a:effectLst/>
                <a:uLnTx/>
                <a:uFillTx/>
                <a:latin typeface="Segoe UI Semibold"/>
                <a:ea typeface="+mn-ea"/>
                <a:cs typeface="+mn-cs"/>
              </a:rPr>
            </a:b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Learning</a:t>
            </a:r>
          </a:p>
        </p:txBody>
      </p:sp>
      <p:pic>
        <p:nvPicPr>
          <p:cNvPr id="89" name="Azure Machine Learning" descr="Azure Machine Learning">
            <a:extLst>
              <a:ext uri="{FF2B5EF4-FFF2-40B4-BE49-F238E27FC236}">
                <a16:creationId xmlns:a16="http://schemas.microsoft.com/office/drawing/2014/main" id="{D3E64D5A-CABB-4971-9BA0-3536A271A063}"/>
              </a:ext>
              <a:ext uri="{C183D7F6-B498-43B3-948B-1728B52AA6E4}">
                <adec:decorative xmlns:adec="http://schemas.microsoft.com/office/drawing/2017/decorative" val="0"/>
              </a:ext>
            </a:extLst>
          </p:cNvPr>
          <p:cNvPicPr>
            <a:picLocks noChangeAspect="1"/>
          </p:cNvPicPr>
          <p:nvPr/>
        </p:nvPicPr>
        <p:blipFill>
          <a:blip r:embed="rId8"/>
          <a:stretch>
            <a:fillRect/>
          </a:stretch>
        </p:blipFill>
        <p:spPr>
          <a:xfrm>
            <a:off x="10099489" y="3244942"/>
            <a:ext cx="462517" cy="462514"/>
          </a:xfrm>
          <a:prstGeom prst="rect">
            <a:avLst/>
          </a:prstGeom>
        </p:spPr>
      </p:pic>
      <p:sp>
        <p:nvSpPr>
          <p:cNvPr id="91" name="Rectangle 90">
            <a:extLst>
              <a:ext uri="{FF2B5EF4-FFF2-40B4-BE49-F238E27FC236}">
                <a16:creationId xmlns:a16="http://schemas.microsoft.com/office/drawing/2014/main" id="{1B3ADAA1-F4F1-48CA-AD8C-0CB297D43E88}"/>
              </a:ext>
            </a:extLst>
          </p:cNvPr>
          <p:cNvSpPr/>
          <p:nvPr/>
        </p:nvSpPr>
        <p:spPr bwMode="auto">
          <a:xfrm>
            <a:off x="8896028" y="4431451"/>
            <a:ext cx="1278134"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grpSp>
        <p:nvGrpSpPr>
          <p:cNvPr id="92" name="Group 91" descr="Azure Data lake Storage">
            <a:extLst>
              <a:ext uri="{FF2B5EF4-FFF2-40B4-BE49-F238E27FC236}">
                <a16:creationId xmlns:a16="http://schemas.microsoft.com/office/drawing/2014/main" id="{522C6FB5-8DEC-44EE-8EAF-5C63B7FA5359}"/>
              </a:ext>
            </a:extLst>
          </p:cNvPr>
          <p:cNvGrpSpPr/>
          <p:nvPr/>
        </p:nvGrpSpPr>
        <p:grpSpPr>
          <a:xfrm>
            <a:off x="9017042" y="4568173"/>
            <a:ext cx="1018310" cy="284907"/>
            <a:chOff x="9360171" y="5096751"/>
            <a:chExt cx="1435243" cy="401556"/>
          </a:xfrm>
        </p:grpSpPr>
        <p:pic>
          <p:nvPicPr>
            <p:cNvPr id="93" name="Graphic 92">
              <a:extLst>
                <a:ext uri="{FF2B5EF4-FFF2-40B4-BE49-F238E27FC236}">
                  <a16:creationId xmlns:a16="http://schemas.microsoft.com/office/drawing/2014/main" id="{FC104922-0F0C-468A-B8CD-DA45848AD09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60171" y="5096751"/>
              <a:ext cx="364406" cy="401556"/>
            </a:xfrm>
            <a:prstGeom prst="rect">
              <a:avLst/>
            </a:prstGeom>
          </p:spPr>
        </p:pic>
        <p:sp>
          <p:nvSpPr>
            <p:cNvPr id="94" name="Rectangle 93">
              <a:extLst>
                <a:ext uri="{FF2B5EF4-FFF2-40B4-BE49-F238E27FC236}">
                  <a16:creationId xmlns:a16="http://schemas.microsoft.com/office/drawing/2014/main" id="{7884D378-0723-4D15-93BC-0688BB2581AE}"/>
                </a:ext>
              </a:extLst>
            </p:cNvPr>
            <p:cNvSpPr/>
            <p:nvPr/>
          </p:nvSpPr>
          <p:spPr bwMode="auto">
            <a:xfrm>
              <a:off x="9839716" y="5139199"/>
              <a:ext cx="955698" cy="3513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Azure Data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Lake Storage</a:t>
              </a:r>
            </a:p>
          </p:txBody>
        </p:sp>
      </p:grpSp>
      <p:sp>
        <p:nvSpPr>
          <p:cNvPr id="95" name="TextBox 94">
            <a:extLst>
              <a:ext uri="{FF2B5EF4-FFF2-40B4-BE49-F238E27FC236}">
                <a16:creationId xmlns:a16="http://schemas.microsoft.com/office/drawing/2014/main" id="{BA427F52-B45F-4C1A-9C3D-A947DAD603FA}"/>
              </a:ext>
            </a:extLst>
          </p:cNvPr>
          <p:cNvSpPr txBox="1"/>
          <p:nvPr/>
        </p:nvSpPr>
        <p:spPr>
          <a:xfrm>
            <a:off x="9280631" y="2536939"/>
            <a:ext cx="580838" cy="137410"/>
          </a:xfrm>
          <a:prstGeom prst="rect">
            <a:avLst/>
          </a:prstGeom>
          <a:noFill/>
        </p:spPr>
        <p:txBody>
          <a:bodyPr wrap="square" lIns="0" tIns="0" rIns="0" bIns="0" rtlCol="0">
            <a:spAutoFit/>
          </a:bodyPr>
          <a:lstStyle/>
          <a:p>
            <a:pPr marL="0" marR="0" lvl="0" indent="0" algn="ctr" defTabSz="914367" rtl="0" eaLnBrk="1" fontAlgn="auto" latinLnBrk="0" hangingPunct="1">
              <a:lnSpc>
                <a:spcPct val="90000"/>
              </a:lnSpc>
              <a:spcBef>
                <a:spcPts val="0"/>
              </a:spcBef>
              <a:spcAft>
                <a:spcPts val="425"/>
              </a:spcAft>
              <a:buClrTx/>
              <a:buSzTx/>
              <a:buFontTx/>
              <a:buNone/>
              <a:tabLst/>
              <a:defRPr/>
            </a:pPr>
            <a:r>
              <a:rPr kumimoji="0" lang="en-US" sz="992" b="0" i="0" u="none" strike="noStrike" kern="1200" cap="none" spc="0" normalizeH="0" baseline="0" noProof="0" dirty="0">
                <a:ln>
                  <a:noFill/>
                </a:ln>
                <a:solidFill>
                  <a:srgbClr val="1A1A1A"/>
                </a:solidFill>
                <a:effectLst/>
                <a:uLnTx/>
                <a:uFillTx/>
                <a:latin typeface="Segoe UI Semibold"/>
                <a:ea typeface="+mn-ea"/>
                <a:cs typeface="+mn-cs"/>
              </a:rPr>
              <a:t>Power BI</a:t>
            </a:r>
          </a:p>
        </p:txBody>
      </p:sp>
      <p:cxnSp>
        <p:nvCxnSpPr>
          <p:cNvPr id="96" name="Straight Arrow Connector 95" descr="arrow right">
            <a:extLst>
              <a:ext uri="{FF2B5EF4-FFF2-40B4-BE49-F238E27FC236}">
                <a16:creationId xmlns:a16="http://schemas.microsoft.com/office/drawing/2014/main" id="{F430F826-3A0A-4C32-9352-9C8D58D192EA}"/>
              </a:ext>
            </a:extLst>
          </p:cNvPr>
          <p:cNvCxnSpPr>
            <a:cxnSpLocks/>
          </p:cNvCxnSpPr>
          <p:nvPr/>
        </p:nvCxnSpPr>
        <p:spPr>
          <a:xfrm>
            <a:off x="9240547" y="3781768"/>
            <a:ext cx="421702" cy="0"/>
          </a:xfrm>
          <a:prstGeom prst="straightConnector1">
            <a:avLst/>
          </a:prstGeom>
          <a:solidFill>
            <a:srgbClr val="1A1A1A">
              <a:alpha val="10000"/>
            </a:srgbClr>
          </a:solidFill>
          <a:ln w="19050" cap="flat" cmpd="sng" algn="ctr">
            <a:solidFill>
              <a:srgbClr val="1A1A1A"/>
            </a:solidFill>
            <a:prstDash val="solid"/>
            <a:miter lim="800000"/>
            <a:headEnd type="none" w="med" len="med"/>
            <a:tailEnd type="triangle" w="med" len="med"/>
          </a:ln>
          <a:effectLst/>
        </p:spPr>
      </p:cxnSp>
      <p:cxnSp>
        <p:nvCxnSpPr>
          <p:cNvPr id="97" name="Straight Arrow Connector 96" descr="Arrow left">
            <a:extLst>
              <a:ext uri="{FF2B5EF4-FFF2-40B4-BE49-F238E27FC236}">
                <a16:creationId xmlns:a16="http://schemas.microsoft.com/office/drawing/2014/main" id="{D8D41EC5-311B-482F-AF0F-D845B06F103D}"/>
              </a:ext>
            </a:extLst>
          </p:cNvPr>
          <p:cNvCxnSpPr>
            <a:cxnSpLocks/>
          </p:cNvCxnSpPr>
          <p:nvPr/>
        </p:nvCxnSpPr>
        <p:spPr>
          <a:xfrm>
            <a:off x="9013477" y="3512039"/>
            <a:ext cx="42170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none" w="med" len="med"/>
          </a:ln>
          <a:effectLst/>
        </p:spPr>
      </p:cxnSp>
      <p:cxnSp>
        <p:nvCxnSpPr>
          <p:cNvPr id="98" name="Straight Arrow Connector 97" descr="Arrow left and right">
            <a:extLst>
              <a:ext uri="{FF2B5EF4-FFF2-40B4-BE49-F238E27FC236}">
                <a16:creationId xmlns:a16="http://schemas.microsoft.com/office/drawing/2014/main" id="{203284E8-CB30-42AB-9B29-91AF9FD0D113}"/>
              </a:ext>
            </a:extLst>
          </p:cNvPr>
          <p:cNvCxnSpPr>
            <a:cxnSpLocks/>
          </p:cNvCxnSpPr>
          <p:nvPr/>
        </p:nvCxnSpPr>
        <p:spPr>
          <a:xfrm>
            <a:off x="9013477" y="3653623"/>
            <a:ext cx="648772" cy="0"/>
          </a:xfrm>
          <a:prstGeom prst="straightConnector1">
            <a:avLst/>
          </a:prstGeom>
          <a:solidFill>
            <a:srgbClr val="1A1A1A">
              <a:alpha val="10000"/>
            </a:srgbClr>
          </a:solidFill>
          <a:ln w="19050" cap="flat" cmpd="sng" algn="ctr">
            <a:solidFill>
              <a:srgbClr val="1A1A1A"/>
            </a:solidFill>
            <a:prstDash val="solid"/>
            <a:miter lim="800000"/>
            <a:headEnd type="triangle" w="med" len="med"/>
            <a:tailEnd type="triangle" w="med" len="med"/>
          </a:ln>
          <a:effectLst/>
        </p:spPr>
      </p:cxnSp>
      <p:sp>
        <p:nvSpPr>
          <p:cNvPr id="99" name="Rectangle 11">
            <a:extLst>
              <a:ext uri="{FF2B5EF4-FFF2-40B4-BE49-F238E27FC236}">
                <a16:creationId xmlns:a16="http://schemas.microsoft.com/office/drawing/2014/main" id="{4AE21D99-2DF2-41A0-A778-4AFB65BF5584}"/>
              </a:ext>
              <a:ext uri="{C183D7F6-B498-43B3-948B-1728B52AA6E4}">
                <adec:decorative xmlns:adec="http://schemas.microsoft.com/office/drawing/2017/decorative" val="1"/>
              </a:ext>
            </a:extLst>
          </p:cNvPr>
          <p:cNvSpPr/>
          <p:nvPr/>
        </p:nvSpPr>
        <p:spPr bwMode="auto">
          <a:xfrm rot="5400000">
            <a:off x="6602756" y="3617161"/>
            <a:ext cx="762748" cy="83779"/>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1A1A1A"/>
            </a:solidFill>
            <a:prstDash val="solid"/>
            <a:miter lim="800000"/>
          </a:ln>
          <a:effectLst/>
        </p:spPr>
        <p:txBody>
          <a:bodyPr rot="0" spcFirstLastPara="0" vertOverflow="overflow" horzOverflow="overflow" vert="horz" wrap="square" lIns="129754" tIns="103803" rIns="129754" bIns="103803" numCol="1" spcCol="0" rtlCol="0" fromWordArt="0" anchor="t" anchorCtr="0" forceAA="0" compatLnSpc="1">
            <a:prstTxWarp prst="textNoShape">
              <a:avLst/>
            </a:prstTxWarp>
            <a:noAutofit/>
          </a:bodyPr>
          <a:lstStyle/>
          <a:p>
            <a:pPr marL="0" marR="0" lvl="0" indent="0" algn="l" defTabSz="661619" rtl="0" eaLnBrk="1" fontAlgn="base" latinLnBrk="0" hangingPunct="1">
              <a:lnSpc>
                <a:spcPct val="100000"/>
              </a:lnSpc>
              <a:spcBef>
                <a:spcPct val="0"/>
              </a:spcBef>
              <a:spcAft>
                <a:spcPct val="0"/>
              </a:spcAft>
              <a:buClrTx/>
              <a:buSzTx/>
              <a:buFontTx/>
              <a:buNone/>
              <a:tabLst/>
              <a:defRPr/>
            </a:pPr>
            <a:endParaRPr kumimoji="0" lang="en-US" sz="1420" b="0" i="0" u="none" strike="noStrike" kern="0" cap="none" spc="0" normalizeH="0" baseline="0" noProof="0" dirty="0">
              <a:ln>
                <a:noFill/>
              </a:ln>
              <a:solidFill>
                <a:srgbClr val="1A1A1A"/>
              </a:solidFill>
              <a:effectLst/>
              <a:uLnTx/>
              <a:uFillTx/>
              <a:latin typeface="Segoe UI"/>
              <a:ea typeface="+mn-ea"/>
              <a:cs typeface="Segoe UI" pitchFamily="34" charset="0"/>
            </a:endParaRPr>
          </a:p>
        </p:txBody>
      </p:sp>
      <p:cxnSp>
        <p:nvCxnSpPr>
          <p:cNvPr id="100" name="Straight Connector 99" descr="Arrow right">
            <a:extLst>
              <a:ext uri="{FF2B5EF4-FFF2-40B4-BE49-F238E27FC236}">
                <a16:creationId xmlns:a16="http://schemas.microsoft.com/office/drawing/2014/main" id="{DC1D8F8D-1FC5-4D9C-9D5C-E9569A3E009E}"/>
              </a:ext>
            </a:extLst>
          </p:cNvPr>
          <p:cNvCxnSpPr>
            <a:cxnSpLocks/>
          </p:cNvCxnSpPr>
          <p:nvPr/>
        </p:nvCxnSpPr>
        <p:spPr>
          <a:xfrm>
            <a:off x="7026020" y="3659047"/>
            <a:ext cx="600265" cy="0"/>
          </a:xfrm>
          <a:prstGeom prst="line">
            <a:avLst/>
          </a:prstGeom>
          <a:noFill/>
          <a:ln w="19050" cap="flat" cmpd="sng" algn="ctr">
            <a:solidFill>
              <a:srgbClr val="1A1A1A"/>
            </a:solidFill>
            <a:prstDash val="solid"/>
            <a:miter lim="800000"/>
            <a:tailEnd type="triangle"/>
          </a:ln>
          <a:effectLst/>
        </p:spPr>
      </p:cxnSp>
      <p:sp>
        <p:nvSpPr>
          <p:cNvPr id="101" name="Rectangle 100">
            <a:extLst>
              <a:ext uri="{FF2B5EF4-FFF2-40B4-BE49-F238E27FC236}">
                <a16:creationId xmlns:a16="http://schemas.microsoft.com/office/drawing/2014/main" id="{FCCC8CDA-2C03-4150-A0EE-5C5750A7F41F}"/>
              </a:ext>
            </a:extLst>
          </p:cNvPr>
          <p:cNvSpPr/>
          <p:nvPr/>
        </p:nvSpPr>
        <p:spPr bwMode="auto">
          <a:xfrm>
            <a:off x="6329732" y="3400005"/>
            <a:ext cx="556243" cy="5180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Cloud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IoT data</a:t>
            </a:r>
          </a:p>
          <a:p>
            <a:pPr marL="0" marR="0" lvl="0" indent="0" algn="r" defTabSz="661812" rtl="0" eaLnBrk="1" fontAlgn="auto" latinLnBrk="0" hangingPunct="1">
              <a:lnSpc>
                <a:spcPct val="100000"/>
              </a:lnSpc>
              <a:spcBef>
                <a:spcPts val="0"/>
              </a:spcBef>
              <a:spcAft>
                <a:spcPts val="425"/>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a:ea typeface="+mn-ea"/>
                <a:cs typeface="Segoe UI" pitchFamily="34" charset="0"/>
              </a:rPr>
              <a:t>SaaS data</a:t>
            </a:r>
          </a:p>
        </p:txBody>
      </p:sp>
      <p:grpSp>
        <p:nvGrpSpPr>
          <p:cNvPr id="102" name="Group 101" descr="ETL">
            <a:extLst>
              <a:ext uri="{FF2B5EF4-FFF2-40B4-BE49-F238E27FC236}">
                <a16:creationId xmlns:a16="http://schemas.microsoft.com/office/drawing/2014/main" id="{7111FA1E-987E-4AEC-B0FB-4BA7C716E0B6}"/>
              </a:ext>
            </a:extLst>
          </p:cNvPr>
          <p:cNvGrpSpPr/>
          <p:nvPr/>
        </p:nvGrpSpPr>
        <p:grpSpPr>
          <a:xfrm>
            <a:off x="6855814" y="4506852"/>
            <a:ext cx="616686" cy="399556"/>
            <a:chOff x="5617029" y="5010336"/>
            <a:chExt cx="869176" cy="563150"/>
          </a:xfrm>
        </p:grpSpPr>
        <p:sp>
          <p:nvSpPr>
            <p:cNvPr id="103" name="Line 8">
              <a:extLst>
                <a:ext uri="{FF2B5EF4-FFF2-40B4-BE49-F238E27FC236}">
                  <a16:creationId xmlns:a16="http://schemas.microsoft.com/office/drawing/2014/main" id="{0E16C07D-9FBE-490D-BCF1-9296495114A5}"/>
                </a:ext>
              </a:extLst>
            </p:cNvPr>
            <p:cNvSpPr>
              <a:spLocks noChangeShapeType="1"/>
            </p:cNvSpPr>
            <p:nvPr/>
          </p:nvSpPr>
          <p:spPr bwMode="auto">
            <a:xfrm flipV="1">
              <a:off x="5617029" y="5297529"/>
              <a:ext cx="869176" cy="0"/>
            </a:xfrm>
            <a:prstGeom prst="line">
              <a:avLst/>
            </a:prstGeom>
            <a:noFill/>
            <a:ln w="19050" cap="flat">
              <a:solidFill>
                <a:srgbClr val="1A1A1A"/>
              </a:solidFill>
              <a:prstDash val="solid"/>
              <a:miter lim="800000"/>
              <a:headEnd/>
              <a:tailEnd/>
            </a:ln>
            <a:extLst>
              <a:ext uri="{909E8E84-426E-40DD-AFC4-6F175D3DCCD1}">
                <a14:hiddenFill xmlns:a14="http://schemas.microsoft.com/office/drawing/2010/main">
                  <a:noFill/>
                </a14:hiddenFill>
              </a:ext>
            </a:extLst>
          </p:spPr>
          <p:txBody>
            <a:bodyPr vert="horz" wrap="square" lIns="64879" tIns="32438" rIns="64879" bIns="32438" numCol="1" anchor="t" anchorCtr="0" compatLnSpc="1">
              <a:prstTxWarp prst="textNoShape">
                <a:avLst/>
              </a:prstTxWarp>
            </a:bodyPr>
            <a:lstStyle/>
            <a:p>
              <a:pPr marL="0" marR="0" lvl="0" indent="0" algn="l" defTabSz="648775" rtl="0" eaLnBrk="1" fontAlgn="auto" latinLnBrk="0" hangingPunct="1">
                <a:lnSpc>
                  <a:spcPct val="100000"/>
                </a:lnSpc>
                <a:spcBef>
                  <a:spcPts val="0"/>
                </a:spcBef>
                <a:spcAft>
                  <a:spcPts val="0"/>
                </a:spcAft>
                <a:buClrTx/>
                <a:buSzTx/>
                <a:buFontTx/>
                <a:buNone/>
                <a:tabLst/>
                <a:defRPr/>
              </a:pPr>
              <a:endParaRPr kumimoji="0" lang="en-US" sz="1251"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4B1AA9E7-550C-42D9-9195-12E26CC6C37B}"/>
                </a:ext>
              </a:extLst>
            </p:cNvPr>
            <p:cNvGrpSpPr/>
            <p:nvPr/>
          </p:nvGrpSpPr>
          <p:grpSpPr>
            <a:xfrm>
              <a:off x="5760492" y="5010336"/>
              <a:ext cx="474845" cy="563150"/>
              <a:chOff x="5760492" y="5010336"/>
              <a:chExt cx="474845" cy="563150"/>
            </a:xfrm>
          </p:grpSpPr>
          <p:sp>
            <p:nvSpPr>
              <p:cNvPr id="105" name="Rectangle 104">
                <a:extLst>
                  <a:ext uri="{FF2B5EF4-FFF2-40B4-BE49-F238E27FC236}">
                    <a16:creationId xmlns:a16="http://schemas.microsoft.com/office/drawing/2014/main" id="{0629D223-18C3-4E4A-AC95-DA71AE134ED0}"/>
                  </a:ext>
                </a:extLst>
              </p:cNvPr>
              <p:cNvSpPr/>
              <p:nvPr/>
            </p:nvSpPr>
            <p:spPr bwMode="auto">
              <a:xfrm>
                <a:off x="5760492" y="5010336"/>
                <a:ext cx="474845" cy="563150"/>
              </a:xfrm>
              <a:prstGeom prst="rect">
                <a:avLst/>
              </a:prstGeom>
              <a:solidFill>
                <a:srgbClr val="FFFFFF"/>
              </a:solidFill>
              <a:ln w="10795" cap="flat" cmpd="sng" algn="ctr">
                <a:noFill/>
                <a:prstDash val="solid"/>
                <a:headEnd type="none" w="med" len="med"/>
                <a:tailEnd type="none" w="med" len="med"/>
              </a:ln>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endParaRPr kumimoji="0" lang="en-US" sz="1134"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6" name="Group 105">
                <a:extLst>
                  <a:ext uri="{FF2B5EF4-FFF2-40B4-BE49-F238E27FC236}">
                    <a16:creationId xmlns:a16="http://schemas.microsoft.com/office/drawing/2014/main" id="{BF88DE01-D5DD-4407-8972-995E46167771}"/>
                  </a:ext>
                </a:extLst>
              </p:cNvPr>
              <p:cNvGrpSpPr/>
              <p:nvPr/>
            </p:nvGrpSpPr>
            <p:grpSpPr>
              <a:xfrm>
                <a:off x="5801364" y="5010336"/>
                <a:ext cx="390430" cy="554784"/>
                <a:chOff x="5801364" y="5010336"/>
                <a:chExt cx="390430" cy="554784"/>
              </a:xfrm>
            </p:grpSpPr>
            <p:pic>
              <p:nvPicPr>
                <p:cNvPr id="107" name="Graphic 106" descr="Warning with solid fill">
                  <a:extLst>
                    <a:ext uri="{FF2B5EF4-FFF2-40B4-BE49-F238E27FC236}">
                      <a16:creationId xmlns:a16="http://schemas.microsoft.com/office/drawing/2014/main" id="{9109B4B7-16B1-4755-946B-25A9E02D36A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01364" y="5010336"/>
                  <a:ext cx="390430" cy="390430"/>
                </a:xfrm>
                <a:prstGeom prst="rect">
                  <a:avLst/>
                </a:prstGeom>
              </p:spPr>
            </p:pic>
            <p:sp>
              <p:nvSpPr>
                <p:cNvPr id="108" name="Rectangle 107">
                  <a:extLst>
                    <a:ext uri="{FF2B5EF4-FFF2-40B4-BE49-F238E27FC236}">
                      <a16:creationId xmlns:a16="http://schemas.microsoft.com/office/drawing/2014/main" id="{60F0153E-B2D9-4F91-BC99-186D85403AF6}"/>
                    </a:ext>
                  </a:extLst>
                </p:cNvPr>
                <p:cNvSpPr/>
                <p:nvPr/>
              </p:nvSpPr>
              <p:spPr bwMode="auto">
                <a:xfrm>
                  <a:off x="5871193" y="5322647"/>
                  <a:ext cx="250785" cy="24247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661812" rtl="0" eaLnBrk="1" fontAlgn="auto" latinLnBrk="0" hangingPunct="1">
                    <a:lnSpc>
                      <a:spcPct val="150000"/>
                    </a:lnSpc>
                    <a:spcBef>
                      <a:spcPts val="0"/>
                    </a:spcBef>
                    <a:spcAft>
                      <a:spcPts val="284"/>
                    </a:spcAft>
                    <a:buClrTx/>
                    <a:buSzTx/>
                    <a:buFontTx/>
                    <a:buNone/>
                    <a:tabLst/>
                    <a:defRPr/>
                  </a:pPr>
                  <a:r>
                    <a:rPr kumimoji="0" lang="en-US" sz="851" b="1" i="0" u="none" strike="noStrike" kern="0" cap="none" spc="0" normalizeH="0" baseline="0" noProof="0" dirty="0">
                      <a:ln>
                        <a:noFill/>
                      </a:ln>
                      <a:solidFill>
                        <a:srgbClr val="1A1A1A"/>
                      </a:solidFill>
                      <a:effectLst/>
                      <a:uLnTx/>
                      <a:uFillTx/>
                      <a:latin typeface="Segoe UI"/>
                      <a:ea typeface="+mn-ea"/>
                      <a:cs typeface="Segoe UI" pitchFamily="34" charset="0"/>
                    </a:rPr>
                    <a:t>ETL</a:t>
                  </a:r>
                </a:p>
              </p:txBody>
            </p:sp>
          </p:grpSp>
        </p:grpSp>
      </p:grpSp>
      <p:sp>
        <p:nvSpPr>
          <p:cNvPr id="109" name="Rectangle 108" descr="SQL pools">
            <a:extLst>
              <a:ext uri="{FF2B5EF4-FFF2-40B4-BE49-F238E27FC236}">
                <a16:creationId xmlns:a16="http://schemas.microsoft.com/office/drawing/2014/main" id="{5AD6F423-2AC8-4E31-BC69-41BE1991CC31}"/>
              </a:ext>
            </a:extLst>
          </p:cNvPr>
          <p:cNvSpPr/>
          <p:nvPr/>
        </p:nvSpPr>
        <p:spPr bwMode="auto">
          <a:xfrm>
            <a:off x="7403571" y="4431451"/>
            <a:ext cx="1378228" cy="558344"/>
          </a:xfrm>
          <a:prstGeom prst="rect">
            <a:avLst/>
          </a:prstGeom>
          <a:solidFill>
            <a:srgbClr val="FFFFFF"/>
          </a:solidFill>
          <a:ln w="19050" cap="flat" cmpd="sng" algn="ctr">
            <a:solidFill>
              <a:srgbClr val="FFFFFF"/>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0" name="TextBox 109">
            <a:extLst>
              <a:ext uri="{FF2B5EF4-FFF2-40B4-BE49-F238E27FC236}">
                <a16:creationId xmlns:a16="http://schemas.microsoft.com/office/drawing/2014/main" id="{D4E3A872-8572-43DB-AAB4-45307F4F8ADD}"/>
              </a:ext>
            </a:extLst>
          </p:cNvPr>
          <p:cNvSpPr txBox="1"/>
          <p:nvPr/>
        </p:nvSpPr>
        <p:spPr>
          <a:xfrm>
            <a:off x="8007067" y="4651663"/>
            <a:ext cx="573644" cy="124650"/>
          </a:xfrm>
          <a:prstGeom prst="rect">
            <a:avLst/>
          </a:prstGeom>
          <a:noFill/>
        </p:spPr>
        <p:txBody>
          <a:bodyPr wrap="square" lIns="0" tIns="0" rIns="0" bIns="0">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UI Semibold"/>
                <a:ea typeface="+mn-ea"/>
                <a:cs typeface="Segoe UI" pitchFamily="34" charset="0"/>
              </a:rPr>
              <a:t>SQL pools</a:t>
            </a:r>
          </a:p>
        </p:txBody>
      </p:sp>
      <p:pic>
        <p:nvPicPr>
          <p:cNvPr id="111" name="Graphic 110" descr="SQL pools">
            <a:extLst>
              <a:ext uri="{FF2B5EF4-FFF2-40B4-BE49-F238E27FC236}">
                <a16:creationId xmlns:a16="http://schemas.microsoft.com/office/drawing/2014/main" id="{916F3098-FE40-44A8-A385-2108506411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591468" y="4541110"/>
            <a:ext cx="339028" cy="339026"/>
          </a:xfrm>
          <a:prstGeom prst="rect">
            <a:avLst/>
          </a:prstGeom>
        </p:spPr>
      </p:pic>
      <p:sp>
        <p:nvSpPr>
          <p:cNvPr id="112" name="Rectangle 111">
            <a:extLst>
              <a:ext uri="{FF2B5EF4-FFF2-40B4-BE49-F238E27FC236}">
                <a16:creationId xmlns:a16="http://schemas.microsoft.com/office/drawing/2014/main" id="{B1025290-D7E7-4854-9154-7463364AC727}"/>
              </a:ext>
              <a:ext uri="{C183D7F6-B498-43B3-948B-1728B52AA6E4}">
                <adec:decorative xmlns:adec="http://schemas.microsoft.com/office/drawing/2017/decorative" val="1"/>
              </a:ext>
            </a:extLst>
          </p:cNvPr>
          <p:cNvSpPr/>
          <p:nvPr/>
        </p:nvSpPr>
        <p:spPr bwMode="auto">
          <a:xfrm>
            <a:off x="7403571" y="4431451"/>
            <a:ext cx="1378228" cy="558344"/>
          </a:xfrm>
          <a:prstGeom prst="rect">
            <a:avLst/>
          </a:prstGeom>
          <a:noFill/>
          <a:ln w="19050" cap="flat" cmpd="sng" algn="ctr">
            <a:solidFill>
              <a:srgbClr val="0078D4"/>
            </a:solidFill>
            <a:prstDash val="solid"/>
          </a:ln>
          <a:effectLst>
            <a:outerShdw blurRad="228600" dir="3600000" algn="tl" rotWithShape="0">
              <a:prstClr val="black">
                <a:alpha val="30000"/>
              </a:prstClr>
            </a:outerShdw>
          </a:effectLst>
        </p:spPr>
        <p:txBody>
          <a:bodyPr vert="horz" wrap="square" lIns="97316" tIns="33089" rIns="0" bIns="33089" numCol="1" rtlCol="0" anchor="ctr" anchorCtr="0" compatLnSpc="1">
            <a:prstTxWarp prst="textNoShape">
              <a:avLst/>
            </a:prstTxWarp>
          </a:bodyPr>
          <a:lstStyle/>
          <a:p>
            <a:pPr marL="0" marR="0" lvl="0" indent="0" algn="l" defTabSz="661619" rtl="0" eaLnBrk="1" fontAlgn="base" latinLnBrk="0" hangingPunct="1">
              <a:lnSpc>
                <a:spcPct val="90000"/>
              </a:lnSpc>
              <a:spcBef>
                <a:spcPct val="0"/>
              </a:spcBef>
              <a:spcAft>
                <a:spcPct val="0"/>
              </a:spcAft>
              <a:buClrTx/>
              <a:buSzTx/>
              <a:buFontTx/>
              <a:buNone/>
              <a:tabLst/>
              <a:defRPr/>
            </a:pPr>
            <a:endParaRPr kumimoji="0" lang="en-US" sz="851"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13" name="Rectangle 112">
            <a:extLst>
              <a:ext uri="{FF2B5EF4-FFF2-40B4-BE49-F238E27FC236}">
                <a16:creationId xmlns:a16="http://schemas.microsoft.com/office/drawing/2014/main" id="{D3952615-1596-4ED7-B6A1-8C735C8CFCC5}"/>
              </a:ext>
            </a:extLst>
          </p:cNvPr>
          <p:cNvSpPr/>
          <p:nvPr/>
        </p:nvSpPr>
        <p:spPr bwMode="auto">
          <a:xfrm>
            <a:off x="10255854" y="4437523"/>
            <a:ext cx="1023205" cy="558344"/>
          </a:xfrm>
          <a:prstGeom prst="rect">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33089" rIns="0" bIns="33089" numCol="1" rtlCol="0" anchor="ctr" anchorCtr="0" compatLnSpc="1">
            <a:prstTxWarp prst="textNoShape">
              <a:avLst/>
            </a:prstTxWarp>
          </a:bodyPr>
          <a:lstStyle/>
          <a:p>
            <a:pPr marL="0" marR="0" lvl="0" indent="0" algn="ctr" defTabSz="661619" rtl="0" eaLnBrk="1" fontAlgn="base" latinLnBrk="0" hangingPunct="1">
              <a:lnSpc>
                <a:spcPct val="100000"/>
              </a:lnSpc>
              <a:spcBef>
                <a:spcPct val="0"/>
              </a:spcBef>
              <a:spcAft>
                <a:spcPct val="0"/>
              </a:spcAft>
              <a:buClrTx/>
              <a:buSzTx/>
              <a:buFontTx/>
              <a:buNone/>
              <a:tabLst/>
              <a:defRPr/>
            </a:pPr>
            <a:r>
              <a:rPr kumimoji="0" lang="en-US" sz="142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rPr>
              <a:t>Store</a:t>
            </a:r>
          </a:p>
        </p:txBody>
      </p:sp>
      <p:sp>
        <p:nvSpPr>
          <p:cNvPr id="114" name="Rectangle 113">
            <a:extLst>
              <a:ext uri="{FF2B5EF4-FFF2-40B4-BE49-F238E27FC236}">
                <a16:creationId xmlns:a16="http://schemas.microsoft.com/office/drawing/2014/main" id="{2305645B-8B50-4C51-98DD-2046E1C969B7}"/>
              </a:ext>
            </a:extLst>
          </p:cNvPr>
          <p:cNvSpPr/>
          <p:nvPr/>
        </p:nvSpPr>
        <p:spPr bwMode="auto">
          <a:xfrm>
            <a:off x="10831336" y="4604362"/>
            <a:ext cx="328616" cy="24929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661619" rtl="0" eaLnBrk="1" fontAlgn="base" latinLnBrk="0" hangingPunct="1">
              <a:lnSpc>
                <a:spcPct val="90000"/>
              </a:lnSpc>
              <a:spcBef>
                <a:spcPct val="0"/>
              </a:spcBef>
              <a:spcAft>
                <a:spcPct val="0"/>
              </a:spcAft>
              <a:buClrTx/>
              <a:buSzTx/>
              <a:buFontTx/>
              <a:buNone/>
              <a:tabLst/>
              <a:defRPr/>
            </a:pP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Spark </a:t>
            </a:r>
            <a:b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br>
            <a:r>
              <a:rPr kumimoji="0" lang="en-US" sz="900" b="0" i="0" u="none" strike="noStrike" kern="0" cap="none" spc="0" normalizeH="0" baseline="0" noProof="0" dirty="0">
                <a:ln>
                  <a:noFill/>
                </a:ln>
                <a:solidFill>
                  <a:srgbClr val="1A1A1A"/>
                </a:solidFill>
                <a:effectLst/>
                <a:uLnTx/>
                <a:uFillTx/>
                <a:latin typeface="Segoe UI Semibold"/>
                <a:ea typeface="+mn-ea"/>
                <a:cs typeface="Segoe UI" pitchFamily="34" charset="0"/>
              </a:rPr>
              <a:t>pools</a:t>
            </a:r>
          </a:p>
        </p:txBody>
      </p:sp>
      <p:pic>
        <p:nvPicPr>
          <p:cNvPr id="115" name="Picture 4" descr="Apache Spark">
            <a:extLst>
              <a:ext uri="{FF2B5EF4-FFF2-40B4-BE49-F238E27FC236}">
                <a16:creationId xmlns:a16="http://schemas.microsoft.com/office/drawing/2014/main" id="{211785D8-D674-4B68-8EBF-9F01144FE29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370414" y="4617232"/>
            <a:ext cx="383184" cy="198926"/>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1EBFD785-61A2-E441-14AB-38D8884F9BA5}"/>
              </a:ext>
            </a:extLst>
          </p:cNvPr>
          <p:cNvSpPr>
            <a:spLocks noGrp="1"/>
          </p:cNvSpPr>
          <p:nvPr>
            <p:ph type="title"/>
          </p:nvPr>
        </p:nvSpPr>
        <p:spPr>
          <a:xfrm>
            <a:off x="588263" y="457200"/>
            <a:ext cx="11018520" cy="861774"/>
          </a:xfrm>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t>Azure Synapse Link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Seamless analytics over on-prem operational data</a:t>
            </a:r>
            <a:endParaRPr lang="en-US" dirty="0"/>
          </a:p>
        </p:txBody>
      </p:sp>
      <p:sp>
        <p:nvSpPr>
          <p:cNvPr id="5" name="TextBox 4">
            <a:extLst>
              <a:ext uri="{FF2B5EF4-FFF2-40B4-BE49-F238E27FC236}">
                <a16:creationId xmlns:a16="http://schemas.microsoft.com/office/drawing/2014/main" id="{2335D4D1-12C8-E9FA-4AF4-C3EAD28282E6}"/>
              </a:ext>
            </a:extLst>
          </p:cNvPr>
          <p:cNvSpPr txBox="1"/>
          <p:nvPr/>
        </p:nvSpPr>
        <p:spPr>
          <a:xfrm>
            <a:off x="1150438" y="2527302"/>
            <a:ext cx="3811997" cy="36933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Break the wall between operational and analytical stores</a:t>
            </a:r>
          </a:p>
          <a:p>
            <a:pPr lvl="0" defTabSz="914192">
              <a:spcAft>
                <a:spcPts val="2400"/>
              </a:spcAft>
              <a:defRPr/>
            </a:pPr>
            <a:r>
              <a:rPr lang="en-US" sz="1600" b="1" dirty="0">
                <a:latin typeface="Segoe UI Semibold"/>
                <a:cs typeface="Segoe UI Semibold"/>
              </a:rPr>
              <a:t>New change feed capability reduces impact on OLTP workloads</a:t>
            </a:r>
          </a:p>
          <a:p>
            <a:pPr lvl="0" defTabSz="914192">
              <a:spcAft>
                <a:spcPts val="2400"/>
              </a:spcAft>
              <a:defRPr/>
            </a:pPr>
            <a:r>
              <a:rPr lang="en-US" sz="1600" b="1" dirty="0">
                <a:latin typeface="Segoe UI Semibold"/>
                <a:cs typeface="Segoe UI Semibold"/>
              </a:rPr>
              <a:t>Near real-time latency between SQL Server and Synapse Analytics</a:t>
            </a:r>
          </a:p>
          <a:p>
            <a:pPr defTabSz="914192">
              <a:spcAft>
                <a:spcPts val="2400"/>
              </a:spcAft>
              <a:defRPr/>
            </a:pPr>
            <a:r>
              <a:rPr lang="en-US" sz="1600" b="1" dirty="0">
                <a:latin typeface="Segoe UI Semibold"/>
                <a:cs typeface="Segoe UI Semibold"/>
              </a:rPr>
              <a:t>Use SQL pools so harness the full power of a scalable warehouse solution</a:t>
            </a:r>
          </a:p>
          <a:p>
            <a:pPr lvl="0" defTabSz="914192">
              <a:spcAft>
                <a:spcPts val="2400"/>
              </a:spcAft>
              <a:defRPr/>
            </a:pPr>
            <a:r>
              <a:rPr lang="en-US" sz="1600" b="1" dirty="0">
                <a:latin typeface="Segoe UI Semibold"/>
                <a:cs typeface="Segoe UI Semibold"/>
              </a:rPr>
              <a:t>Analyze all your data using both Spark and SQL runtimes in Synapse</a:t>
            </a:r>
          </a:p>
        </p:txBody>
      </p:sp>
      <p:sp>
        <p:nvSpPr>
          <p:cNvPr id="6" name="TextBox 5">
            <a:extLst>
              <a:ext uri="{FF2B5EF4-FFF2-40B4-BE49-F238E27FC236}">
                <a16:creationId xmlns:a16="http://schemas.microsoft.com/office/drawing/2014/main" id="{BE942918-BC79-0613-2D92-EA9ECF7A454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ETL expensive, out of date,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solidFill>
                  <a:srgbClr val="0078D4"/>
                </a:solidFill>
                <a:effectLst/>
                <a:uLnTx/>
                <a:uFillTx/>
                <a:latin typeface="+mj-lt"/>
                <a:ea typeface="+mn-ea"/>
                <a:cs typeface="+mn-cs"/>
              </a:rPr>
              <a:t>and affects operational workloads</a:t>
            </a:r>
          </a:p>
        </p:txBody>
      </p:sp>
      <p:grpSp>
        <p:nvGrpSpPr>
          <p:cNvPr id="7" name="Group 6" descr="Check mark">
            <a:extLst>
              <a:ext uri="{FF2B5EF4-FFF2-40B4-BE49-F238E27FC236}">
                <a16:creationId xmlns:a16="http://schemas.microsoft.com/office/drawing/2014/main" id="{8BFD464D-7E68-D199-57DD-48DA2B1A6B49}"/>
              </a:ext>
            </a:extLst>
          </p:cNvPr>
          <p:cNvGrpSpPr/>
          <p:nvPr/>
        </p:nvGrpSpPr>
        <p:grpSpPr>
          <a:xfrm>
            <a:off x="584200" y="2570754"/>
            <a:ext cx="404600" cy="404598"/>
            <a:chOff x="-1422400" y="1963698"/>
            <a:chExt cx="914400" cy="914400"/>
          </a:xfrm>
        </p:grpSpPr>
        <p:sp>
          <p:nvSpPr>
            <p:cNvPr id="8" name="Oval 7">
              <a:extLst>
                <a:ext uri="{FF2B5EF4-FFF2-40B4-BE49-F238E27FC236}">
                  <a16:creationId xmlns:a16="http://schemas.microsoft.com/office/drawing/2014/main" id="{A2AC1ABC-407B-C183-587A-3C2B9B5DA3E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71FDFA8E-CBD9-8D9C-B78F-01AE59F13DD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C026CA82-5F92-2AE7-A9A6-425216A7B79D}"/>
              </a:ext>
            </a:extLst>
          </p:cNvPr>
          <p:cNvGrpSpPr/>
          <p:nvPr/>
        </p:nvGrpSpPr>
        <p:grpSpPr>
          <a:xfrm>
            <a:off x="584200" y="3361783"/>
            <a:ext cx="404600" cy="404598"/>
            <a:chOff x="-1422400" y="1963698"/>
            <a:chExt cx="914400" cy="914400"/>
          </a:xfrm>
        </p:grpSpPr>
        <p:sp>
          <p:nvSpPr>
            <p:cNvPr id="11" name="Oval 10">
              <a:extLst>
                <a:ext uri="{FF2B5EF4-FFF2-40B4-BE49-F238E27FC236}">
                  <a16:creationId xmlns:a16="http://schemas.microsoft.com/office/drawing/2014/main" id="{3E43D4A1-2A14-1DBF-AED1-1392D719F44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C07DA922-923B-0555-9E5A-797ABF578F9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5988ADAC-7740-F84D-3A04-E0B301D6E94D}"/>
              </a:ext>
            </a:extLst>
          </p:cNvPr>
          <p:cNvGrpSpPr/>
          <p:nvPr/>
        </p:nvGrpSpPr>
        <p:grpSpPr>
          <a:xfrm>
            <a:off x="584200" y="4152812"/>
            <a:ext cx="404600" cy="404598"/>
            <a:chOff x="-1422400" y="1963698"/>
            <a:chExt cx="914400" cy="914400"/>
          </a:xfrm>
        </p:grpSpPr>
        <p:sp>
          <p:nvSpPr>
            <p:cNvPr id="14" name="Oval 13">
              <a:extLst>
                <a:ext uri="{FF2B5EF4-FFF2-40B4-BE49-F238E27FC236}">
                  <a16:creationId xmlns:a16="http://schemas.microsoft.com/office/drawing/2014/main" id="{82615A32-80E2-ECA6-59AE-811279E72C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8B9EFB6B-B51B-1846-C306-85D0CFC191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8DE058BE-B152-B30A-79B7-9F5C81829D3E}"/>
              </a:ext>
            </a:extLst>
          </p:cNvPr>
          <p:cNvGrpSpPr/>
          <p:nvPr/>
        </p:nvGrpSpPr>
        <p:grpSpPr>
          <a:xfrm>
            <a:off x="584200" y="4943841"/>
            <a:ext cx="404600" cy="404598"/>
            <a:chOff x="-1422400" y="1963698"/>
            <a:chExt cx="914400" cy="914400"/>
          </a:xfrm>
        </p:grpSpPr>
        <p:sp>
          <p:nvSpPr>
            <p:cNvPr id="17" name="Oval 16">
              <a:extLst>
                <a:ext uri="{FF2B5EF4-FFF2-40B4-BE49-F238E27FC236}">
                  <a16:creationId xmlns:a16="http://schemas.microsoft.com/office/drawing/2014/main" id="{A6F23DEA-9184-D1B9-FEE7-93682473745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FB8B2977-C652-850D-0614-031B6C63049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9" name="Group 18" descr="Check mark">
            <a:extLst>
              <a:ext uri="{FF2B5EF4-FFF2-40B4-BE49-F238E27FC236}">
                <a16:creationId xmlns:a16="http://schemas.microsoft.com/office/drawing/2014/main" id="{2C643036-1128-F44F-C467-0B3069F1F12F}"/>
              </a:ext>
            </a:extLst>
          </p:cNvPr>
          <p:cNvGrpSpPr/>
          <p:nvPr/>
        </p:nvGrpSpPr>
        <p:grpSpPr>
          <a:xfrm>
            <a:off x="584200" y="5734868"/>
            <a:ext cx="404600" cy="404598"/>
            <a:chOff x="-1422400" y="1963698"/>
            <a:chExt cx="914400" cy="914400"/>
          </a:xfrm>
        </p:grpSpPr>
        <p:sp>
          <p:nvSpPr>
            <p:cNvPr id="20" name="Oval 19">
              <a:extLst>
                <a:ext uri="{FF2B5EF4-FFF2-40B4-BE49-F238E27FC236}">
                  <a16:creationId xmlns:a16="http://schemas.microsoft.com/office/drawing/2014/main" id="{1636D78C-9EF9-6C9A-9A92-7C398965D68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53FBE95A-9F69-AA0F-4B13-E0DB313FCE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2" name="TextBox 21">
            <a:extLst>
              <a:ext uri="{FF2B5EF4-FFF2-40B4-BE49-F238E27FC236}">
                <a16:creationId xmlns:a16="http://schemas.microsoft.com/office/drawing/2014/main" id="{B7E7CC95-AAD8-B47C-284E-08A4993AAD79}"/>
              </a:ext>
            </a:extLst>
          </p:cNvPr>
          <p:cNvSpPr txBox="1"/>
          <p:nvPr/>
        </p:nvSpPr>
        <p:spPr>
          <a:xfrm>
            <a:off x="7941989" y="5952841"/>
            <a:ext cx="2854236" cy="246221"/>
          </a:xfrm>
          <a:prstGeom prst="rect">
            <a:avLst/>
          </a:prstGeom>
          <a:noFill/>
        </p:spPr>
        <p:txBody>
          <a:bodyPr wrap="square" lIns="0" tIns="0" rIns="0" bIns="0">
            <a:spAutoFit/>
          </a:bodyPr>
          <a:lstStyle/>
          <a:p>
            <a:pPr marR="0" lvl="0" algn="l" defTabSz="914192" rtl="0" eaLnBrk="1" fontAlgn="auto" latinLnBrk="0" hangingPunct="1">
              <a:lnSpc>
                <a:spcPct val="100000"/>
              </a:lnSpc>
              <a:spcBef>
                <a:spcPts val="1200"/>
              </a:spcBef>
              <a:spcAft>
                <a:spcPts val="0"/>
              </a:spcAft>
              <a:buClrTx/>
              <a:buSzTx/>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https:/aka.ms/synapselinksql</a:t>
            </a:r>
          </a:p>
        </p:txBody>
      </p:sp>
      <p:pic>
        <p:nvPicPr>
          <p:cNvPr id="2" name="Picture 1">
            <a:extLst>
              <a:ext uri="{FF2B5EF4-FFF2-40B4-BE49-F238E27FC236}">
                <a16:creationId xmlns:a16="http://schemas.microsoft.com/office/drawing/2014/main" id="{59A76174-9B53-537A-A6CB-A91AFA3DF21E}"/>
              </a:ext>
            </a:extLst>
          </p:cNvPr>
          <p:cNvPicPr>
            <a:picLocks noChangeAspect="1"/>
          </p:cNvPicPr>
          <p:nvPr/>
        </p:nvPicPr>
        <p:blipFill>
          <a:blip r:embed="rId16"/>
          <a:stretch>
            <a:fillRect/>
          </a:stretch>
        </p:blipFill>
        <p:spPr>
          <a:xfrm>
            <a:off x="9535095" y="277491"/>
            <a:ext cx="2336920" cy="469924"/>
          </a:xfrm>
          <a:prstGeom prst="rect">
            <a:avLst/>
          </a:prstGeom>
        </p:spPr>
      </p:pic>
    </p:spTree>
    <p:extLst>
      <p:ext uri="{BB962C8B-B14F-4D97-AF65-F5344CB8AC3E}">
        <p14:creationId xmlns:p14="http://schemas.microsoft.com/office/powerpoint/2010/main" val="2470663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childTnLst>
                          </p:cTn>
                        </p:par>
                        <p:par>
                          <p:cTn id="63" fill="hold">
                            <p:stCondLst>
                              <p:cond delay="0"/>
                            </p:stCondLst>
                            <p:childTnLst>
                              <p:par>
                                <p:cTn id="64" presetID="10" presetClass="exit" presetSubtype="0" fill="hold" nodeType="afterEffect">
                                  <p:stCondLst>
                                    <p:cond delay="0"/>
                                  </p:stCondLst>
                                  <p:childTnLst>
                                    <p:animEffect transition="out" filter="fade">
                                      <p:cBhvr>
                                        <p:cTn id="65" dur="500"/>
                                        <p:tgtEl>
                                          <p:spTgt spid="102"/>
                                        </p:tgtEl>
                                      </p:cBhvr>
                                    </p:animEffect>
                                    <p:set>
                                      <p:cBhvr>
                                        <p:cTn id="66" dur="1" fill="hold">
                                          <p:stCondLst>
                                            <p:cond delay="499"/>
                                          </p:stCondLst>
                                        </p:cTn>
                                        <p:tgtEl>
                                          <p:spTgt spid="102"/>
                                        </p:tgtEl>
                                        <p:attrNameLst>
                                          <p:attrName>style.visibility</p:attrName>
                                        </p:attrNameLst>
                                      </p:cBhvr>
                                      <p:to>
                                        <p:strVal val="hidden"/>
                                      </p:to>
                                    </p:set>
                                  </p:childTnLst>
                                </p:cTn>
                              </p:par>
                              <p:par>
                                <p:cTn id="67" presetID="10" presetClass="entr" presetSubtype="0" fill="hold" nodeType="withEffect">
                                  <p:stCondLst>
                                    <p:cond delay="500"/>
                                  </p:stCondLst>
                                  <p:childTnLst>
                                    <p:set>
                                      <p:cBhvr>
                                        <p:cTn id="68" dur="1" fill="hold">
                                          <p:stCondLst>
                                            <p:cond delay="0"/>
                                          </p:stCondLst>
                                        </p:cTn>
                                        <p:tgtEl>
                                          <p:spTgt spid="59"/>
                                        </p:tgtEl>
                                        <p:attrNameLst>
                                          <p:attrName>style.visibility</p:attrName>
                                        </p:attrNameLst>
                                      </p:cBhvr>
                                      <p:to>
                                        <p:strVal val="visible"/>
                                      </p:to>
                                    </p:set>
                                    <p:animEffect transition="in" filter="fade">
                                      <p:cBhvr>
                                        <p:cTn id="69" dur="500"/>
                                        <p:tgtEl>
                                          <p:spTgt spid="59"/>
                                        </p:tgtEl>
                                      </p:cBhvr>
                                    </p:animEffect>
                                  </p:childTnLst>
                                </p:cTn>
                              </p:par>
                              <p:par>
                                <p:cTn id="70" presetID="35" presetClass="path" presetSubtype="0" decel="100000" fill="hold" nodeType="withEffect">
                                  <p:stCondLst>
                                    <p:cond delay="500"/>
                                  </p:stCondLst>
                                  <p:childTnLst>
                                    <p:animMotion origin="layout" path="M 1.66667E-6 4.44444E-6 L -0.0086 4.44444E-6 " pathEditMode="relative" rAng="0" ptsTypes="AA">
                                      <p:cBhvr>
                                        <p:cTn id="71" dur="500" spd="-100000" fill="hold"/>
                                        <p:tgtEl>
                                          <p:spTgt spid="59"/>
                                        </p:tgtEl>
                                        <p:attrNameLst>
                                          <p:attrName>ppt_x</p:attrName>
                                          <p:attrName>ppt_y</p:attrName>
                                        </p:attrNameLst>
                                      </p:cBhvr>
                                      <p:rCtr x="-430" y="0"/>
                                    </p:animMotion>
                                  </p:childTnLst>
                                </p:cTn>
                              </p:par>
                              <p:par>
                                <p:cTn id="72" presetID="10" presetClass="entr" presetSubtype="0" fill="hold" nodeType="withEffect">
                                  <p:stCondLst>
                                    <p:cond delay="500"/>
                                  </p:stCondLst>
                                  <p:childTnLst>
                                    <p:set>
                                      <p:cBhvr>
                                        <p:cTn id="73" dur="1" fill="hold">
                                          <p:stCondLst>
                                            <p:cond delay="0"/>
                                          </p:stCondLst>
                                        </p:cTn>
                                        <p:tgtEl>
                                          <p:spTgt spid="56"/>
                                        </p:tgtEl>
                                        <p:attrNameLst>
                                          <p:attrName>style.visibility</p:attrName>
                                        </p:attrNameLst>
                                      </p:cBhvr>
                                      <p:to>
                                        <p:strVal val="visible"/>
                                      </p:to>
                                    </p:set>
                                    <p:animEffect transition="in" filter="fade">
                                      <p:cBhvr>
                                        <p:cTn id="74" dur="500"/>
                                        <p:tgtEl>
                                          <p:spTgt spid="56"/>
                                        </p:tgtEl>
                                      </p:cBhvr>
                                    </p:animEffect>
                                  </p:childTnLst>
                                </p:cTn>
                              </p:par>
                              <p:par>
                                <p:cTn id="75" presetID="35" presetClass="path" presetSubtype="0" decel="100000" fill="hold" nodeType="withEffect">
                                  <p:stCondLst>
                                    <p:cond delay="500"/>
                                  </p:stCondLst>
                                  <p:childTnLst>
                                    <p:animMotion origin="layout" path="M -1.45833E-6 4.44444E-6 L 0.0082 4.44444E-6 " pathEditMode="relative" rAng="0" ptsTypes="AA">
                                      <p:cBhvr>
                                        <p:cTn id="76" dur="500" spd="-100000" fill="hold"/>
                                        <p:tgtEl>
                                          <p:spTgt spid="56"/>
                                        </p:tgtEl>
                                        <p:attrNameLst>
                                          <p:attrName>ppt_x</p:attrName>
                                          <p:attrName>ppt_y</p:attrName>
                                        </p:attrNameLst>
                                      </p:cBhvr>
                                      <p:rCtr x="404" y="0"/>
                                    </p:animMotion>
                                  </p:childTnLst>
                                </p:cTn>
                              </p:par>
                              <p:par>
                                <p:cTn id="77" presetID="10" presetClass="entr" presetSubtype="0" fill="hold" grpId="0" nodeType="withEffect">
                                  <p:stCondLst>
                                    <p:cond delay="50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par>
                                <p:cTn id="83" presetID="42" presetClass="path" presetSubtype="0" decel="100000" fill="hold" grpId="1" nodeType="withEffect">
                                  <p:stCondLst>
                                    <p:cond delay="0"/>
                                  </p:stCondLst>
                                  <p:childTnLst>
                                    <p:animMotion origin="layout" path="M -0.01719 -0.00023 L -1.04167E-6 -1.48148E-6 " pathEditMode="relative" rAng="0" ptsTypes="AA">
                                      <p:cBhvr>
                                        <p:cTn id="84" dur="500" fill="hold"/>
                                        <p:tgtEl>
                                          <p:spTgt spid="5"/>
                                        </p:tgtEl>
                                        <p:attrNameLst>
                                          <p:attrName>ppt_x</p:attrName>
                                          <p:attrName>ppt_y</p:attrName>
                                        </p:attrNameLst>
                                      </p:cBhvr>
                                      <p:rCtr x="859" y="0"/>
                                    </p:animMotion>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250"/>
                                        <p:tgtEl>
                                          <p:spTgt spid="7"/>
                                        </p:tgtEl>
                                      </p:cBhvr>
                                    </p:animEffect>
                                  </p:childTnLst>
                                </p:cTn>
                              </p:par>
                              <p:par>
                                <p:cTn id="88" presetID="42" presetClass="path" presetSubtype="0" decel="100000" fill="hold" nodeType="withEffect">
                                  <p:stCondLst>
                                    <p:cond delay="0"/>
                                  </p:stCondLst>
                                  <p:childTnLst>
                                    <p:animMotion origin="layout" path="M -0.01719 -0.00023 L -1.25E-6 1.85185E-6 " pathEditMode="relative" rAng="0" ptsTypes="AA">
                                      <p:cBhvr>
                                        <p:cTn id="89" dur="500" fill="hold"/>
                                        <p:tgtEl>
                                          <p:spTgt spid="7"/>
                                        </p:tgtEl>
                                        <p:attrNameLst>
                                          <p:attrName>ppt_x</p:attrName>
                                          <p:attrName>ppt_y</p:attrName>
                                        </p:attrNameLst>
                                      </p:cBhvr>
                                      <p:rCtr x="859" y="0"/>
                                    </p:animMotion>
                                  </p:childTnLst>
                                </p:cTn>
                              </p:par>
                              <p:par>
                                <p:cTn id="90" presetID="10" presetClass="entr" presetSubtype="0" fill="hold" nodeType="withEffect">
                                  <p:stCondLst>
                                    <p:cond delay="0"/>
                                  </p:stCondLst>
                                  <p:childTnLst>
                                    <p:set>
                                      <p:cBhvr>
                                        <p:cTn id="91" dur="1" fill="hold">
                                          <p:stCondLst>
                                            <p:cond delay="0"/>
                                          </p:stCondLst>
                                        </p:cTn>
                                        <p:tgtEl>
                                          <p:spTgt spid="10"/>
                                        </p:tgtEl>
                                        <p:attrNameLst>
                                          <p:attrName>style.visibility</p:attrName>
                                        </p:attrNameLst>
                                      </p:cBhvr>
                                      <p:to>
                                        <p:strVal val="visible"/>
                                      </p:to>
                                    </p:set>
                                    <p:animEffect transition="in" filter="fade">
                                      <p:cBhvr>
                                        <p:cTn id="92" dur="250"/>
                                        <p:tgtEl>
                                          <p:spTgt spid="10"/>
                                        </p:tgtEl>
                                      </p:cBhvr>
                                    </p:animEffect>
                                  </p:childTnLst>
                                </p:cTn>
                              </p:par>
                              <p:par>
                                <p:cTn id="93" presetID="42" presetClass="path" presetSubtype="0" decel="100000" fill="hold" nodeType="withEffect">
                                  <p:stCondLst>
                                    <p:cond delay="0"/>
                                  </p:stCondLst>
                                  <p:childTnLst>
                                    <p:animMotion origin="layout" path="M -0.01719 -0.00023 L -1.25E-6 1.85185E-6 " pathEditMode="relative" rAng="0" ptsTypes="AA">
                                      <p:cBhvr>
                                        <p:cTn id="94" dur="500" fill="hold"/>
                                        <p:tgtEl>
                                          <p:spTgt spid="10"/>
                                        </p:tgtEl>
                                        <p:attrNameLst>
                                          <p:attrName>ppt_x</p:attrName>
                                          <p:attrName>ppt_y</p:attrName>
                                        </p:attrNameLst>
                                      </p:cBhvr>
                                      <p:rCtr x="859" y="0"/>
                                    </p:animMotion>
                                  </p:childTnLst>
                                </p:cTn>
                              </p:par>
                              <p:par>
                                <p:cTn id="95" presetID="10" presetClass="entr" presetSubtype="0" fill="hold" nodeType="withEffect">
                                  <p:stCondLst>
                                    <p:cond delay="0"/>
                                  </p:stCondLst>
                                  <p:childTnLst>
                                    <p:set>
                                      <p:cBhvr>
                                        <p:cTn id="96" dur="1" fill="hold">
                                          <p:stCondLst>
                                            <p:cond delay="0"/>
                                          </p:stCondLst>
                                        </p:cTn>
                                        <p:tgtEl>
                                          <p:spTgt spid="13"/>
                                        </p:tgtEl>
                                        <p:attrNameLst>
                                          <p:attrName>style.visibility</p:attrName>
                                        </p:attrNameLst>
                                      </p:cBhvr>
                                      <p:to>
                                        <p:strVal val="visible"/>
                                      </p:to>
                                    </p:set>
                                    <p:animEffect transition="in" filter="fade">
                                      <p:cBhvr>
                                        <p:cTn id="97" dur="250"/>
                                        <p:tgtEl>
                                          <p:spTgt spid="13"/>
                                        </p:tgtEl>
                                      </p:cBhvr>
                                    </p:animEffect>
                                  </p:childTnLst>
                                </p:cTn>
                              </p:par>
                              <p:par>
                                <p:cTn id="98" presetID="42" presetClass="path" presetSubtype="0" decel="100000" fill="hold" nodeType="withEffect">
                                  <p:stCondLst>
                                    <p:cond delay="0"/>
                                  </p:stCondLst>
                                  <p:childTnLst>
                                    <p:animMotion origin="layout" path="M -0.01719 -0.00023 L -1.25E-6 1.85185E-6 " pathEditMode="relative" rAng="0" ptsTypes="AA">
                                      <p:cBhvr>
                                        <p:cTn id="99" dur="500" fill="hold"/>
                                        <p:tgtEl>
                                          <p:spTgt spid="13"/>
                                        </p:tgtEl>
                                        <p:attrNameLst>
                                          <p:attrName>ppt_x</p:attrName>
                                          <p:attrName>ppt_y</p:attrName>
                                        </p:attrNameLst>
                                      </p:cBhvr>
                                      <p:rCtr x="859" y="0"/>
                                    </p:animMotion>
                                  </p:childTnLst>
                                </p:cTn>
                              </p:par>
                              <p:par>
                                <p:cTn id="100" presetID="10" presetClass="entr" presetSubtype="0" fill="hold"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250"/>
                                        <p:tgtEl>
                                          <p:spTgt spid="16"/>
                                        </p:tgtEl>
                                      </p:cBhvr>
                                    </p:animEffect>
                                  </p:childTnLst>
                                </p:cTn>
                              </p:par>
                              <p:par>
                                <p:cTn id="103" presetID="42" presetClass="path" presetSubtype="0" decel="100000" fill="hold" nodeType="withEffect">
                                  <p:stCondLst>
                                    <p:cond delay="0"/>
                                  </p:stCondLst>
                                  <p:childTnLst>
                                    <p:animMotion origin="layout" path="M -0.01719 -0.00023 L -1.25E-6 1.85185E-6 " pathEditMode="relative" rAng="0" ptsTypes="AA">
                                      <p:cBhvr>
                                        <p:cTn id="104" dur="500" fill="hold"/>
                                        <p:tgtEl>
                                          <p:spTgt spid="16"/>
                                        </p:tgtEl>
                                        <p:attrNameLst>
                                          <p:attrName>ppt_x</p:attrName>
                                          <p:attrName>ppt_y</p:attrName>
                                        </p:attrNameLst>
                                      </p:cBhvr>
                                      <p:rCtr x="859" y="0"/>
                                    </p:animMotion>
                                  </p:childTnLst>
                                </p:cTn>
                              </p:par>
                              <p:par>
                                <p:cTn id="105" presetID="10" presetClass="entr" presetSubtype="0" fill="hold" nodeType="withEffect">
                                  <p:stCondLst>
                                    <p:cond delay="0"/>
                                  </p:stCondLst>
                                  <p:childTnLst>
                                    <p:set>
                                      <p:cBhvr>
                                        <p:cTn id="106" dur="1" fill="hold">
                                          <p:stCondLst>
                                            <p:cond delay="0"/>
                                          </p:stCondLst>
                                        </p:cTn>
                                        <p:tgtEl>
                                          <p:spTgt spid="19"/>
                                        </p:tgtEl>
                                        <p:attrNameLst>
                                          <p:attrName>style.visibility</p:attrName>
                                        </p:attrNameLst>
                                      </p:cBhvr>
                                      <p:to>
                                        <p:strVal val="visible"/>
                                      </p:to>
                                    </p:set>
                                    <p:animEffect transition="in" filter="fade">
                                      <p:cBhvr>
                                        <p:cTn id="107" dur="250"/>
                                        <p:tgtEl>
                                          <p:spTgt spid="19"/>
                                        </p:tgtEl>
                                      </p:cBhvr>
                                    </p:animEffect>
                                  </p:childTnLst>
                                </p:cTn>
                              </p:par>
                              <p:par>
                                <p:cTn id="108" presetID="42" presetClass="path" presetSubtype="0" decel="100000" fill="hold" nodeType="withEffect">
                                  <p:stCondLst>
                                    <p:cond delay="0"/>
                                  </p:stCondLst>
                                  <p:childTnLst>
                                    <p:animMotion origin="layout" path="M -0.01719 -0.00023 L -1.25E-6 1.85185E-6 " pathEditMode="relative" rAng="0" ptsTypes="AA">
                                      <p:cBhvr>
                                        <p:cTn id="109" dur="500" fill="hold"/>
                                        <p:tgtEl>
                                          <p:spTgt spid="19"/>
                                        </p:tgtEl>
                                        <p:attrNameLst>
                                          <p:attrName>ppt_x</p:attrName>
                                          <p:attrName>ppt_y</p:attrName>
                                        </p:attrNameLst>
                                      </p:cBhvr>
                                      <p:rCtr x="859" y="0"/>
                                    </p:animMotion>
                                  </p:childTnLst>
                                </p:cTn>
                              </p:par>
                            </p:childTnLst>
                          </p:cTn>
                        </p:par>
                        <p:par>
                          <p:cTn id="110" fill="hold">
                            <p:stCondLst>
                              <p:cond delay="1000"/>
                            </p:stCondLst>
                            <p:childTnLst>
                              <p:par>
                                <p:cTn id="111" presetID="10" presetClass="entr" presetSubtype="0" fill="hold" grpId="0" nodeType="afterEffect">
                                  <p:stCondLst>
                                    <p:cond delay="0"/>
                                  </p:stCondLst>
                                  <p:childTnLst>
                                    <p:set>
                                      <p:cBhvr>
                                        <p:cTn id="112" dur="1" fill="hold">
                                          <p:stCondLst>
                                            <p:cond delay="0"/>
                                          </p:stCondLst>
                                        </p:cTn>
                                        <p:tgtEl>
                                          <p:spTgt spid="22"/>
                                        </p:tgtEl>
                                        <p:attrNameLst>
                                          <p:attrName>style.visibility</p:attrName>
                                        </p:attrNameLst>
                                      </p:cBhvr>
                                      <p:to>
                                        <p:strVal val="visible"/>
                                      </p:to>
                                    </p:set>
                                    <p:animEffect transition="in" filter="fade">
                                      <p:cBhvr>
                                        <p:cTn id="11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animBg="1"/>
      <p:bldP spid="66" grpId="0" animBg="1"/>
      <p:bldP spid="67" grpId="0" animBg="1"/>
      <p:bldP spid="68" grpId="0"/>
      <p:bldP spid="88" grpId="0"/>
      <p:bldP spid="91" grpId="0" animBg="1"/>
      <p:bldP spid="95" grpId="0"/>
      <p:bldP spid="99" grpId="0" animBg="1"/>
      <p:bldP spid="101" grpId="0"/>
      <p:bldP spid="109" grpId="0" animBg="1"/>
      <p:bldP spid="110" grpId="0"/>
      <p:bldP spid="112" grpId="0" animBg="1"/>
      <p:bldP spid="112" grpId="1" animBg="1"/>
      <p:bldP spid="113" grpId="0" animBg="1"/>
      <p:bldP spid="114" grpId="0"/>
      <p:bldP spid="5" grpId="0"/>
      <p:bldP spid="5" grpId="1"/>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552D6-F59B-2FB7-9297-0370680C560D}"/>
              </a:ext>
            </a:extLst>
          </p:cNvPr>
          <p:cNvSpPr>
            <a:spLocks noGrp="1"/>
          </p:cNvSpPr>
          <p:nvPr>
            <p:ph type="title"/>
          </p:nvPr>
        </p:nvSpPr>
        <p:spPr/>
        <p:txBody>
          <a:bodyPr/>
          <a:lstStyle/>
          <a:p>
            <a:r>
              <a:rPr lang="en-US" dirty="0"/>
              <a:t>Using Synapse Link for SQL Server</a:t>
            </a:r>
          </a:p>
        </p:txBody>
      </p:sp>
      <p:grpSp>
        <p:nvGrpSpPr>
          <p:cNvPr id="3" name="Group 2" descr="Azure Synapse Link for SQL">
            <a:extLst>
              <a:ext uri="{FF2B5EF4-FFF2-40B4-BE49-F238E27FC236}">
                <a16:creationId xmlns:a16="http://schemas.microsoft.com/office/drawing/2014/main" id="{F88B9D44-C0D2-898A-C8D9-3D2FF49DC2EB}"/>
              </a:ext>
            </a:extLst>
          </p:cNvPr>
          <p:cNvGrpSpPr/>
          <p:nvPr/>
        </p:nvGrpSpPr>
        <p:grpSpPr>
          <a:xfrm>
            <a:off x="685800" y="2003868"/>
            <a:ext cx="5689600" cy="3678602"/>
            <a:chOff x="4966705" y="1704786"/>
            <a:chExt cx="6344601" cy="4102092"/>
          </a:xfrm>
        </p:grpSpPr>
        <p:sp>
          <p:nvSpPr>
            <p:cNvPr id="4" name="TextBox 3">
              <a:extLst>
                <a:ext uri="{FF2B5EF4-FFF2-40B4-BE49-F238E27FC236}">
                  <a16:creationId xmlns:a16="http://schemas.microsoft.com/office/drawing/2014/main" id="{46B2A206-219E-6D34-F619-DEC7D4F04523}"/>
                </a:ext>
                <a:ext uri="{C183D7F6-B498-43B3-948B-1728B52AA6E4}">
                  <adec:decorative xmlns:adec="http://schemas.microsoft.com/office/drawing/2017/decorative" val="1"/>
                </a:ext>
              </a:extLst>
            </p:cNvPr>
            <p:cNvSpPr txBox="1"/>
            <p:nvPr/>
          </p:nvSpPr>
          <p:spPr>
            <a:xfrm>
              <a:off x="8327266" y="2696236"/>
              <a:ext cx="646331" cy="1619765"/>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Semibold"/>
                  <a:ea typeface="+mn-ea"/>
                  <a:cs typeface="+mn-cs"/>
                </a:rPr>
                <a:t>Azure Synapse Link for SQL</a:t>
              </a:r>
              <a:endParaRPr kumimoji="0" lang="en-US" sz="1400" b="0" i="0" u="none" strike="noStrike" kern="1200" cap="none" spc="0" normalizeH="0" baseline="0" noProof="0" dirty="0">
                <a:ln>
                  <a:noFill/>
                </a:ln>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effectLst/>
                <a:uLnTx/>
                <a:uFillTx/>
                <a:latin typeface="Segoe UI Semibold"/>
                <a:ea typeface="+mn-ea"/>
                <a:cs typeface="+mn-cs"/>
              </a:endParaRPr>
            </a:p>
          </p:txBody>
        </p:sp>
        <p:grpSp>
          <p:nvGrpSpPr>
            <p:cNvPr id="5" name="Group 4">
              <a:extLst>
                <a:ext uri="{FF2B5EF4-FFF2-40B4-BE49-F238E27FC236}">
                  <a16:creationId xmlns:a16="http://schemas.microsoft.com/office/drawing/2014/main" id="{82104792-E1E5-2560-61BB-0BBDC1A1AEC2}"/>
                </a:ext>
                <a:ext uri="{C183D7F6-B498-43B3-948B-1728B52AA6E4}">
                  <adec:decorative xmlns:adec="http://schemas.microsoft.com/office/drawing/2017/decorative" val="1"/>
                </a:ext>
              </a:extLst>
            </p:cNvPr>
            <p:cNvGrpSpPr/>
            <p:nvPr/>
          </p:nvGrpSpPr>
          <p:grpSpPr>
            <a:xfrm>
              <a:off x="6187474" y="2734724"/>
              <a:ext cx="3365867" cy="2310516"/>
              <a:chOff x="6913897" y="1677531"/>
              <a:chExt cx="3328374" cy="2284779"/>
            </a:xfrm>
          </p:grpSpPr>
          <p:grpSp>
            <p:nvGrpSpPr>
              <p:cNvPr id="257" name="Group 256">
                <a:extLst>
                  <a:ext uri="{FF2B5EF4-FFF2-40B4-BE49-F238E27FC236}">
                    <a16:creationId xmlns:a16="http://schemas.microsoft.com/office/drawing/2014/main" id="{77FD9D99-C622-3B7D-BC4D-6601F85A774B}"/>
                  </a:ext>
                </a:extLst>
              </p:cNvPr>
              <p:cNvGrpSpPr/>
              <p:nvPr/>
            </p:nvGrpSpPr>
            <p:grpSpPr>
              <a:xfrm>
                <a:off x="7573783" y="3120016"/>
                <a:ext cx="2668488" cy="817448"/>
                <a:chOff x="6203048" y="3957494"/>
                <a:chExt cx="2874901" cy="880679"/>
              </a:xfrm>
            </p:grpSpPr>
            <p:sp>
              <p:nvSpPr>
                <p:cNvPr id="267" name="Arc 266">
                  <a:extLst>
                    <a:ext uri="{FF2B5EF4-FFF2-40B4-BE49-F238E27FC236}">
                      <a16:creationId xmlns:a16="http://schemas.microsoft.com/office/drawing/2014/main" id="{333C836F-9A10-0482-AF89-8E829C888AD6}"/>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8" name="Oval 267">
                  <a:extLst>
                    <a:ext uri="{FF2B5EF4-FFF2-40B4-BE49-F238E27FC236}">
                      <a16:creationId xmlns:a16="http://schemas.microsoft.com/office/drawing/2014/main" id="{F47EB558-60AC-2E23-B3AD-454DD14D3EDB}"/>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9" name="Straight Connector 268">
                  <a:extLst>
                    <a:ext uri="{FF2B5EF4-FFF2-40B4-BE49-F238E27FC236}">
                      <a16:creationId xmlns:a16="http://schemas.microsoft.com/office/drawing/2014/main" id="{353B1790-226D-FC0D-EAE0-EC42CD96A1C5}"/>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96B3978-8D48-AA50-6EC3-0328CF522F3E}"/>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9FBB040B-1861-7847-C437-4BD200DD06AD}"/>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E1968E8C-CFA0-2B6F-7E47-63EE05C3F9F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8" name="TextBox 257">
                <a:extLst>
                  <a:ext uri="{FF2B5EF4-FFF2-40B4-BE49-F238E27FC236}">
                    <a16:creationId xmlns:a16="http://schemas.microsoft.com/office/drawing/2014/main" id="{C4195DEC-CD58-2331-42DF-63817A299CF8}"/>
                  </a:ext>
                </a:extLst>
              </p:cNvPr>
              <p:cNvSpPr txBox="1"/>
              <p:nvPr/>
            </p:nvSpPr>
            <p:spPr>
              <a:xfrm>
                <a:off x="9349856" y="2360587"/>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Azure SQL Database</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259" name="TextBox 258">
                <a:extLst>
                  <a:ext uri="{FF2B5EF4-FFF2-40B4-BE49-F238E27FC236}">
                    <a16:creationId xmlns:a16="http://schemas.microsoft.com/office/drawing/2014/main" id="{5DCBB339-4EF2-6596-64E7-BE0C1CA2BA01}"/>
                  </a:ext>
                </a:extLst>
              </p:cNvPr>
              <p:cNvSpPr txBox="1"/>
              <p:nvPr/>
            </p:nvSpPr>
            <p:spPr>
              <a:xfrm>
                <a:off x="8115363" y="1677531"/>
                <a:ext cx="182609"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SQL Server 2022</a:t>
                </a:r>
                <a:endParaRPr kumimoji="0" lang="en-US" sz="1400" b="0" i="0" u="none" strike="noStrike" kern="1200" cap="none" spc="0" normalizeH="0" baseline="0" noProof="0" dirty="0">
                  <a:ln>
                    <a:noFill/>
                  </a:ln>
                  <a:effectLst/>
                  <a:uLnTx/>
                  <a:uFillTx/>
                  <a:latin typeface="Segoe UI"/>
                  <a:ea typeface="+mn-ea"/>
                  <a:cs typeface="+mn-cs"/>
                </a:endParaRPr>
              </a:p>
            </p:txBody>
          </p:sp>
          <p:grpSp>
            <p:nvGrpSpPr>
              <p:cNvPr id="260" name="Group 259">
                <a:extLst>
                  <a:ext uri="{FF2B5EF4-FFF2-40B4-BE49-F238E27FC236}">
                    <a16:creationId xmlns:a16="http://schemas.microsoft.com/office/drawing/2014/main" id="{85B675D2-DD67-D971-D9CB-F6CB70304F98}"/>
                  </a:ext>
                </a:extLst>
              </p:cNvPr>
              <p:cNvGrpSpPr/>
              <p:nvPr/>
            </p:nvGrpSpPr>
            <p:grpSpPr>
              <a:xfrm>
                <a:off x="6913897" y="2053965"/>
                <a:ext cx="1445630" cy="1546194"/>
                <a:chOff x="6203048" y="3172378"/>
                <a:chExt cx="1557452" cy="1665795"/>
              </a:xfrm>
            </p:grpSpPr>
            <p:sp>
              <p:nvSpPr>
                <p:cNvPr id="261" name="Arc 260">
                  <a:extLst>
                    <a:ext uri="{FF2B5EF4-FFF2-40B4-BE49-F238E27FC236}">
                      <a16:creationId xmlns:a16="http://schemas.microsoft.com/office/drawing/2014/main" id="{3B6F75F0-9316-53D6-CA4E-57C963AF7C3E}"/>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262" name="Oval 261">
                  <a:extLst>
                    <a:ext uri="{FF2B5EF4-FFF2-40B4-BE49-F238E27FC236}">
                      <a16:creationId xmlns:a16="http://schemas.microsoft.com/office/drawing/2014/main" id="{BCB2804F-E9F7-E91A-32A7-D8CAF47D98DD}"/>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cxnSp>
              <p:nvCxnSpPr>
                <p:cNvPr id="263" name="Straight Connector 262">
                  <a:extLst>
                    <a:ext uri="{FF2B5EF4-FFF2-40B4-BE49-F238E27FC236}">
                      <a16:creationId xmlns:a16="http://schemas.microsoft.com/office/drawing/2014/main" id="{29DCD2C7-D9E5-56EA-8D87-649CF4FF444F}"/>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464E0931-4D2A-D1E5-968A-12ADF422687F}"/>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EF3905CA-9D72-2C58-CD2A-3B6F2B21EABE}"/>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3DA6B64-42A5-9BA7-7F76-75A54E2B2651}"/>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6" name="Group 5">
              <a:extLst>
                <a:ext uri="{FF2B5EF4-FFF2-40B4-BE49-F238E27FC236}">
                  <a16:creationId xmlns:a16="http://schemas.microsoft.com/office/drawing/2014/main" id="{E09B21A3-0058-588C-A8B1-04296463DB22}"/>
                </a:ext>
                <a:ext uri="{C183D7F6-B498-43B3-948B-1728B52AA6E4}">
                  <adec:decorative xmlns:adec="http://schemas.microsoft.com/office/drawing/2017/decorative" val="1"/>
                </a:ext>
              </a:extLst>
            </p:cNvPr>
            <p:cNvGrpSpPr/>
            <p:nvPr/>
          </p:nvGrpSpPr>
          <p:grpSpPr>
            <a:xfrm>
              <a:off x="9640626" y="2735984"/>
              <a:ext cx="1670680" cy="2399539"/>
              <a:chOff x="10540246" y="1679543"/>
              <a:chExt cx="1652070" cy="2372810"/>
            </a:xfrm>
          </p:grpSpPr>
          <p:grpSp>
            <p:nvGrpSpPr>
              <p:cNvPr id="248" name="Group 247">
                <a:extLst>
                  <a:ext uri="{FF2B5EF4-FFF2-40B4-BE49-F238E27FC236}">
                    <a16:creationId xmlns:a16="http://schemas.microsoft.com/office/drawing/2014/main" id="{50F9E45B-975D-E23B-0CFC-59A938E54B2C}"/>
                  </a:ext>
                </a:extLst>
              </p:cNvPr>
              <p:cNvGrpSpPr/>
              <p:nvPr/>
            </p:nvGrpSpPr>
            <p:grpSpPr>
              <a:xfrm>
                <a:off x="10540246" y="2348266"/>
                <a:ext cx="1652070" cy="1030121"/>
                <a:chOff x="7852728" y="5239140"/>
                <a:chExt cx="1779861" cy="1109803"/>
              </a:xfrm>
            </p:grpSpPr>
            <p:sp>
              <p:nvSpPr>
                <p:cNvPr id="253" name="Freeform: Shape 253">
                  <a:extLst>
                    <a:ext uri="{FF2B5EF4-FFF2-40B4-BE49-F238E27FC236}">
                      <a16:creationId xmlns:a16="http://schemas.microsoft.com/office/drawing/2014/main" id="{A99D4DD6-3C61-2B45-36DD-512DADB4D987}"/>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4" name="Freeform: Shape 254">
                  <a:extLst>
                    <a:ext uri="{FF2B5EF4-FFF2-40B4-BE49-F238E27FC236}">
                      <a16:creationId xmlns:a16="http://schemas.microsoft.com/office/drawing/2014/main" id="{FFE82F5C-411C-9FFC-1BEA-9B7D3B3A5C2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5" name="Freeform: Shape 255">
                  <a:extLst>
                    <a:ext uri="{FF2B5EF4-FFF2-40B4-BE49-F238E27FC236}">
                      <a16:creationId xmlns:a16="http://schemas.microsoft.com/office/drawing/2014/main" id="{00DC652C-3F8B-944D-B6AF-438173108E87}"/>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56" name="Graphic 255">
                  <a:extLst>
                    <a:ext uri="{FF2B5EF4-FFF2-40B4-BE49-F238E27FC236}">
                      <a16:creationId xmlns:a16="http://schemas.microsoft.com/office/drawing/2014/main" id="{17495B38-7248-2456-D49A-0ABBE0C0E36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9" name="Graphic 248">
                <a:extLst>
                  <a:ext uri="{FF2B5EF4-FFF2-40B4-BE49-F238E27FC236}">
                    <a16:creationId xmlns:a16="http://schemas.microsoft.com/office/drawing/2014/main" id="{EF7142A1-737E-9AF0-8DC4-0F0A146ECF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0" name="Graphic 249">
                <a:extLst>
                  <a:ext uri="{FF2B5EF4-FFF2-40B4-BE49-F238E27FC236}">
                    <a16:creationId xmlns:a16="http://schemas.microsoft.com/office/drawing/2014/main" id="{C16EB5A4-EFEF-8D84-B09E-CC6FD0D2806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1" name="Graphic 250">
                <a:extLst>
                  <a:ext uri="{FF2B5EF4-FFF2-40B4-BE49-F238E27FC236}">
                    <a16:creationId xmlns:a16="http://schemas.microsoft.com/office/drawing/2014/main" id="{ABD960ED-54D7-8BFD-B593-C3DE30731B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2" name="TextBox 251">
                <a:extLst>
                  <a:ext uri="{FF2B5EF4-FFF2-40B4-BE49-F238E27FC236}">
                    <a16:creationId xmlns:a16="http://schemas.microsoft.com/office/drawing/2014/main" id="{E210E4ED-EF45-C452-F202-0044D7EF5CCE}"/>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7" name="Group 6">
              <a:extLst>
                <a:ext uri="{FF2B5EF4-FFF2-40B4-BE49-F238E27FC236}">
                  <a16:creationId xmlns:a16="http://schemas.microsoft.com/office/drawing/2014/main" id="{4D152F7E-EA7C-93D2-A6F7-7767ADF8C352}"/>
                </a:ext>
                <a:ext uri="{C183D7F6-B498-43B3-948B-1728B52AA6E4}">
                  <adec:decorative xmlns:adec="http://schemas.microsoft.com/office/drawing/2017/decorative" val="1"/>
                </a:ext>
              </a:extLst>
            </p:cNvPr>
            <p:cNvGrpSpPr/>
            <p:nvPr/>
          </p:nvGrpSpPr>
          <p:grpSpPr>
            <a:xfrm>
              <a:off x="7176872" y="1704786"/>
              <a:ext cx="1670680" cy="2027369"/>
              <a:chOff x="8103936" y="659831"/>
              <a:chExt cx="1652070" cy="2004786"/>
            </a:xfrm>
          </p:grpSpPr>
          <p:grpSp>
            <p:nvGrpSpPr>
              <p:cNvPr id="240" name="Group 239">
                <a:extLst>
                  <a:ext uri="{FF2B5EF4-FFF2-40B4-BE49-F238E27FC236}">
                    <a16:creationId xmlns:a16="http://schemas.microsoft.com/office/drawing/2014/main" id="{D6C3390D-E71C-82A7-E946-16BAEFD56E8A}"/>
                  </a:ext>
                </a:extLst>
              </p:cNvPr>
              <p:cNvGrpSpPr/>
              <p:nvPr/>
            </p:nvGrpSpPr>
            <p:grpSpPr>
              <a:xfrm>
                <a:off x="8103936" y="977942"/>
                <a:ext cx="1652070" cy="1030121"/>
                <a:chOff x="7852728" y="5239140"/>
                <a:chExt cx="1779861" cy="1109803"/>
              </a:xfrm>
            </p:grpSpPr>
            <p:sp>
              <p:nvSpPr>
                <p:cNvPr id="244" name="Freeform: Shape 244">
                  <a:extLst>
                    <a:ext uri="{FF2B5EF4-FFF2-40B4-BE49-F238E27FC236}">
                      <a16:creationId xmlns:a16="http://schemas.microsoft.com/office/drawing/2014/main" id="{0C5E4136-BF65-1994-C507-6F6FE4E6DEC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5" name="Freeform: Shape 245">
                  <a:extLst>
                    <a:ext uri="{FF2B5EF4-FFF2-40B4-BE49-F238E27FC236}">
                      <a16:creationId xmlns:a16="http://schemas.microsoft.com/office/drawing/2014/main" id="{A59FFDA7-8357-E164-DE36-60B6D11DC542}"/>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6" name="Freeform: Shape 246">
                  <a:extLst>
                    <a:ext uri="{FF2B5EF4-FFF2-40B4-BE49-F238E27FC236}">
                      <a16:creationId xmlns:a16="http://schemas.microsoft.com/office/drawing/2014/main" id="{32F221EB-8D64-A740-1E15-FB51449B69D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247" name="Graphic 246">
                  <a:extLst>
                    <a:ext uri="{FF2B5EF4-FFF2-40B4-BE49-F238E27FC236}">
                      <a16:creationId xmlns:a16="http://schemas.microsoft.com/office/drawing/2014/main" id="{E91832A4-370F-E153-D6E6-0BA8B5D621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1" name="Graphic 240">
                <a:extLst>
                  <a:ext uri="{FF2B5EF4-FFF2-40B4-BE49-F238E27FC236}">
                    <a16:creationId xmlns:a16="http://schemas.microsoft.com/office/drawing/2014/main" id="{86A5E905-1803-8176-B3F6-C4CA809469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2" name="Graphic 241">
                <a:extLst>
                  <a:ext uri="{FF2B5EF4-FFF2-40B4-BE49-F238E27FC236}">
                    <a16:creationId xmlns:a16="http://schemas.microsoft.com/office/drawing/2014/main" id="{FB7C0BA3-C123-F2EB-0963-B91D91FF96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3" name="TextBox 242">
                <a:extLst>
                  <a:ext uri="{FF2B5EF4-FFF2-40B4-BE49-F238E27FC236}">
                    <a16:creationId xmlns:a16="http://schemas.microsoft.com/office/drawing/2014/main" id="{6A00E8D9-AC54-9C1A-65C5-F99246E93962}"/>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CC110A5F-A8CF-421F-F80D-5E17DBCA43D3}"/>
                </a:ext>
              </a:extLst>
            </p:cNvPr>
            <p:cNvGrpSpPr/>
            <p:nvPr/>
          </p:nvGrpSpPr>
          <p:grpSpPr>
            <a:xfrm>
              <a:off x="4966705" y="3671970"/>
              <a:ext cx="2501321" cy="2134908"/>
              <a:chOff x="5717385" y="2601125"/>
              <a:chExt cx="2473459" cy="2111127"/>
            </a:xfrm>
          </p:grpSpPr>
          <p:sp>
            <p:nvSpPr>
              <p:cNvPr id="9" name="Freeform: Shape 9">
                <a:extLst>
                  <a:ext uri="{FF2B5EF4-FFF2-40B4-BE49-F238E27FC236}">
                    <a16:creationId xmlns:a16="http://schemas.microsoft.com/office/drawing/2014/main" id="{D3C19EC9-CB0E-9F81-3979-ADF20ECC05FD}"/>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 name="Freeform: Shape 10">
                <a:extLst>
                  <a:ext uri="{FF2B5EF4-FFF2-40B4-BE49-F238E27FC236}">
                    <a16:creationId xmlns:a16="http://schemas.microsoft.com/office/drawing/2014/main" id="{240D92EB-CA93-4394-422D-0832ABCE869C}"/>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 name="Freeform: Shape 11">
                <a:extLst>
                  <a:ext uri="{FF2B5EF4-FFF2-40B4-BE49-F238E27FC236}">
                    <a16:creationId xmlns:a16="http://schemas.microsoft.com/office/drawing/2014/main" id="{CC61323C-F071-2D06-DB3F-6867153BFCC5}"/>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87D066F-D2A7-6BB7-F503-191367B069FF}"/>
                  </a:ext>
                </a:extLst>
              </p:cNvPr>
              <p:cNvGrpSpPr/>
              <p:nvPr/>
            </p:nvGrpSpPr>
            <p:grpSpPr>
              <a:xfrm>
                <a:off x="6003598" y="3382253"/>
                <a:ext cx="1901402" cy="1100914"/>
                <a:chOff x="6003598" y="3382253"/>
                <a:chExt cx="1901402" cy="1100914"/>
              </a:xfrm>
              <a:solidFill>
                <a:schemeClr val="accent1"/>
              </a:solidFill>
            </p:grpSpPr>
            <p:sp>
              <p:nvSpPr>
                <p:cNvPr id="15" name="Freeform: Shape 15">
                  <a:extLst>
                    <a:ext uri="{FF2B5EF4-FFF2-40B4-BE49-F238E27FC236}">
                      <a16:creationId xmlns:a16="http://schemas.microsoft.com/office/drawing/2014/main" id="{DE26E973-A954-B6B1-6EAF-629191E42364}"/>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 name="Freeform: Shape 16">
                  <a:extLst>
                    <a:ext uri="{FF2B5EF4-FFF2-40B4-BE49-F238E27FC236}">
                      <a16:creationId xmlns:a16="http://schemas.microsoft.com/office/drawing/2014/main" id="{4E839B62-364B-5290-7443-E6D6DEE12798}"/>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 name="Freeform: Shape 17">
                  <a:extLst>
                    <a:ext uri="{FF2B5EF4-FFF2-40B4-BE49-F238E27FC236}">
                      <a16:creationId xmlns:a16="http://schemas.microsoft.com/office/drawing/2014/main" id="{20974953-93C6-4424-E824-C3583D09D5C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 name="Freeform: Shape 18">
                  <a:extLst>
                    <a:ext uri="{FF2B5EF4-FFF2-40B4-BE49-F238E27FC236}">
                      <a16:creationId xmlns:a16="http://schemas.microsoft.com/office/drawing/2014/main" id="{B59F4716-DD0D-D849-52B2-2F92A8D60552}"/>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 name="Freeform: Shape 19">
                  <a:extLst>
                    <a:ext uri="{FF2B5EF4-FFF2-40B4-BE49-F238E27FC236}">
                      <a16:creationId xmlns:a16="http://schemas.microsoft.com/office/drawing/2014/main" id="{21740623-C24C-D99C-E711-D52B5153E623}"/>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Freeform: Shape 20">
                  <a:extLst>
                    <a:ext uri="{FF2B5EF4-FFF2-40B4-BE49-F238E27FC236}">
                      <a16:creationId xmlns:a16="http://schemas.microsoft.com/office/drawing/2014/main" id="{D4EC1D4A-E02B-F510-D0FF-3FD73509F74E}"/>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 name="Freeform: Shape 21">
                  <a:extLst>
                    <a:ext uri="{FF2B5EF4-FFF2-40B4-BE49-F238E27FC236}">
                      <a16:creationId xmlns:a16="http://schemas.microsoft.com/office/drawing/2014/main" id="{05571A56-C018-457B-F387-4D90C42ECD0A}"/>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 name="Freeform: Shape 22">
                  <a:extLst>
                    <a:ext uri="{FF2B5EF4-FFF2-40B4-BE49-F238E27FC236}">
                      <a16:creationId xmlns:a16="http://schemas.microsoft.com/office/drawing/2014/main" id="{59A45E21-CCE9-65BA-7A1C-C39DAFD79CB7}"/>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Freeform: Shape 23">
                  <a:extLst>
                    <a:ext uri="{FF2B5EF4-FFF2-40B4-BE49-F238E27FC236}">
                      <a16:creationId xmlns:a16="http://schemas.microsoft.com/office/drawing/2014/main" id="{91919E0B-DB72-516E-C4DC-B6F176DBF719}"/>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4" name="Freeform: Shape 24">
                  <a:extLst>
                    <a:ext uri="{FF2B5EF4-FFF2-40B4-BE49-F238E27FC236}">
                      <a16:creationId xmlns:a16="http://schemas.microsoft.com/office/drawing/2014/main" id="{996F9019-BB34-AF06-8E92-02C14D237A9C}"/>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5" name="Freeform: Shape 25">
                  <a:extLst>
                    <a:ext uri="{FF2B5EF4-FFF2-40B4-BE49-F238E27FC236}">
                      <a16:creationId xmlns:a16="http://schemas.microsoft.com/office/drawing/2014/main" id="{E6D3C273-3C0B-D90F-509C-8476C69A5270}"/>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6" name="Freeform: Shape 26">
                  <a:extLst>
                    <a:ext uri="{FF2B5EF4-FFF2-40B4-BE49-F238E27FC236}">
                      <a16:creationId xmlns:a16="http://schemas.microsoft.com/office/drawing/2014/main" id="{93F53546-3BFC-12F7-F0DB-5FBD089FFE61}"/>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Freeform: Shape 27">
                  <a:extLst>
                    <a:ext uri="{FF2B5EF4-FFF2-40B4-BE49-F238E27FC236}">
                      <a16:creationId xmlns:a16="http://schemas.microsoft.com/office/drawing/2014/main" id="{535CA000-F303-5F21-C30F-521796CA5D2D}"/>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8" name="Freeform: Shape 28">
                  <a:extLst>
                    <a:ext uri="{FF2B5EF4-FFF2-40B4-BE49-F238E27FC236}">
                      <a16:creationId xmlns:a16="http://schemas.microsoft.com/office/drawing/2014/main" id="{F5874E99-37ED-4E89-9CEE-38A7D9D6EC56}"/>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9" name="Freeform: Shape 29">
                  <a:extLst>
                    <a:ext uri="{FF2B5EF4-FFF2-40B4-BE49-F238E27FC236}">
                      <a16:creationId xmlns:a16="http://schemas.microsoft.com/office/drawing/2014/main" id="{40BB22B8-98B5-725A-4786-A83A0D6ACDA0}"/>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0" name="Freeform: Shape 30">
                  <a:extLst>
                    <a:ext uri="{FF2B5EF4-FFF2-40B4-BE49-F238E27FC236}">
                      <a16:creationId xmlns:a16="http://schemas.microsoft.com/office/drawing/2014/main" id="{D35BAC17-92AD-E2F3-045D-03F7FEC60798}"/>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1" name="Freeform: Shape 31">
                  <a:extLst>
                    <a:ext uri="{FF2B5EF4-FFF2-40B4-BE49-F238E27FC236}">
                      <a16:creationId xmlns:a16="http://schemas.microsoft.com/office/drawing/2014/main" id="{E3D4E429-BFF7-6428-6E18-AA0AC0D23185}"/>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2" name="Freeform: Shape 32">
                  <a:extLst>
                    <a:ext uri="{FF2B5EF4-FFF2-40B4-BE49-F238E27FC236}">
                      <a16:creationId xmlns:a16="http://schemas.microsoft.com/office/drawing/2014/main" id="{7592F12B-1E08-ABD1-73A2-2B0C4FDEBA4A}"/>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Freeform: Shape 33">
                  <a:extLst>
                    <a:ext uri="{FF2B5EF4-FFF2-40B4-BE49-F238E27FC236}">
                      <a16:creationId xmlns:a16="http://schemas.microsoft.com/office/drawing/2014/main" id="{51519F99-A212-C41A-6F40-632EAC53F9F8}"/>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Freeform: Shape 34">
                  <a:extLst>
                    <a:ext uri="{FF2B5EF4-FFF2-40B4-BE49-F238E27FC236}">
                      <a16:creationId xmlns:a16="http://schemas.microsoft.com/office/drawing/2014/main" id="{BAE31A0C-BAEC-6409-665E-4CBACA78F96F}"/>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5" name="Freeform: Shape 35">
                  <a:extLst>
                    <a:ext uri="{FF2B5EF4-FFF2-40B4-BE49-F238E27FC236}">
                      <a16:creationId xmlns:a16="http://schemas.microsoft.com/office/drawing/2014/main" id="{36C9E9D6-778A-46CF-68B6-708E96231A47}"/>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6" name="Freeform: Shape 36">
                  <a:extLst>
                    <a:ext uri="{FF2B5EF4-FFF2-40B4-BE49-F238E27FC236}">
                      <a16:creationId xmlns:a16="http://schemas.microsoft.com/office/drawing/2014/main" id="{F864A0ED-26C3-7071-FC0E-906E0CB32DB6}"/>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7" name="Freeform: Shape 37">
                  <a:extLst>
                    <a:ext uri="{FF2B5EF4-FFF2-40B4-BE49-F238E27FC236}">
                      <a16:creationId xmlns:a16="http://schemas.microsoft.com/office/drawing/2014/main" id="{9F6481C8-76E6-2DE4-41E5-FF8D4473D84C}"/>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8" name="Freeform: Shape 38">
                  <a:extLst>
                    <a:ext uri="{FF2B5EF4-FFF2-40B4-BE49-F238E27FC236}">
                      <a16:creationId xmlns:a16="http://schemas.microsoft.com/office/drawing/2014/main" id="{73986752-146F-012C-DD78-9BF154FDC43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9" name="Freeform: Shape 39">
                  <a:extLst>
                    <a:ext uri="{FF2B5EF4-FFF2-40B4-BE49-F238E27FC236}">
                      <a16:creationId xmlns:a16="http://schemas.microsoft.com/office/drawing/2014/main" id="{5F52521B-4D34-EE98-549A-DC4CFC111598}"/>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Freeform: Shape 40">
                  <a:extLst>
                    <a:ext uri="{FF2B5EF4-FFF2-40B4-BE49-F238E27FC236}">
                      <a16:creationId xmlns:a16="http://schemas.microsoft.com/office/drawing/2014/main" id="{C22C235D-E00F-A4C9-45AD-5620C0216392}"/>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1" name="Freeform: Shape 41">
                  <a:extLst>
                    <a:ext uri="{FF2B5EF4-FFF2-40B4-BE49-F238E27FC236}">
                      <a16:creationId xmlns:a16="http://schemas.microsoft.com/office/drawing/2014/main" id="{A22FB918-84C3-1145-2478-FF5E508E9167}"/>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2" name="Freeform: Shape 42">
                  <a:extLst>
                    <a:ext uri="{FF2B5EF4-FFF2-40B4-BE49-F238E27FC236}">
                      <a16:creationId xmlns:a16="http://schemas.microsoft.com/office/drawing/2014/main" id="{E1AE3C92-2629-B617-0073-E798CF3FECE1}"/>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Freeform: Shape 43">
                  <a:extLst>
                    <a:ext uri="{FF2B5EF4-FFF2-40B4-BE49-F238E27FC236}">
                      <a16:creationId xmlns:a16="http://schemas.microsoft.com/office/drawing/2014/main" id="{F6FB911A-3C1D-9A76-F0F1-ADA3DF188ED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4" name="Freeform: Shape 44">
                  <a:extLst>
                    <a:ext uri="{FF2B5EF4-FFF2-40B4-BE49-F238E27FC236}">
                      <a16:creationId xmlns:a16="http://schemas.microsoft.com/office/drawing/2014/main" id="{56D81A5C-177C-3C95-C336-E98AC766A10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5" name="Freeform: Shape 45">
                  <a:extLst>
                    <a:ext uri="{FF2B5EF4-FFF2-40B4-BE49-F238E27FC236}">
                      <a16:creationId xmlns:a16="http://schemas.microsoft.com/office/drawing/2014/main" id="{0A910E83-0373-700B-FD65-460184116258}"/>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6" name="Freeform: Shape 46">
                  <a:extLst>
                    <a:ext uri="{FF2B5EF4-FFF2-40B4-BE49-F238E27FC236}">
                      <a16:creationId xmlns:a16="http://schemas.microsoft.com/office/drawing/2014/main" id="{AA4AC3E3-ACF3-E1B5-F412-3EA6F2B666D7}"/>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7" name="Freeform: Shape 47">
                  <a:extLst>
                    <a:ext uri="{FF2B5EF4-FFF2-40B4-BE49-F238E27FC236}">
                      <a16:creationId xmlns:a16="http://schemas.microsoft.com/office/drawing/2014/main" id="{EDE2B191-DC19-6F5E-C4AC-9E7F1962BFB1}"/>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8" name="Freeform: Shape 48">
                  <a:extLst>
                    <a:ext uri="{FF2B5EF4-FFF2-40B4-BE49-F238E27FC236}">
                      <a16:creationId xmlns:a16="http://schemas.microsoft.com/office/drawing/2014/main" id="{7654CA46-E5AA-F45F-1585-B251102AC78E}"/>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9" name="Freeform: Shape 49">
                  <a:extLst>
                    <a:ext uri="{FF2B5EF4-FFF2-40B4-BE49-F238E27FC236}">
                      <a16:creationId xmlns:a16="http://schemas.microsoft.com/office/drawing/2014/main" id="{5B8EEABD-C370-7052-E54C-CDDFF74C2E98}"/>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Freeform: Shape 50">
                  <a:extLst>
                    <a:ext uri="{FF2B5EF4-FFF2-40B4-BE49-F238E27FC236}">
                      <a16:creationId xmlns:a16="http://schemas.microsoft.com/office/drawing/2014/main" id="{07CF8865-5045-3EA7-1050-E4CB4C9C594B}"/>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1" name="Freeform: Shape 51">
                  <a:extLst>
                    <a:ext uri="{FF2B5EF4-FFF2-40B4-BE49-F238E27FC236}">
                      <a16:creationId xmlns:a16="http://schemas.microsoft.com/office/drawing/2014/main" id="{D7248D3B-CC34-9FDE-D817-D4EA36B654E5}"/>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2" name="Freeform: Shape 52">
                  <a:extLst>
                    <a:ext uri="{FF2B5EF4-FFF2-40B4-BE49-F238E27FC236}">
                      <a16:creationId xmlns:a16="http://schemas.microsoft.com/office/drawing/2014/main" id="{23E13960-9741-A4F5-801D-8D2769C489FD}"/>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3" name="Freeform: Shape 53">
                  <a:extLst>
                    <a:ext uri="{FF2B5EF4-FFF2-40B4-BE49-F238E27FC236}">
                      <a16:creationId xmlns:a16="http://schemas.microsoft.com/office/drawing/2014/main" id="{780ACE5C-B286-4141-162E-C7A60F072B83}"/>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4" name="Freeform: Shape 54">
                  <a:extLst>
                    <a:ext uri="{FF2B5EF4-FFF2-40B4-BE49-F238E27FC236}">
                      <a16:creationId xmlns:a16="http://schemas.microsoft.com/office/drawing/2014/main" id="{3C22779F-B24C-57FE-511D-D171BD20E9D3}"/>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5" name="Freeform: Shape 55">
                  <a:extLst>
                    <a:ext uri="{FF2B5EF4-FFF2-40B4-BE49-F238E27FC236}">
                      <a16:creationId xmlns:a16="http://schemas.microsoft.com/office/drawing/2014/main" id="{C8BB7912-3BBB-770E-9BA7-8817577F9D6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6" name="Freeform: Shape 56">
                  <a:extLst>
                    <a:ext uri="{FF2B5EF4-FFF2-40B4-BE49-F238E27FC236}">
                      <a16:creationId xmlns:a16="http://schemas.microsoft.com/office/drawing/2014/main" id="{8776F470-39E9-3F14-5BB4-EE045427794B}"/>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Shape 57">
                  <a:extLst>
                    <a:ext uri="{FF2B5EF4-FFF2-40B4-BE49-F238E27FC236}">
                      <a16:creationId xmlns:a16="http://schemas.microsoft.com/office/drawing/2014/main" id="{73ED947A-86F9-DFDF-D29F-A3FEDDB3005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8" name="Freeform: Shape 58">
                  <a:extLst>
                    <a:ext uri="{FF2B5EF4-FFF2-40B4-BE49-F238E27FC236}">
                      <a16:creationId xmlns:a16="http://schemas.microsoft.com/office/drawing/2014/main" id="{7239945F-5C8D-DD12-7156-6C8261597423}"/>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9" name="Freeform: Shape 59">
                  <a:extLst>
                    <a:ext uri="{FF2B5EF4-FFF2-40B4-BE49-F238E27FC236}">
                      <a16:creationId xmlns:a16="http://schemas.microsoft.com/office/drawing/2014/main" id="{ABA6C387-FD59-F268-76C8-D2AD130967F5}"/>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0" name="Freeform: Shape 60">
                  <a:extLst>
                    <a:ext uri="{FF2B5EF4-FFF2-40B4-BE49-F238E27FC236}">
                      <a16:creationId xmlns:a16="http://schemas.microsoft.com/office/drawing/2014/main" id="{DF43B5DE-0EFB-A931-7B9F-5E8CD1080CB1}"/>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1" name="Freeform: Shape 61">
                  <a:extLst>
                    <a:ext uri="{FF2B5EF4-FFF2-40B4-BE49-F238E27FC236}">
                      <a16:creationId xmlns:a16="http://schemas.microsoft.com/office/drawing/2014/main" id="{C80C032A-B43C-E0BB-B1B6-60ABDABE21AE}"/>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2" name="Freeform: Shape 62">
                  <a:extLst>
                    <a:ext uri="{FF2B5EF4-FFF2-40B4-BE49-F238E27FC236}">
                      <a16:creationId xmlns:a16="http://schemas.microsoft.com/office/drawing/2014/main" id="{3E3C2CC5-4E07-58D9-3E5B-BEF5403BE85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3" name="Freeform: Shape 63">
                  <a:extLst>
                    <a:ext uri="{FF2B5EF4-FFF2-40B4-BE49-F238E27FC236}">
                      <a16:creationId xmlns:a16="http://schemas.microsoft.com/office/drawing/2014/main" id="{A22FAB4E-924D-C215-8EE2-DDB8F09C4341}"/>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4" name="Freeform: Shape 64">
                  <a:extLst>
                    <a:ext uri="{FF2B5EF4-FFF2-40B4-BE49-F238E27FC236}">
                      <a16:creationId xmlns:a16="http://schemas.microsoft.com/office/drawing/2014/main" id="{2D40CF61-B484-CB6D-5BFF-10D0BC05D5C6}"/>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5" name="Freeform: Shape 65">
                  <a:extLst>
                    <a:ext uri="{FF2B5EF4-FFF2-40B4-BE49-F238E27FC236}">
                      <a16:creationId xmlns:a16="http://schemas.microsoft.com/office/drawing/2014/main" id="{CA512903-9A16-B310-0D58-B4D2B5464894}"/>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6" name="Freeform: Shape 66">
                  <a:extLst>
                    <a:ext uri="{FF2B5EF4-FFF2-40B4-BE49-F238E27FC236}">
                      <a16:creationId xmlns:a16="http://schemas.microsoft.com/office/drawing/2014/main" id="{68DD1275-77D4-4BD6-5F6C-045E419ADE37}"/>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7" name="Freeform: Shape 67">
                  <a:extLst>
                    <a:ext uri="{FF2B5EF4-FFF2-40B4-BE49-F238E27FC236}">
                      <a16:creationId xmlns:a16="http://schemas.microsoft.com/office/drawing/2014/main" id="{435BDAA8-9546-C89D-1CED-4F942E198FC5}"/>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8" name="Freeform: Shape 68">
                  <a:extLst>
                    <a:ext uri="{FF2B5EF4-FFF2-40B4-BE49-F238E27FC236}">
                      <a16:creationId xmlns:a16="http://schemas.microsoft.com/office/drawing/2014/main" id="{66F8646B-9DFF-44CA-BE65-C7CA0DCAD2A1}"/>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Freeform: Shape 69">
                  <a:extLst>
                    <a:ext uri="{FF2B5EF4-FFF2-40B4-BE49-F238E27FC236}">
                      <a16:creationId xmlns:a16="http://schemas.microsoft.com/office/drawing/2014/main" id="{701DCE6C-8050-E1B4-8B28-75E6BC548262}"/>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0" name="Freeform: Shape 70">
                  <a:extLst>
                    <a:ext uri="{FF2B5EF4-FFF2-40B4-BE49-F238E27FC236}">
                      <a16:creationId xmlns:a16="http://schemas.microsoft.com/office/drawing/2014/main" id="{A953F566-84CA-F3B7-CCA0-431018E6040C}"/>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1" name="Freeform: Shape 71">
                  <a:extLst>
                    <a:ext uri="{FF2B5EF4-FFF2-40B4-BE49-F238E27FC236}">
                      <a16:creationId xmlns:a16="http://schemas.microsoft.com/office/drawing/2014/main" id="{382A8267-CE59-A821-DFA6-0A5CF6B4FC95}"/>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2" name="Freeform: Shape 72">
                  <a:extLst>
                    <a:ext uri="{FF2B5EF4-FFF2-40B4-BE49-F238E27FC236}">
                      <a16:creationId xmlns:a16="http://schemas.microsoft.com/office/drawing/2014/main" id="{9C4DD075-3894-AF42-0793-5B82AF0E29F8}"/>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3" name="Freeform: Shape 73">
                  <a:extLst>
                    <a:ext uri="{FF2B5EF4-FFF2-40B4-BE49-F238E27FC236}">
                      <a16:creationId xmlns:a16="http://schemas.microsoft.com/office/drawing/2014/main" id="{2974F3D8-2C55-85DB-CF6E-FA2D7317D05C}"/>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4" name="Freeform: Shape 74">
                  <a:extLst>
                    <a:ext uri="{FF2B5EF4-FFF2-40B4-BE49-F238E27FC236}">
                      <a16:creationId xmlns:a16="http://schemas.microsoft.com/office/drawing/2014/main" id="{3D0BD6CB-F5CF-1419-8EC0-5043F8960B70}"/>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5" name="Freeform: Shape 75">
                  <a:extLst>
                    <a:ext uri="{FF2B5EF4-FFF2-40B4-BE49-F238E27FC236}">
                      <a16:creationId xmlns:a16="http://schemas.microsoft.com/office/drawing/2014/main" id="{46B8EC1D-FBE7-64B4-5692-EFB1E9295F19}"/>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6" name="Freeform: Shape 76">
                  <a:extLst>
                    <a:ext uri="{FF2B5EF4-FFF2-40B4-BE49-F238E27FC236}">
                      <a16:creationId xmlns:a16="http://schemas.microsoft.com/office/drawing/2014/main" id="{5DB7EE2E-E3F3-43F2-EBD7-B040D9FC8ABB}"/>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Freeform: Shape 77">
                  <a:extLst>
                    <a:ext uri="{FF2B5EF4-FFF2-40B4-BE49-F238E27FC236}">
                      <a16:creationId xmlns:a16="http://schemas.microsoft.com/office/drawing/2014/main" id="{C977263F-73C5-A21E-2860-CE999D781A14}"/>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8" name="Freeform: Shape 78">
                  <a:extLst>
                    <a:ext uri="{FF2B5EF4-FFF2-40B4-BE49-F238E27FC236}">
                      <a16:creationId xmlns:a16="http://schemas.microsoft.com/office/drawing/2014/main" id="{029542A7-71B8-0AA8-03AD-CE15E9868258}"/>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9" name="Freeform: Shape 79">
                  <a:extLst>
                    <a:ext uri="{FF2B5EF4-FFF2-40B4-BE49-F238E27FC236}">
                      <a16:creationId xmlns:a16="http://schemas.microsoft.com/office/drawing/2014/main" id="{755A732C-CCE8-6D0F-D031-890C97095EA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0" name="Freeform: Shape 80">
                  <a:extLst>
                    <a:ext uri="{FF2B5EF4-FFF2-40B4-BE49-F238E27FC236}">
                      <a16:creationId xmlns:a16="http://schemas.microsoft.com/office/drawing/2014/main" id="{0C98BA46-48AF-7784-4DC2-5FA1DCF7CD90}"/>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1" name="Freeform: Shape 81">
                  <a:extLst>
                    <a:ext uri="{FF2B5EF4-FFF2-40B4-BE49-F238E27FC236}">
                      <a16:creationId xmlns:a16="http://schemas.microsoft.com/office/drawing/2014/main" id="{970366CE-CFB8-2EF2-6388-A2F47B6007CA}"/>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2" name="Freeform: Shape 82">
                  <a:extLst>
                    <a:ext uri="{FF2B5EF4-FFF2-40B4-BE49-F238E27FC236}">
                      <a16:creationId xmlns:a16="http://schemas.microsoft.com/office/drawing/2014/main" id="{3E2F0746-4CDE-561F-C3E5-51DB68D38EF9}"/>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3" name="Freeform: Shape 83">
                  <a:extLst>
                    <a:ext uri="{FF2B5EF4-FFF2-40B4-BE49-F238E27FC236}">
                      <a16:creationId xmlns:a16="http://schemas.microsoft.com/office/drawing/2014/main" id="{D280AC51-989C-D46B-C11F-C668FA273C2B}"/>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4" name="Freeform: Shape 84">
                  <a:extLst>
                    <a:ext uri="{FF2B5EF4-FFF2-40B4-BE49-F238E27FC236}">
                      <a16:creationId xmlns:a16="http://schemas.microsoft.com/office/drawing/2014/main" id="{E8CDB53E-AF47-7B0F-7C18-D4F7AD0E8DA0}"/>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5" name="Freeform: Shape 85">
                  <a:extLst>
                    <a:ext uri="{FF2B5EF4-FFF2-40B4-BE49-F238E27FC236}">
                      <a16:creationId xmlns:a16="http://schemas.microsoft.com/office/drawing/2014/main" id="{508784F3-2258-DC12-13DB-FF7CFA46138C}"/>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6" name="Freeform: Shape 86">
                  <a:extLst>
                    <a:ext uri="{FF2B5EF4-FFF2-40B4-BE49-F238E27FC236}">
                      <a16:creationId xmlns:a16="http://schemas.microsoft.com/office/drawing/2014/main" id="{358140BF-D26A-B216-C47A-ABB02975151C}"/>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7" name="Freeform: Shape 87">
                  <a:extLst>
                    <a:ext uri="{FF2B5EF4-FFF2-40B4-BE49-F238E27FC236}">
                      <a16:creationId xmlns:a16="http://schemas.microsoft.com/office/drawing/2014/main" id="{F58CA4E1-90AD-7DE9-13A5-8009FE21B8E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8" name="Freeform: Shape 88">
                  <a:extLst>
                    <a:ext uri="{FF2B5EF4-FFF2-40B4-BE49-F238E27FC236}">
                      <a16:creationId xmlns:a16="http://schemas.microsoft.com/office/drawing/2014/main" id="{98BC6443-0CE9-8F35-9B8A-60FC5169BE59}"/>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89" name="Freeform: Shape 89">
                  <a:extLst>
                    <a:ext uri="{FF2B5EF4-FFF2-40B4-BE49-F238E27FC236}">
                      <a16:creationId xmlns:a16="http://schemas.microsoft.com/office/drawing/2014/main" id="{146A82F8-EAA4-D6D1-EE6B-FEB2C5F9D739}"/>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0" name="Freeform: Shape 90">
                  <a:extLst>
                    <a:ext uri="{FF2B5EF4-FFF2-40B4-BE49-F238E27FC236}">
                      <a16:creationId xmlns:a16="http://schemas.microsoft.com/office/drawing/2014/main" id="{47DE8C2F-F866-D681-E198-14D47A7BA2F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1" name="Freeform: Shape 91">
                  <a:extLst>
                    <a:ext uri="{FF2B5EF4-FFF2-40B4-BE49-F238E27FC236}">
                      <a16:creationId xmlns:a16="http://schemas.microsoft.com/office/drawing/2014/main" id="{4BB37FFB-4BF8-5A62-2ABF-B97BD8BAF7A1}"/>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2" name="Freeform: Shape 92">
                  <a:extLst>
                    <a:ext uri="{FF2B5EF4-FFF2-40B4-BE49-F238E27FC236}">
                      <a16:creationId xmlns:a16="http://schemas.microsoft.com/office/drawing/2014/main" id="{5A545ACA-0A46-EE16-80F3-9FA377D3FC9C}"/>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3" name="Freeform: Shape 93">
                  <a:extLst>
                    <a:ext uri="{FF2B5EF4-FFF2-40B4-BE49-F238E27FC236}">
                      <a16:creationId xmlns:a16="http://schemas.microsoft.com/office/drawing/2014/main" id="{D3A8F9EC-1349-93B5-578C-0F5CBAC26FE6}"/>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4" name="Freeform: Shape 94">
                  <a:extLst>
                    <a:ext uri="{FF2B5EF4-FFF2-40B4-BE49-F238E27FC236}">
                      <a16:creationId xmlns:a16="http://schemas.microsoft.com/office/drawing/2014/main" id="{A367C017-3367-BBDB-D4B4-C029AB95CA37}"/>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5" name="Freeform: Shape 95">
                  <a:extLst>
                    <a:ext uri="{FF2B5EF4-FFF2-40B4-BE49-F238E27FC236}">
                      <a16:creationId xmlns:a16="http://schemas.microsoft.com/office/drawing/2014/main" id="{45265745-4922-1BA4-F2D1-88D8B35F5E26}"/>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6" name="Freeform: Shape 96">
                  <a:extLst>
                    <a:ext uri="{FF2B5EF4-FFF2-40B4-BE49-F238E27FC236}">
                      <a16:creationId xmlns:a16="http://schemas.microsoft.com/office/drawing/2014/main" id="{E43EA2A2-F36E-5072-1E72-0BCAA875661E}"/>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7" name="Freeform: Shape 97">
                  <a:extLst>
                    <a:ext uri="{FF2B5EF4-FFF2-40B4-BE49-F238E27FC236}">
                      <a16:creationId xmlns:a16="http://schemas.microsoft.com/office/drawing/2014/main" id="{863527D1-F047-C10E-0F90-6056A6FEA933}"/>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8" name="Freeform: Shape 98">
                  <a:extLst>
                    <a:ext uri="{FF2B5EF4-FFF2-40B4-BE49-F238E27FC236}">
                      <a16:creationId xmlns:a16="http://schemas.microsoft.com/office/drawing/2014/main" id="{AF92417C-3646-4BD6-1230-B7FC0E52CC56}"/>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99" name="Freeform: Shape 99">
                  <a:extLst>
                    <a:ext uri="{FF2B5EF4-FFF2-40B4-BE49-F238E27FC236}">
                      <a16:creationId xmlns:a16="http://schemas.microsoft.com/office/drawing/2014/main" id="{6A765D82-F848-597B-4EF8-86E3578301E5}"/>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0" name="Freeform: Shape 100">
                  <a:extLst>
                    <a:ext uri="{FF2B5EF4-FFF2-40B4-BE49-F238E27FC236}">
                      <a16:creationId xmlns:a16="http://schemas.microsoft.com/office/drawing/2014/main" id="{45CBBB61-DD94-1F31-0B1B-B8C9EB649924}"/>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1" name="Freeform: Shape 101">
                  <a:extLst>
                    <a:ext uri="{FF2B5EF4-FFF2-40B4-BE49-F238E27FC236}">
                      <a16:creationId xmlns:a16="http://schemas.microsoft.com/office/drawing/2014/main" id="{409D57A0-5BEB-8A26-9669-C34A71CDA3A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2" name="Freeform: Shape 102">
                  <a:extLst>
                    <a:ext uri="{FF2B5EF4-FFF2-40B4-BE49-F238E27FC236}">
                      <a16:creationId xmlns:a16="http://schemas.microsoft.com/office/drawing/2014/main" id="{B1075DC4-F332-27D8-A91C-04E1C7A07B8D}"/>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3" name="Freeform: Shape 103">
                  <a:extLst>
                    <a:ext uri="{FF2B5EF4-FFF2-40B4-BE49-F238E27FC236}">
                      <a16:creationId xmlns:a16="http://schemas.microsoft.com/office/drawing/2014/main" id="{D851F7DD-572F-272B-214C-EFB1CD41D4A9}"/>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4" name="Freeform: Shape 104">
                  <a:extLst>
                    <a:ext uri="{FF2B5EF4-FFF2-40B4-BE49-F238E27FC236}">
                      <a16:creationId xmlns:a16="http://schemas.microsoft.com/office/drawing/2014/main" id="{9C2D86FF-0B79-5D58-6DF7-7EE7C0CFA23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5" name="Freeform: Shape 105">
                  <a:extLst>
                    <a:ext uri="{FF2B5EF4-FFF2-40B4-BE49-F238E27FC236}">
                      <a16:creationId xmlns:a16="http://schemas.microsoft.com/office/drawing/2014/main" id="{A2628CE8-BB1B-6B90-7DF2-7EF145A53929}"/>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6" name="Freeform: Shape 106">
                  <a:extLst>
                    <a:ext uri="{FF2B5EF4-FFF2-40B4-BE49-F238E27FC236}">
                      <a16:creationId xmlns:a16="http://schemas.microsoft.com/office/drawing/2014/main" id="{50F21B69-8254-DC58-3AD6-777B12251049}"/>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7" name="Freeform: Shape 107">
                  <a:extLst>
                    <a:ext uri="{FF2B5EF4-FFF2-40B4-BE49-F238E27FC236}">
                      <a16:creationId xmlns:a16="http://schemas.microsoft.com/office/drawing/2014/main" id="{1932B9E9-4269-BF83-0108-C354405CEC5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8" name="Freeform: Shape 108">
                  <a:extLst>
                    <a:ext uri="{FF2B5EF4-FFF2-40B4-BE49-F238E27FC236}">
                      <a16:creationId xmlns:a16="http://schemas.microsoft.com/office/drawing/2014/main" id="{14045A02-8AAF-9255-DF74-6DE6FC05CF3C}"/>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09" name="Freeform: Shape 109">
                  <a:extLst>
                    <a:ext uri="{FF2B5EF4-FFF2-40B4-BE49-F238E27FC236}">
                      <a16:creationId xmlns:a16="http://schemas.microsoft.com/office/drawing/2014/main" id="{5F63B9DB-52D4-4DF5-BDF8-B2C3B19EECDC}"/>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0" name="Freeform: Shape 110">
                  <a:extLst>
                    <a:ext uri="{FF2B5EF4-FFF2-40B4-BE49-F238E27FC236}">
                      <a16:creationId xmlns:a16="http://schemas.microsoft.com/office/drawing/2014/main" id="{BC627145-3B0C-0089-73F1-B75D044FFF57}"/>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1" name="Freeform: Shape 111">
                  <a:extLst>
                    <a:ext uri="{FF2B5EF4-FFF2-40B4-BE49-F238E27FC236}">
                      <a16:creationId xmlns:a16="http://schemas.microsoft.com/office/drawing/2014/main" id="{E2613AB9-FDE0-6653-1B80-77D03133D862}"/>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2" name="Freeform: Shape 112">
                  <a:extLst>
                    <a:ext uri="{FF2B5EF4-FFF2-40B4-BE49-F238E27FC236}">
                      <a16:creationId xmlns:a16="http://schemas.microsoft.com/office/drawing/2014/main" id="{1D943FC2-64C5-3783-4E8F-CF51E2F61E96}"/>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3" name="Freeform: Shape 113">
                  <a:extLst>
                    <a:ext uri="{FF2B5EF4-FFF2-40B4-BE49-F238E27FC236}">
                      <a16:creationId xmlns:a16="http://schemas.microsoft.com/office/drawing/2014/main" id="{A258DB03-851C-6F45-3864-8D824B876A74}"/>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4" name="Freeform: Shape 114">
                  <a:extLst>
                    <a:ext uri="{FF2B5EF4-FFF2-40B4-BE49-F238E27FC236}">
                      <a16:creationId xmlns:a16="http://schemas.microsoft.com/office/drawing/2014/main" id="{C40CE573-A4FB-5A16-3C20-454E9C4C21D8}"/>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5" name="Freeform: Shape 115">
                  <a:extLst>
                    <a:ext uri="{FF2B5EF4-FFF2-40B4-BE49-F238E27FC236}">
                      <a16:creationId xmlns:a16="http://schemas.microsoft.com/office/drawing/2014/main" id="{811E4D3B-0E20-AA8F-828F-BA516414126D}"/>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6" name="Freeform: Shape 116">
                  <a:extLst>
                    <a:ext uri="{FF2B5EF4-FFF2-40B4-BE49-F238E27FC236}">
                      <a16:creationId xmlns:a16="http://schemas.microsoft.com/office/drawing/2014/main" id="{601E857D-C137-3970-20FF-6933C359D0FB}"/>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7" name="Freeform: Shape 117">
                  <a:extLst>
                    <a:ext uri="{FF2B5EF4-FFF2-40B4-BE49-F238E27FC236}">
                      <a16:creationId xmlns:a16="http://schemas.microsoft.com/office/drawing/2014/main" id="{287FA5FC-8C3B-9436-AF6A-FFDFB83EFC3A}"/>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8" name="Freeform: Shape 118">
                  <a:extLst>
                    <a:ext uri="{FF2B5EF4-FFF2-40B4-BE49-F238E27FC236}">
                      <a16:creationId xmlns:a16="http://schemas.microsoft.com/office/drawing/2014/main" id="{44088F26-F890-A434-81AC-0C338DA123A4}"/>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19" name="Freeform: Shape 119">
                  <a:extLst>
                    <a:ext uri="{FF2B5EF4-FFF2-40B4-BE49-F238E27FC236}">
                      <a16:creationId xmlns:a16="http://schemas.microsoft.com/office/drawing/2014/main" id="{9F44D347-7FE7-0B05-E2D2-C611A8522BEF}"/>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0" name="Freeform: Shape 120">
                  <a:extLst>
                    <a:ext uri="{FF2B5EF4-FFF2-40B4-BE49-F238E27FC236}">
                      <a16:creationId xmlns:a16="http://schemas.microsoft.com/office/drawing/2014/main" id="{8118EBDF-08B7-6762-ACF1-B0921B1E3EA8}"/>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1" name="Freeform: Shape 121">
                  <a:extLst>
                    <a:ext uri="{FF2B5EF4-FFF2-40B4-BE49-F238E27FC236}">
                      <a16:creationId xmlns:a16="http://schemas.microsoft.com/office/drawing/2014/main" id="{8C07EAF2-3A18-F5BC-EB05-5B1EA641DC26}"/>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2" name="Freeform: Shape 122">
                  <a:extLst>
                    <a:ext uri="{FF2B5EF4-FFF2-40B4-BE49-F238E27FC236}">
                      <a16:creationId xmlns:a16="http://schemas.microsoft.com/office/drawing/2014/main" id="{5AC7A9E4-6582-494D-1656-4ED1D6AE4CA4}"/>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3" name="Freeform: Shape 123">
                  <a:extLst>
                    <a:ext uri="{FF2B5EF4-FFF2-40B4-BE49-F238E27FC236}">
                      <a16:creationId xmlns:a16="http://schemas.microsoft.com/office/drawing/2014/main" id="{1CF2A55A-C647-95E8-07B6-FEA69487A027}"/>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4" name="Freeform: Shape 124">
                  <a:extLst>
                    <a:ext uri="{FF2B5EF4-FFF2-40B4-BE49-F238E27FC236}">
                      <a16:creationId xmlns:a16="http://schemas.microsoft.com/office/drawing/2014/main" id="{4B8C9209-3FAE-0886-E105-94789D7074C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5" name="Freeform: Shape 125">
                  <a:extLst>
                    <a:ext uri="{FF2B5EF4-FFF2-40B4-BE49-F238E27FC236}">
                      <a16:creationId xmlns:a16="http://schemas.microsoft.com/office/drawing/2014/main" id="{5EF6C5FD-8376-4BA4-40A2-05171316FA99}"/>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6" name="Freeform: Shape 126">
                  <a:extLst>
                    <a:ext uri="{FF2B5EF4-FFF2-40B4-BE49-F238E27FC236}">
                      <a16:creationId xmlns:a16="http://schemas.microsoft.com/office/drawing/2014/main" id="{160F0F0A-7CB1-B260-27B2-1B67363CD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7" name="Freeform: Shape 127">
                  <a:extLst>
                    <a:ext uri="{FF2B5EF4-FFF2-40B4-BE49-F238E27FC236}">
                      <a16:creationId xmlns:a16="http://schemas.microsoft.com/office/drawing/2014/main" id="{5730AACF-9E23-10A7-98EC-FD85D5EDFE0D}"/>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8" name="Freeform: Shape 128">
                  <a:extLst>
                    <a:ext uri="{FF2B5EF4-FFF2-40B4-BE49-F238E27FC236}">
                      <a16:creationId xmlns:a16="http://schemas.microsoft.com/office/drawing/2014/main" id="{B1238686-548C-0DDB-3447-5D25A24E56A6}"/>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29" name="Freeform: Shape 129">
                  <a:extLst>
                    <a:ext uri="{FF2B5EF4-FFF2-40B4-BE49-F238E27FC236}">
                      <a16:creationId xmlns:a16="http://schemas.microsoft.com/office/drawing/2014/main" id="{D456D236-AE3A-24CB-3838-2516F0ABCF5B}"/>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0" name="Freeform: Shape 130">
                  <a:extLst>
                    <a:ext uri="{FF2B5EF4-FFF2-40B4-BE49-F238E27FC236}">
                      <a16:creationId xmlns:a16="http://schemas.microsoft.com/office/drawing/2014/main" id="{C67196E1-3CA6-6614-84C0-BEE03968F26F}"/>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1" name="Freeform: Shape 131">
                  <a:extLst>
                    <a:ext uri="{FF2B5EF4-FFF2-40B4-BE49-F238E27FC236}">
                      <a16:creationId xmlns:a16="http://schemas.microsoft.com/office/drawing/2014/main" id="{7A453438-BF91-10F7-75AA-468C94F3B3DC}"/>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2" name="Freeform: Shape 132">
                  <a:extLst>
                    <a:ext uri="{FF2B5EF4-FFF2-40B4-BE49-F238E27FC236}">
                      <a16:creationId xmlns:a16="http://schemas.microsoft.com/office/drawing/2014/main" id="{D80B0B08-1BF9-913F-1124-D40476F4163F}"/>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3" name="Freeform: Shape 133">
                  <a:extLst>
                    <a:ext uri="{FF2B5EF4-FFF2-40B4-BE49-F238E27FC236}">
                      <a16:creationId xmlns:a16="http://schemas.microsoft.com/office/drawing/2014/main" id="{41E028A4-00B4-9661-CB93-558397270BCD}"/>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4" name="Freeform: Shape 134">
                  <a:extLst>
                    <a:ext uri="{FF2B5EF4-FFF2-40B4-BE49-F238E27FC236}">
                      <a16:creationId xmlns:a16="http://schemas.microsoft.com/office/drawing/2014/main" id="{0D05C6C2-385A-D5E3-1C26-4EE528193E84}"/>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5" name="Freeform: Shape 135">
                  <a:extLst>
                    <a:ext uri="{FF2B5EF4-FFF2-40B4-BE49-F238E27FC236}">
                      <a16:creationId xmlns:a16="http://schemas.microsoft.com/office/drawing/2014/main" id="{4BEC1126-CFFB-1954-3A00-F5BB119E47A4}"/>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6" name="Freeform: Shape 136">
                  <a:extLst>
                    <a:ext uri="{FF2B5EF4-FFF2-40B4-BE49-F238E27FC236}">
                      <a16:creationId xmlns:a16="http://schemas.microsoft.com/office/drawing/2014/main" id="{35DCDE90-1C62-1121-67E0-03DCB4BD9B0E}"/>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7" name="Freeform: Shape 137">
                  <a:extLst>
                    <a:ext uri="{FF2B5EF4-FFF2-40B4-BE49-F238E27FC236}">
                      <a16:creationId xmlns:a16="http://schemas.microsoft.com/office/drawing/2014/main" id="{3931D3DF-07A3-47F9-359D-F0ED41B21133}"/>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8" name="Freeform: Shape 138">
                  <a:extLst>
                    <a:ext uri="{FF2B5EF4-FFF2-40B4-BE49-F238E27FC236}">
                      <a16:creationId xmlns:a16="http://schemas.microsoft.com/office/drawing/2014/main" id="{98AA6279-DCD5-8A31-81DE-382956CB033B}"/>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39" name="Freeform: Shape 139">
                  <a:extLst>
                    <a:ext uri="{FF2B5EF4-FFF2-40B4-BE49-F238E27FC236}">
                      <a16:creationId xmlns:a16="http://schemas.microsoft.com/office/drawing/2014/main" id="{B75A641E-8F05-246E-382A-A73CD357E838}"/>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0" name="Freeform: Shape 140">
                  <a:extLst>
                    <a:ext uri="{FF2B5EF4-FFF2-40B4-BE49-F238E27FC236}">
                      <a16:creationId xmlns:a16="http://schemas.microsoft.com/office/drawing/2014/main" id="{317534F9-1C9D-6659-F12A-46020606FBD3}"/>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1" name="Freeform: Shape 141">
                  <a:extLst>
                    <a:ext uri="{FF2B5EF4-FFF2-40B4-BE49-F238E27FC236}">
                      <a16:creationId xmlns:a16="http://schemas.microsoft.com/office/drawing/2014/main" id="{2C758059-4B41-A53C-DC72-F51E02BA64AB}"/>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2" name="Freeform: Shape 142">
                  <a:extLst>
                    <a:ext uri="{FF2B5EF4-FFF2-40B4-BE49-F238E27FC236}">
                      <a16:creationId xmlns:a16="http://schemas.microsoft.com/office/drawing/2014/main" id="{1D04EA7C-DD5C-CA33-A6D3-D9F6164F8C7F}"/>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3" name="Freeform: Shape 143">
                  <a:extLst>
                    <a:ext uri="{FF2B5EF4-FFF2-40B4-BE49-F238E27FC236}">
                      <a16:creationId xmlns:a16="http://schemas.microsoft.com/office/drawing/2014/main" id="{6D4F31A0-FFC8-6D2B-C8AC-7A91DD874B23}"/>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4" name="Freeform: Shape 144">
                  <a:extLst>
                    <a:ext uri="{FF2B5EF4-FFF2-40B4-BE49-F238E27FC236}">
                      <a16:creationId xmlns:a16="http://schemas.microsoft.com/office/drawing/2014/main" id="{836325E1-B29B-0C4D-EC0C-18CF39463FEF}"/>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5" name="Freeform: Shape 145">
                  <a:extLst>
                    <a:ext uri="{FF2B5EF4-FFF2-40B4-BE49-F238E27FC236}">
                      <a16:creationId xmlns:a16="http://schemas.microsoft.com/office/drawing/2014/main" id="{DB2DCF15-2F14-E00B-3301-67712C794AF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6" name="Freeform: Shape 146">
                  <a:extLst>
                    <a:ext uri="{FF2B5EF4-FFF2-40B4-BE49-F238E27FC236}">
                      <a16:creationId xmlns:a16="http://schemas.microsoft.com/office/drawing/2014/main" id="{C96FFCFE-35EC-00BE-D6B9-12A8BC301E39}"/>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7" name="Freeform: Shape 147">
                  <a:extLst>
                    <a:ext uri="{FF2B5EF4-FFF2-40B4-BE49-F238E27FC236}">
                      <a16:creationId xmlns:a16="http://schemas.microsoft.com/office/drawing/2014/main" id="{AB644987-060A-983B-832C-15AE99D6265B}"/>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8" name="Freeform: Shape 148">
                  <a:extLst>
                    <a:ext uri="{FF2B5EF4-FFF2-40B4-BE49-F238E27FC236}">
                      <a16:creationId xmlns:a16="http://schemas.microsoft.com/office/drawing/2014/main" id="{7436EA59-92E2-13E6-1A00-A36F74EA8481}"/>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49" name="Freeform: Shape 149">
                  <a:extLst>
                    <a:ext uri="{FF2B5EF4-FFF2-40B4-BE49-F238E27FC236}">
                      <a16:creationId xmlns:a16="http://schemas.microsoft.com/office/drawing/2014/main" id="{6229C78E-DC30-321B-B3EE-F8B33905174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0" name="Freeform: Shape 150">
                  <a:extLst>
                    <a:ext uri="{FF2B5EF4-FFF2-40B4-BE49-F238E27FC236}">
                      <a16:creationId xmlns:a16="http://schemas.microsoft.com/office/drawing/2014/main" id="{2FC56240-FF38-6780-76FD-CBD1F43FDE3A}"/>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1" name="Freeform: Shape 151">
                  <a:extLst>
                    <a:ext uri="{FF2B5EF4-FFF2-40B4-BE49-F238E27FC236}">
                      <a16:creationId xmlns:a16="http://schemas.microsoft.com/office/drawing/2014/main" id="{F6001DBA-AF58-8E56-C982-E6EA815C7706}"/>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2" name="Freeform: Shape 152">
                  <a:extLst>
                    <a:ext uri="{FF2B5EF4-FFF2-40B4-BE49-F238E27FC236}">
                      <a16:creationId xmlns:a16="http://schemas.microsoft.com/office/drawing/2014/main" id="{5CB85783-15F9-A7DB-A9E3-1828040009EA}"/>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3" name="Freeform: Shape 153">
                  <a:extLst>
                    <a:ext uri="{FF2B5EF4-FFF2-40B4-BE49-F238E27FC236}">
                      <a16:creationId xmlns:a16="http://schemas.microsoft.com/office/drawing/2014/main" id="{F2D2FC8E-0E7C-3B6A-6E08-F6B5EF2A1D92}"/>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4" name="Freeform: Shape 154">
                  <a:extLst>
                    <a:ext uri="{FF2B5EF4-FFF2-40B4-BE49-F238E27FC236}">
                      <a16:creationId xmlns:a16="http://schemas.microsoft.com/office/drawing/2014/main" id="{874C0495-CF4E-C6A2-B4BF-D56937ACC587}"/>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5" name="Freeform: Shape 155">
                  <a:extLst>
                    <a:ext uri="{FF2B5EF4-FFF2-40B4-BE49-F238E27FC236}">
                      <a16:creationId xmlns:a16="http://schemas.microsoft.com/office/drawing/2014/main" id="{0D4F4A66-3D97-3F1C-159C-96A08F68BBD2}"/>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6" name="Freeform: Shape 156">
                  <a:extLst>
                    <a:ext uri="{FF2B5EF4-FFF2-40B4-BE49-F238E27FC236}">
                      <a16:creationId xmlns:a16="http://schemas.microsoft.com/office/drawing/2014/main" id="{3F5BC6A8-16E4-2694-F395-1D9F82A6C5E2}"/>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7" name="Freeform: Shape 157">
                  <a:extLst>
                    <a:ext uri="{FF2B5EF4-FFF2-40B4-BE49-F238E27FC236}">
                      <a16:creationId xmlns:a16="http://schemas.microsoft.com/office/drawing/2014/main" id="{10151AB0-117A-6277-E581-502722877E4E}"/>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8" name="Freeform: Shape 158">
                  <a:extLst>
                    <a:ext uri="{FF2B5EF4-FFF2-40B4-BE49-F238E27FC236}">
                      <a16:creationId xmlns:a16="http://schemas.microsoft.com/office/drawing/2014/main" id="{96752E4C-2BCA-CAD1-F7A8-9758209D2AAD}"/>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9" name="Freeform: Shape 159">
                  <a:extLst>
                    <a:ext uri="{FF2B5EF4-FFF2-40B4-BE49-F238E27FC236}">
                      <a16:creationId xmlns:a16="http://schemas.microsoft.com/office/drawing/2014/main" id="{98272052-742C-7872-C0A7-00246D2E8431}"/>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0" name="Freeform: Shape 160">
                  <a:extLst>
                    <a:ext uri="{FF2B5EF4-FFF2-40B4-BE49-F238E27FC236}">
                      <a16:creationId xmlns:a16="http://schemas.microsoft.com/office/drawing/2014/main" id="{0A80463B-014D-F3EC-36A5-8D3FEDE30C15}"/>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1" name="Freeform: Shape 161">
                  <a:extLst>
                    <a:ext uri="{FF2B5EF4-FFF2-40B4-BE49-F238E27FC236}">
                      <a16:creationId xmlns:a16="http://schemas.microsoft.com/office/drawing/2014/main" id="{0F7F1C30-EC95-E868-2702-C7DD6DAC538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2" name="Freeform: Shape 162">
                  <a:extLst>
                    <a:ext uri="{FF2B5EF4-FFF2-40B4-BE49-F238E27FC236}">
                      <a16:creationId xmlns:a16="http://schemas.microsoft.com/office/drawing/2014/main" id="{C6F86CC7-078D-B433-A676-86F99447E905}"/>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3" name="Freeform: Shape 163">
                  <a:extLst>
                    <a:ext uri="{FF2B5EF4-FFF2-40B4-BE49-F238E27FC236}">
                      <a16:creationId xmlns:a16="http://schemas.microsoft.com/office/drawing/2014/main" id="{A79AE1E7-745F-8795-2454-C3182FF3894E}"/>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4" name="Freeform: Shape 164">
                  <a:extLst>
                    <a:ext uri="{FF2B5EF4-FFF2-40B4-BE49-F238E27FC236}">
                      <a16:creationId xmlns:a16="http://schemas.microsoft.com/office/drawing/2014/main" id="{6FF85C44-A6B0-95CC-732C-885F609E509B}"/>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5" name="Freeform: Shape 165">
                  <a:extLst>
                    <a:ext uri="{FF2B5EF4-FFF2-40B4-BE49-F238E27FC236}">
                      <a16:creationId xmlns:a16="http://schemas.microsoft.com/office/drawing/2014/main" id="{1E5605B0-198A-AC88-8FB0-41AFB9B2FF80}"/>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6" name="Freeform: Shape 166">
                  <a:extLst>
                    <a:ext uri="{FF2B5EF4-FFF2-40B4-BE49-F238E27FC236}">
                      <a16:creationId xmlns:a16="http://schemas.microsoft.com/office/drawing/2014/main" id="{DC715A5F-9601-18E7-8C9C-929255B5254F}"/>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7" name="Freeform: Shape 167">
                  <a:extLst>
                    <a:ext uri="{FF2B5EF4-FFF2-40B4-BE49-F238E27FC236}">
                      <a16:creationId xmlns:a16="http://schemas.microsoft.com/office/drawing/2014/main" id="{4973950E-A600-A4EF-81ED-A7ECC987407E}"/>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8" name="Freeform: Shape 168">
                  <a:extLst>
                    <a:ext uri="{FF2B5EF4-FFF2-40B4-BE49-F238E27FC236}">
                      <a16:creationId xmlns:a16="http://schemas.microsoft.com/office/drawing/2014/main" id="{6839BEE2-58D1-E2DB-26F8-54CD79D27BA9}"/>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69" name="Freeform: Shape 169">
                  <a:extLst>
                    <a:ext uri="{FF2B5EF4-FFF2-40B4-BE49-F238E27FC236}">
                      <a16:creationId xmlns:a16="http://schemas.microsoft.com/office/drawing/2014/main" id="{D8DC6028-4366-F60B-93B4-075E80EE4FB9}"/>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0" name="Freeform: Shape 170">
                  <a:extLst>
                    <a:ext uri="{FF2B5EF4-FFF2-40B4-BE49-F238E27FC236}">
                      <a16:creationId xmlns:a16="http://schemas.microsoft.com/office/drawing/2014/main" id="{98C7FAFD-FC32-5B75-3F62-14C9E308961D}"/>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1" name="Freeform: Shape 171">
                  <a:extLst>
                    <a:ext uri="{FF2B5EF4-FFF2-40B4-BE49-F238E27FC236}">
                      <a16:creationId xmlns:a16="http://schemas.microsoft.com/office/drawing/2014/main" id="{C7AE39AF-BFFD-B1DC-7C12-FFDEB96698B6}"/>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2" name="Freeform: Shape 172">
                  <a:extLst>
                    <a:ext uri="{FF2B5EF4-FFF2-40B4-BE49-F238E27FC236}">
                      <a16:creationId xmlns:a16="http://schemas.microsoft.com/office/drawing/2014/main" id="{1A70D292-23CC-244C-8503-A647FAF9294A}"/>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3" name="Freeform: Shape 173">
                  <a:extLst>
                    <a:ext uri="{FF2B5EF4-FFF2-40B4-BE49-F238E27FC236}">
                      <a16:creationId xmlns:a16="http://schemas.microsoft.com/office/drawing/2014/main" id="{5391CFA4-4A98-066E-CD0B-1382EACBF7C2}"/>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4" name="Freeform: Shape 174">
                  <a:extLst>
                    <a:ext uri="{FF2B5EF4-FFF2-40B4-BE49-F238E27FC236}">
                      <a16:creationId xmlns:a16="http://schemas.microsoft.com/office/drawing/2014/main" id="{41204FF7-CD91-5A0C-EB7C-F8E9BC3F9830}"/>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5" name="Freeform: Shape 175">
                  <a:extLst>
                    <a:ext uri="{FF2B5EF4-FFF2-40B4-BE49-F238E27FC236}">
                      <a16:creationId xmlns:a16="http://schemas.microsoft.com/office/drawing/2014/main" id="{453DA9F0-0617-9ECB-4EFF-F5C1871EF4FF}"/>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6" name="Freeform: Shape 176">
                  <a:extLst>
                    <a:ext uri="{FF2B5EF4-FFF2-40B4-BE49-F238E27FC236}">
                      <a16:creationId xmlns:a16="http://schemas.microsoft.com/office/drawing/2014/main" id="{F2B2D075-D26C-0993-9067-38F1E9B3F726}"/>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7" name="Freeform: Shape 177">
                  <a:extLst>
                    <a:ext uri="{FF2B5EF4-FFF2-40B4-BE49-F238E27FC236}">
                      <a16:creationId xmlns:a16="http://schemas.microsoft.com/office/drawing/2014/main" id="{6BA8F16E-81FB-F1D9-2C3E-1A9605305616}"/>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8" name="Freeform: Shape 178">
                  <a:extLst>
                    <a:ext uri="{FF2B5EF4-FFF2-40B4-BE49-F238E27FC236}">
                      <a16:creationId xmlns:a16="http://schemas.microsoft.com/office/drawing/2014/main" id="{18E0B81C-97B3-0D3C-9DCC-0CC3C7867334}"/>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79" name="Freeform: Shape 179">
                  <a:extLst>
                    <a:ext uri="{FF2B5EF4-FFF2-40B4-BE49-F238E27FC236}">
                      <a16:creationId xmlns:a16="http://schemas.microsoft.com/office/drawing/2014/main" id="{498F7924-0926-D4EB-6546-45018D469B26}"/>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0" name="Freeform: Shape 180">
                  <a:extLst>
                    <a:ext uri="{FF2B5EF4-FFF2-40B4-BE49-F238E27FC236}">
                      <a16:creationId xmlns:a16="http://schemas.microsoft.com/office/drawing/2014/main" id="{0B8F6973-BC3C-D18C-C965-84090216FB11}"/>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1" name="Freeform: Shape 181">
                  <a:extLst>
                    <a:ext uri="{FF2B5EF4-FFF2-40B4-BE49-F238E27FC236}">
                      <a16:creationId xmlns:a16="http://schemas.microsoft.com/office/drawing/2014/main" id="{7A63D190-7127-7CB4-CA22-2347C4257F9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2" name="Freeform: Shape 182">
                  <a:extLst>
                    <a:ext uri="{FF2B5EF4-FFF2-40B4-BE49-F238E27FC236}">
                      <a16:creationId xmlns:a16="http://schemas.microsoft.com/office/drawing/2014/main" id="{EC8F1513-B2B4-07AC-2323-2CB2984A660C}"/>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3" name="Freeform: Shape 183">
                  <a:extLst>
                    <a:ext uri="{FF2B5EF4-FFF2-40B4-BE49-F238E27FC236}">
                      <a16:creationId xmlns:a16="http://schemas.microsoft.com/office/drawing/2014/main" id="{C837D0FF-47C1-157E-ACDB-649B9262B331}"/>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4" name="Freeform: Shape 184">
                  <a:extLst>
                    <a:ext uri="{FF2B5EF4-FFF2-40B4-BE49-F238E27FC236}">
                      <a16:creationId xmlns:a16="http://schemas.microsoft.com/office/drawing/2014/main" id="{14D02C47-9A39-CA5D-EFBE-3D2759E6A44C}"/>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5" name="Freeform: Shape 185">
                  <a:extLst>
                    <a:ext uri="{FF2B5EF4-FFF2-40B4-BE49-F238E27FC236}">
                      <a16:creationId xmlns:a16="http://schemas.microsoft.com/office/drawing/2014/main" id="{DF74BEA6-EC4B-6BC8-DE08-7D876961E7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6" name="Freeform: Shape 186">
                  <a:extLst>
                    <a:ext uri="{FF2B5EF4-FFF2-40B4-BE49-F238E27FC236}">
                      <a16:creationId xmlns:a16="http://schemas.microsoft.com/office/drawing/2014/main" id="{5DB5922B-7DD9-63B0-7779-CEE9D8A06036}"/>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7" name="Freeform: Shape 187">
                  <a:extLst>
                    <a:ext uri="{FF2B5EF4-FFF2-40B4-BE49-F238E27FC236}">
                      <a16:creationId xmlns:a16="http://schemas.microsoft.com/office/drawing/2014/main" id="{26823D28-9595-4ADF-DDB6-5901AAB123FF}"/>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8" name="Freeform: Shape 188">
                  <a:extLst>
                    <a:ext uri="{FF2B5EF4-FFF2-40B4-BE49-F238E27FC236}">
                      <a16:creationId xmlns:a16="http://schemas.microsoft.com/office/drawing/2014/main" id="{04E8315F-C782-AFA1-E2A7-81CFC4E659BE}"/>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89" name="Freeform: Shape 189">
                  <a:extLst>
                    <a:ext uri="{FF2B5EF4-FFF2-40B4-BE49-F238E27FC236}">
                      <a16:creationId xmlns:a16="http://schemas.microsoft.com/office/drawing/2014/main" id="{41CD335F-EBF2-B420-F197-BFF919805BD8}"/>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0" name="Freeform: Shape 190">
                  <a:extLst>
                    <a:ext uri="{FF2B5EF4-FFF2-40B4-BE49-F238E27FC236}">
                      <a16:creationId xmlns:a16="http://schemas.microsoft.com/office/drawing/2014/main" id="{77866922-6404-CE1F-A520-478AAAA94C1B}"/>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1" name="Freeform: Shape 191">
                  <a:extLst>
                    <a:ext uri="{FF2B5EF4-FFF2-40B4-BE49-F238E27FC236}">
                      <a16:creationId xmlns:a16="http://schemas.microsoft.com/office/drawing/2014/main" id="{2DB10EA9-F301-1194-1C04-2848091403A6}"/>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2" name="Freeform: Shape 192">
                  <a:extLst>
                    <a:ext uri="{FF2B5EF4-FFF2-40B4-BE49-F238E27FC236}">
                      <a16:creationId xmlns:a16="http://schemas.microsoft.com/office/drawing/2014/main" id="{0198C590-0089-553A-B71C-15910ED024C3}"/>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3" name="Freeform: Shape 193">
                  <a:extLst>
                    <a:ext uri="{FF2B5EF4-FFF2-40B4-BE49-F238E27FC236}">
                      <a16:creationId xmlns:a16="http://schemas.microsoft.com/office/drawing/2014/main" id="{B3661729-78EE-E507-252D-CA6380CCAC82}"/>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4" name="Freeform: Shape 194">
                  <a:extLst>
                    <a:ext uri="{FF2B5EF4-FFF2-40B4-BE49-F238E27FC236}">
                      <a16:creationId xmlns:a16="http://schemas.microsoft.com/office/drawing/2014/main" id="{134F770C-C569-4358-D92E-8CD7E690F131}"/>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5" name="Freeform: Shape 195">
                  <a:extLst>
                    <a:ext uri="{FF2B5EF4-FFF2-40B4-BE49-F238E27FC236}">
                      <a16:creationId xmlns:a16="http://schemas.microsoft.com/office/drawing/2014/main" id="{A2549CFE-C278-2660-6C33-86677822B243}"/>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6" name="Freeform: Shape 196">
                  <a:extLst>
                    <a:ext uri="{FF2B5EF4-FFF2-40B4-BE49-F238E27FC236}">
                      <a16:creationId xmlns:a16="http://schemas.microsoft.com/office/drawing/2014/main" id="{23D4A707-BB0B-AD3D-DD86-B0FD9BD8BCBF}"/>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7" name="Freeform: Shape 197">
                  <a:extLst>
                    <a:ext uri="{FF2B5EF4-FFF2-40B4-BE49-F238E27FC236}">
                      <a16:creationId xmlns:a16="http://schemas.microsoft.com/office/drawing/2014/main" id="{0BC387EA-F4F3-863A-D82D-137FCDE65F7E}"/>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8" name="Freeform: Shape 198">
                  <a:extLst>
                    <a:ext uri="{FF2B5EF4-FFF2-40B4-BE49-F238E27FC236}">
                      <a16:creationId xmlns:a16="http://schemas.microsoft.com/office/drawing/2014/main" id="{5A4C1F0C-F1A0-A312-40CA-FAA60F5647C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99" name="Freeform: Shape 199">
                  <a:extLst>
                    <a:ext uri="{FF2B5EF4-FFF2-40B4-BE49-F238E27FC236}">
                      <a16:creationId xmlns:a16="http://schemas.microsoft.com/office/drawing/2014/main" id="{4505844E-5BFC-54F5-A354-F60067F1CF41}"/>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0" name="Freeform: Shape 200">
                  <a:extLst>
                    <a:ext uri="{FF2B5EF4-FFF2-40B4-BE49-F238E27FC236}">
                      <a16:creationId xmlns:a16="http://schemas.microsoft.com/office/drawing/2014/main" id="{392F3CAA-7F62-36FA-6A05-31FFD73E547F}"/>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Shape 201">
                  <a:extLst>
                    <a:ext uri="{FF2B5EF4-FFF2-40B4-BE49-F238E27FC236}">
                      <a16:creationId xmlns:a16="http://schemas.microsoft.com/office/drawing/2014/main" id="{5849E483-5DEA-564F-A138-87BB6897E8C0}"/>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Shape 202">
                  <a:extLst>
                    <a:ext uri="{FF2B5EF4-FFF2-40B4-BE49-F238E27FC236}">
                      <a16:creationId xmlns:a16="http://schemas.microsoft.com/office/drawing/2014/main" id="{EC52CBCE-7F41-6C9B-0395-4E3EF1F7950B}"/>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Shape 203">
                  <a:extLst>
                    <a:ext uri="{FF2B5EF4-FFF2-40B4-BE49-F238E27FC236}">
                      <a16:creationId xmlns:a16="http://schemas.microsoft.com/office/drawing/2014/main" id="{EAC5BE67-975B-F3DB-6BEB-6B116745B70D}"/>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Shape 204">
                  <a:extLst>
                    <a:ext uri="{FF2B5EF4-FFF2-40B4-BE49-F238E27FC236}">
                      <a16:creationId xmlns:a16="http://schemas.microsoft.com/office/drawing/2014/main" id="{72413BD0-8930-1A2E-1DB0-FECE6FA398B1}"/>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Shape 205">
                  <a:extLst>
                    <a:ext uri="{FF2B5EF4-FFF2-40B4-BE49-F238E27FC236}">
                      <a16:creationId xmlns:a16="http://schemas.microsoft.com/office/drawing/2014/main" id="{2E9ECEEF-592F-1CC0-BE80-B7AB52D4756F}"/>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Shape 206">
                  <a:extLst>
                    <a:ext uri="{FF2B5EF4-FFF2-40B4-BE49-F238E27FC236}">
                      <a16:creationId xmlns:a16="http://schemas.microsoft.com/office/drawing/2014/main" id="{1A719FCA-6C63-D8CD-2EB4-BD000D80A9B7}"/>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Shape 207">
                  <a:extLst>
                    <a:ext uri="{FF2B5EF4-FFF2-40B4-BE49-F238E27FC236}">
                      <a16:creationId xmlns:a16="http://schemas.microsoft.com/office/drawing/2014/main" id="{0AE49E27-B4FA-199E-8742-9978FBE502FC}"/>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Shape 208">
                  <a:extLst>
                    <a:ext uri="{FF2B5EF4-FFF2-40B4-BE49-F238E27FC236}">
                      <a16:creationId xmlns:a16="http://schemas.microsoft.com/office/drawing/2014/main" id="{443C12F4-7DEE-5882-AB54-3B0EF9729278}"/>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Freeform: Shape 209">
                  <a:extLst>
                    <a:ext uri="{FF2B5EF4-FFF2-40B4-BE49-F238E27FC236}">
                      <a16:creationId xmlns:a16="http://schemas.microsoft.com/office/drawing/2014/main" id="{D47B3EFA-9A84-DB89-2E60-ED8F174CC782}"/>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Shape 210">
                  <a:extLst>
                    <a:ext uri="{FF2B5EF4-FFF2-40B4-BE49-F238E27FC236}">
                      <a16:creationId xmlns:a16="http://schemas.microsoft.com/office/drawing/2014/main" id="{DE377409-991C-2C96-0E63-763F82018D69}"/>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Shape 211">
                  <a:extLst>
                    <a:ext uri="{FF2B5EF4-FFF2-40B4-BE49-F238E27FC236}">
                      <a16:creationId xmlns:a16="http://schemas.microsoft.com/office/drawing/2014/main" id="{DF9442F3-D3A9-F36D-207B-0D153C185ACE}"/>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Shape 212">
                  <a:extLst>
                    <a:ext uri="{FF2B5EF4-FFF2-40B4-BE49-F238E27FC236}">
                      <a16:creationId xmlns:a16="http://schemas.microsoft.com/office/drawing/2014/main" id="{865E1EB7-BDF3-F454-E23F-4F29BDE903DB}"/>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Freeform: Shape 213">
                  <a:extLst>
                    <a:ext uri="{FF2B5EF4-FFF2-40B4-BE49-F238E27FC236}">
                      <a16:creationId xmlns:a16="http://schemas.microsoft.com/office/drawing/2014/main" id="{17BAD67D-7421-81A5-8310-ECF3B0FA1263}"/>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4" name="Freeform: Shape 214">
                  <a:extLst>
                    <a:ext uri="{FF2B5EF4-FFF2-40B4-BE49-F238E27FC236}">
                      <a16:creationId xmlns:a16="http://schemas.microsoft.com/office/drawing/2014/main" id="{CADD807E-BB62-3D6E-06A1-725F268395FA}"/>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5" name="Freeform: Shape 215">
                  <a:extLst>
                    <a:ext uri="{FF2B5EF4-FFF2-40B4-BE49-F238E27FC236}">
                      <a16:creationId xmlns:a16="http://schemas.microsoft.com/office/drawing/2014/main" id="{CC6FE3A1-6CEB-B776-1787-FE0408B24066}"/>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6" name="Freeform: Shape 216">
                  <a:extLst>
                    <a:ext uri="{FF2B5EF4-FFF2-40B4-BE49-F238E27FC236}">
                      <a16:creationId xmlns:a16="http://schemas.microsoft.com/office/drawing/2014/main" id="{EC6818AA-1B35-476F-549C-0EBA58F1F7A8}"/>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7" name="Freeform: Shape 217">
                  <a:extLst>
                    <a:ext uri="{FF2B5EF4-FFF2-40B4-BE49-F238E27FC236}">
                      <a16:creationId xmlns:a16="http://schemas.microsoft.com/office/drawing/2014/main" id="{AB6361A4-DB51-6BBA-C0B9-C4C969D0B1D3}"/>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8" name="Freeform: Shape 218">
                  <a:extLst>
                    <a:ext uri="{FF2B5EF4-FFF2-40B4-BE49-F238E27FC236}">
                      <a16:creationId xmlns:a16="http://schemas.microsoft.com/office/drawing/2014/main" id="{9F35A98B-67A7-6778-E227-21013B64AE83}"/>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9" name="Freeform: Shape 219">
                  <a:extLst>
                    <a:ext uri="{FF2B5EF4-FFF2-40B4-BE49-F238E27FC236}">
                      <a16:creationId xmlns:a16="http://schemas.microsoft.com/office/drawing/2014/main" id="{A432E843-3E8E-94B2-00C5-1292D46DAF6E}"/>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0" name="Freeform: Shape 220">
                  <a:extLst>
                    <a:ext uri="{FF2B5EF4-FFF2-40B4-BE49-F238E27FC236}">
                      <a16:creationId xmlns:a16="http://schemas.microsoft.com/office/drawing/2014/main" id="{29BAB50F-B34D-0643-373C-6C4F9A34C066}"/>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1" name="Freeform: Shape 221">
                  <a:extLst>
                    <a:ext uri="{FF2B5EF4-FFF2-40B4-BE49-F238E27FC236}">
                      <a16:creationId xmlns:a16="http://schemas.microsoft.com/office/drawing/2014/main" id="{2C7D79C6-CBAE-0182-FFC5-96D0F5A8CAE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2" name="Freeform: Shape 222">
                  <a:extLst>
                    <a:ext uri="{FF2B5EF4-FFF2-40B4-BE49-F238E27FC236}">
                      <a16:creationId xmlns:a16="http://schemas.microsoft.com/office/drawing/2014/main" id="{98E20529-BE24-878D-9158-83C8A4FDDB49}"/>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3" name="Freeform: Shape 223">
                  <a:extLst>
                    <a:ext uri="{FF2B5EF4-FFF2-40B4-BE49-F238E27FC236}">
                      <a16:creationId xmlns:a16="http://schemas.microsoft.com/office/drawing/2014/main" id="{8494B263-2766-55BC-9363-893087C8AF0A}"/>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4" name="Freeform: Shape 224">
                  <a:extLst>
                    <a:ext uri="{FF2B5EF4-FFF2-40B4-BE49-F238E27FC236}">
                      <a16:creationId xmlns:a16="http://schemas.microsoft.com/office/drawing/2014/main" id="{F6A7794C-EB4A-034F-58F6-2A68C7C9D9CA}"/>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5" name="Freeform: Shape 225">
                  <a:extLst>
                    <a:ext uri="{FF2B5EF4-FFF2-40B4-BE49-F238E27FC236}">
                      <a16:creationId xmlns:a16="http://schemas.microsoft.com/office/drawing/2014/main" id="{B0C5F209-BFB1-EA2C-9A2B-8707297EB055}"/>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6" name="Freeform: Shape 226">
                  <a:extLst>
                    <a:ext uri="{FF2B5EF4-FFF2-40B4-BE49-F238E27FC236}">
                      <a16:creationId xmlns:a16="http://schemas.microsoft.com/office/drawing/2014/main" id="{64D96DB4-B194-8EED-6B32-A6D4E06F5567}"/>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7" name="Freeform: Shape 227">
                  <a:extLst>
                    <a:ext uri="{FF2B5EF4-FFF2-40B4-BE49-F238E27FC236}">
                      <a16:creationId xmlns:a16="http://schemas.microsoft.com/office/drawing/2014/main" id="{AB88D493-F685-B934-E1E8-740DB7A45875}"/>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8" name="Freeform: Shape 228">
                  <a:extLst>
                    <a:ext uri="{FF2B5EF4-FFF2-40B4-BE49-F238E27FC236}">
                      <a16:creationId xmlns:a16="http://schemas.microsoft.com/office/drawing/2014/main" id="{98090249-6309-4631-2D6B-7D736E7DE43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29" name="Freeform: Shape 229">
                  <a:extLst>
                    <a:ext uri="{FF2B5EF4-FFF2-40B4-BE49-F238E27FC236}">
                      <a16:creationId xmlns:a16="http://schemas.microsoft.com/office/drawing/2014/main" id="{32AE48DC-596B-10F4-D20E-60A40AB45F63}"/>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0" name="Freeform: Shape 230">
                  <a:extLst>
                    <a:ext uri="{FF2B5EF4-FFF2-40B4-BE49-F238E27FC236}">
                      <a16:creationId xmlns:a16="http://schemas.microsoft.com/office/drawing/2014/main" id="{58051781-F19D-3235-1A01-BF6B1366AA1F}"/>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1" name="Freeform: Shape 231">
                  <a:extLst>
                    <a:ext uri="{FF2B5EF4-FFF2-40B4-BE49-F238E27FC236}">
                      <a16:creationId xmlns:a16="http://schemas.microsoft.com/office/drawing/2014/main" id="{E1539FFF-AA80-8264-3DF3-B4E68E2345EF}"/>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2" name="Freeform: Shape 232">
                  <a:extLst>
                    <a:ext uri="{FF2B5EF4-FFF2-40B4-BE49-F238E27FC236}">
                      <a16:creationId xmlns:a16="http://schemas.microsoft.com/office/drawing/2014/main" id="{221740C3-2C8F-79D7-FF75-AB587E50E454}"/>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3" name="Freeform: Shape 233">
                  <a:extLst>
                    <a:ext uri="{FF2B5EF4-FFF2-40B4-BE49-F238E27FC236}">
                      <a16:creationId xmlns:a16="http://schemas.microsoft.com/office/drawing/2014/main" id="{B3AAA911-2CCB-E12D-83C7-AC7E025C9D0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4" name="Freeform: Shape 234">
                  <a:extLst>
                    <a:ext uri="{FF2B5EF4-FFF2-40B4-BE49-F238E27FC236}">
                      <a16:creationId xmlns:a16="http://schemas.microsoft.com/office/drawing/2014/main" id="{0EB04EF5-C3B3-6C7A-F611-D464DF24BFCE}"/>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5" name="Freeform: Shape 235">
                  <a:extLst>
                    <a:ext uri="{FF2B5EF4-FFF2-40B4-BE49-F238E27FC236}">
                      <a16:creationId xmlns:a16="http://schemas.microsoft.com/office/drawing/2014/main" id="{133C8754-1489-4E5E-E11C-C7475C9B3844}"/>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6" name="Freeform: Shape 236">
                  <a:extLst>
                    <a:ext uri="{FF2B5EF4-FFF2-40B4-BE49-F238E27FC236}">
                      <a16:creationId xmlns:a16="http://schemas.microsoft.com/office/drawing/2014/main" id="{5698DF04-C80B-953D-9451-2D0CFEB2A7B4}"/>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7" name="Freeform: Shape 237">
                  <a:extLst>
                    <a:ext uri="{FF2B5EF4-FFF2-40B4-BE49-F238E27FC236}">
                      <a16:creationId xmlns:a16="http://schemas.microsoft.com/office/drawing/2014/main" id="{D897C427-8C37-26B1-E7B7-D651C4346DD4}"/>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8" name="Freeform: Shape 238">
                  <a:extLst>
                    <a:ext uri="{FF2B5EF4-FFF2-40B4-BE49-F238E27FC236}">
                      <a16:creationId xmlns:a16="http://schemas.microsoft.com/office/drawing/2014/main" id="{DE94D4FD-732C-7289-DA58-38E93C123F52}"/>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9" name="Freeform: Shape 239">
                  <a:extLst>
                    <a:ext uri="{FF2B5EF4-FFF2-40B4-BE49-F238E27FC236}">
                      <a16:creationId xmlns:a16="http://schemas.microsoft.com/office/drawing/2014/main" id="{1510FAC7-62DE-0893-4E73-835304EC7E19}"/>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A610A18-AEC2-1CD1-B3EC-AACA39270FF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Azure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Synapse</a:t>
                </a:r>
                <a:br>
                  <a:rPr kumimoji="0" lang="en-US" sz="1600" b="0" i="0" u="none" strike="noStrike" kern="1200" cap="none" spc="0" normalizeH="0" baseline="0" noProof="0" dirty="0">
                    <a:ln>
                      <a:noFill/>
                    </a:ln>
                    <a:solidFill>
                      <a:srgbClr val="FFFFFF"/>
                    </a:solidFill>
                    <a:effectLst/>
                    <a:uLnTx/>
                    <a:uFillTx/>
                    <a:latin typeface="Segoe UI"/>
                    <a:ea typeface="+mn-ea"/>
                    <a:cs typeface="+mn-cs"/>
                  </a:rPr>
                </a:br>
                <a:r>
                  <a:rPr kumimoji="0" lang="en-US" sz="1600" b="0" i="0" u="none" strike="noStrike" kern="1200" cap="none" spc="0" normalizeH="0" baseline="0" noProof="0" dirty="0">
                    <a:ln>
                      <a:noFill/>
                    </a:ln>
                    <a:solidFill>
                      <a:srgbClr val="FFFFFF"/>
                    </a:solidFill>
                    <a:effectLst/>
                    <a:uLnTx/>
                    <a:uFillTx/>
                    <a:latin typeface="Segoe UI"/>
                    <a:ea typeface="+mn-ea"/>
                    <a:cs typeface="+mn-cs"/>
                  </a:rPr>
                  <a:t>Analytics</a:t>
                </a:r>
              </a:p>
            </p:txBody>
          </p:sp>
          <p:pic>
            <p:nvPicPr>
              <p:cNvPr id="14" name="Picture 13">
                <a:extLst>
                  <a:ext uri="{FF2B5EF4-FFF2-40B4-BE49-F238E27FC236}">
                    <a16:creationId xmlns:a16="http://schemas.microsoft.com/office/drawing/2014/main" id="{D402BD9A-4A49-A8AD-B0FB-B8F2D63A14A9}"/>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3" name="TextBox 272">
            <a:extLst>
              <a:ext uri="{FF2B5EF4-FFF2-40B4-BE49-F238E27FC236}">
                <a16:creationId xmlns:a16="http://schemas.microsoft.com/office/drawing/2014/main" id="{00665CD2-C0BB-D22F-6B89-07801EE7978B}"/>
              </a:ext>
            </a:extLst>
          </p:cNvPr>
          <p:cNvSpPr txBox="1"/>
          <p:nvPr/>
        </p:nvSpPr>
        <p:spPr>
          <a:xfrm>
            <a:off x="7566188" y="1460932"/>
            <a:ext cx="4043199" cy="4708981"/>
          </a:xfrm>
          <a:prstGeom prst="rect">
            <a:avLst/>
          </a:prstGeom>
          <a:noFill/>
        </p:spPr>
        <p:txBody>
          <a:bodyPr wrap="square" lIns="0" tIns="0" rIns="0" bIns="0" rtlCol="0">
            <a:spAutoFit/>
          </a:bodyPr>
          <a:lstStyle>
            <a:defPPr>
              <a:defRPr lang="en-US"/>
            </a:defPPr>
            <a:lvl1pPr>
              <a:spcAft>
                <a:spcPts val="4200"/>
              </a:spcAft>
              <a:buClr>
                <a:srgbClr val="00B050"/>
              </a:buClr>
              <a:defRPr sz="2800">
                <a:gradFill>
                  <a:gsLst>
                    <a:gs pos="2917">
                      <a:schemeClr val="tx1"/>
                    </a:gs>
                    <a:gs pos="30000">
                      <a:schemeClr val="tx1"/>
                    </a:gs>
                  </a:gsLst>
                  <a:lin ang="5400000" scaled="0"/>
                </a:gradFill>
              </a:defRPr>
            </a:lvl1pPr>
          </a:lstStyle>
          <a:p>
            <a:pPr>
              <a:spcAft>
                <a:spcPts val="3600"/>
              </a:spcAft>
            </a:pPr>
            <a:r>
              <a:rPr lang="en-US" sz="1800" dirty="0">
                <a:latin typeface="+mj-lt"/>
              </a:rPr>
              <a:t>Synapse Workspace</a:t>
            </a:r>
          </a:p>
          <a:p>
            <a:pPr>
              <a:spcAft>
                <a:spcPts val="3600"/>
              </a:spcAft>
            </a:pPr>
            <a:r>
              <a:rPr lang="en-US" sz="1800" dirty="0">
                <a:latin typeface="+mj-lt"/>
              </a:rPr>
              <a:t>Dedicated SQL Pool</a:t>
            </a:r>
          </a:p>
          <a:p>
            <a:pPr>
              <a:spcAft>
                <a:spcPts val="3600"/>
              </a:spcAft>
            </a:pPr>
            <a:r>
              <a:rPr lang="en-US" sz="1800" dirty="0">
                <a:latin typeface="+mj-lt"/>
              </a:rPr>
              <a:t>Landing Zone</a:t>
            </a:r>
          </a:p>
          <a:p>
            <a:pPr>
              <a:spcAft>
                <a:spcPts val="3600"/>
              </a:spcAft>
            </a:pPr>
            <a:r>
              <a:rPr lang="en-US" sz="1800" dirty="0">
                <a:latin typeface="+mj-lt"/>
              </a:rPr>
              <a:t>Self-hosted Integration Runtime</a:t>
            </a:r>
          </a:p>
          <a:p>
            <a:pPr>
              <a:spcAft>
                <a:spcPts val="3600"/>
              </a:spcAft>
            </a:pPr>
            <a:r>
              <a:rPr lang="en-US" sz="1800" dirty="0">
                <a:latin typeface="+mj-lt"/>
              </a:rPr>
              <a:t>SQL Server 2022 database</a:t>
            </a:r>
          </a:p>
          <a:p>
            <a:pPr>
              <a:spcAft>
                <a:spcPts val="3600"/>
              </a:spcAft>
            </a:pPr>
            <a:r>
              <a:rPr lang="en-US" sz="1800" dirty="0">
                <a:latin typeface="+mj-lt"/>
              </a:rPr>
              <a:t>Engine enhancements for change feed</a:t>
            </a:r>
          </a:p>
          <a:p>
            <a:pPr>
              <a:spcAft>
                <a:spcPts val="3600"/>
              </a:spcAft>
            </a:pPr>
            <a:r>
              <a:rPr lang="en-US" sz="1800" dirty="0">
                <a:latin typeface="+mj-lt"/>
              </a:rPr>
              <a:t>Similar for Azure SQL Database</a:t>
            </a:r>
          </a:p>
        </p:txBody>
      </p:sp>
      <p:grpSp>
        <p:nvGrpSpPr>
          <p:cNvPr id="274" name="Group 273" descr="Check mark">
            <a:extLst>
              <a:ext uri="{FF2B5EF4-FFF2-40B4-BE49-F238E27FC236}">
                <a16:creationId xmlns:a16="http://schemas.microsoft.com/office/drawing/2014/main" id="{F9F77915-258C-1455-B048-C16B11A39BA3}"/>
              </a:ext>
            </a:extLst>
          </p:cNvPr>
          <p:cNvGrpSpPr/>
          <p:nvPr/>
        </p:nvGrpSpPr>
        <p:grpSpPr>
          <a:xfrm>
            <a:off x="6831661" y="1323023"/>
            <a:ext cx="521734" cy="521732"/>
            <a:chOff x="-1422400" y="1963698"/>
            <a:chExt cx="914400" cy="914400"/>
          </a:xfrm>
        </p:grpSpPr>
        <p:sp>
          <p:nvSpPr>
            <p:cNvPr id="275" name="Oval 274">
              <a:extLst>
                <a:ext uri="{FF2B5EF4-FFF2-40B4-BE49-F238E27FC236}">
                  <a16:creationId xmlns:a16="http://schemas.microsoft.com/office/drawing/2014/main" id="{2F594A67-30DA-1FF2-ECBF-57934D718C6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6" name="Graphic 6">
              <a:extLst>
                <a:ext uri="{FF2B5EF4-FFF2-40B4-BE49-F238E27FC236}">
                  <a16:creationId xmlns:a16="http://schemas.microsoft.com/office/drawing/2014/main" id="{4BF6718A-80E9-EFD2-3D3A-C59A0A8D741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7" name="Group 276" descr="Check mark">
            <a:extLst>
              <a:ext uri="{FF2B5EF4-FFF2-40B4-BE49-F238E27FC236}">
                <a16:creationId xmlns:a16="http://schemas.microsoft.com/office/drawing/2014/main" id="{1A7D51E0-FA93-77EA-0426-A3AA2DC6ED5F}"/>
              </a:ext>
            </a:extLst>
          </p:cNvPr>
          <p:cNvGrpSpPr/>
          <p:nvPr/>
        </p:nvGrpSpPr>
        <p:grpSpPr>
          <a:xfrm>
            <a:off x="6831661" y="2053238"/>
            <a:ext cx="521734" cy="521732"/>
            <a:chOff x="-1422400" y="1963698"/>
            <a:chExt cx="914400" cy="914400"/>
          </a:xfrm>
        </p:grpSpPr>
        <p:sp>
          <p:nvSpPr>
            <p:cNvPr id="278" name="Oval 277">
              <a:extLst>
                <a:ext uri="{FF2B5EF4-FFF2-40B4-BE49-F238E27FC236}">
                  <a16:creationId xmlns:a16="http://schemas.microsoft.com/office/drawing/2014/main" id="{C33B2097-5ECC-CFBC-C727-1D430DA7B1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9" name="Graphic 6">
              <a:extLst>
                <a:ext uri="{FF2B5EF4-FFF2-40B4-BE49-F238E27FC236}">
                  <a16:creationId xmlns:a16="http://schemas.microsoft.com/office/drawing/2014/main" id="{4720D576-891A-33BB-BBA3-BBAE9809FD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0" name="Group 279" descr="Check mark">
            <a:extLst>
              <a:ext uri="{FF2B5EF4-FFF2-40B4-BE49-F238E27FC236}">
                <a16:creationId xmlns:a16="http://schemas.microsoft.com/office/drawing/2014/main" id="{23B11B74-38C9-2C7F-2999-A1209D6E881F}"/>
              </a:ext>
            </a:extLst>
          </p:cNvPr>
          <p:cNvGrpSpPr/>
          <p:nvPr/>
        </p:nvGrpSpPr>
        <p:grpSpPr>
          <a:xfrm>
            <a:off x="6831661" y="2783453"/>
            <a:ext cx="521734" cy="521732"/>
            <a:chOff x="-1422400" y="1963698"/>
            <a:chExt cx="914400" cy="914400"/>
          </a:xfrm>
        </p:grpSpPr>
        <p:sp>
          <p:nvSpPr>
            <p:cNvPr id="281" name="Oval 280">
              <a:extLst>
                <a:ext uri="{FF2B5EF4-FFF2-40B4-BE49-F238E27FC236}">
                  <a16:creationId xmlns:a16="http://schemas.microsoft.com/office/drawing/2014/main" id="{C79EC6B0-24E5-DE52-A5A8-48068F067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2" name="Graphic 6">
              <a:extLst>
                <a:ext uri="{FF2B5EF4-FFF2-40B4-BE49-F238E27FC236}">
                  <a16:creationId xmlns:a16="http://schemas.microsoft.com/office/drawing/2014/main" id="{33608CB2-3C7C-3A17-E7C2-32AF0D3B995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3" name="Group 282" descr="Check mark">
            <a:extLst>
              <a:ext uri="{FF2B5EF4-FFF2-40B4-BE49-F238E27FC236}">
                <a16:creationId xmlns:a16="http://schemas.microsoft.com/office/drawing/2014/main" id="{61B7A441-D025-AB6D-95B7-EEB9DA1D76F0}"/>
              </a:ext>
            </a:extLst>
          </p:cNvPr>
          <p:cNvGrpSpPr/>
          <p:nvPr/>
        </p:nvGrpSpPr>
        <p:grpSpPr>
          <a:xfrm>
            <a:off x="6831661" y="3513668"/>
            <a:ext cx="521734" cy="521732"/>
            <a:chOff x="-1422400" y="1963698"/>
            <a:chExt cx="914400" cy="914400"/>
          </a:xfrm>
        </p:grpSpPr>
        <p:sp>
          <p:nvSpPr>
            <p:cNvPr id="284" name="Oval 283">
              <a:extLst>
                <a:ext uri="{FF2B5EF4-FFF2-40B4-BE49-F238E27FC236}">
                  <a16:creationId xmlns:a16="http://schemas.microsoft.com/office/drawing/2014/main" id="{7B0ED3DA-AAD0-23AD-B9FA-8969AB81F26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5" name="Graphic 6">
              <a:extLst>
                <a:ext uri="{FF2B5EF4-FFF2-40B4-BE49-F238E27FC236}">
                  <a16:creationId xmlns:a16="http://schemas.microsoft.com/office/drawing/2014/main" id="{30D82490-F9F2-CB85-9B7F-EB04093E0F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6" name="Group 285" descr="Check mark">
            <a:extLst>
              <a:ext uri="{FF2B5EF4-FFF2-40B4-BE49-F238E27FC236}">
                <a16:creationId xmlns:a16="http://schemas.microsoft.com/office/drawing/2014/main" id="{EEBE050E-1154-E523-15C1-F7AE60618FA5}"/>
              </a:ext>
            </a:extLst>
          </p:cNvPr>
          <p:cNvGrpSpPr/>
          <p:nvPr/>
        </p:nvGrpSpPr>
        <p:grpSpPr>
          <a:xfrm>
            <a:off x="6831661" y="4243883"/>
            <a:ext cx="521734" cy="521732"/>
            <a:chOff x="-1422400" y="1963698"/>
            <a:chExt cx="914400" cy="914400"/>
          </a:xfrm>
        </p:grpSpPr>
        <p:sp>
          <p:nvSpPr>
            <p:cNvPr id="287" name="Oval 286">
              <a:extLst>
                <a:ext uri="{FF2B5EF4-FFF2-40B4-BE49-F238E27FC236}">
                  <a16:creationId xmlns:a16="http://schemas.microsoft.com/office/drawing/2014/main" id="{9A86BB16-8E36-5CF3-36CC-74810F13DC4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8" name="Graphic 6">
              <a:extLst>
                <a:ext uri="{FF2B5EF4-FFF2-40B4-BE49-F238E27FC236}">
                  <a16:creationId xmlns:a16="http://schemas.microsoft.com/office/drawing/2014/main" id="{9B737DCA-73AF-4196-A77B-08AB793DF8A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9" name="Group 288" descr="Check mark">
            <a:extLst>
              <a:ext uri="{FF2B5EF4-FFF2-40B4-BE49-F238E27FC236}">
                <a16:creationId xmlns:a16="http://schemas.microsoft.com/office/drawing/2014/main" id="{E5296F82-9C1F-CD45-F3A0-B6D5A395F316}"/>
              </a:ext>
            </a:extLst>
          </p:cNvPr>
          <p:cNvGrpSpPr/>
          <p:nvPr/>
        </p:nvGrpSpPr>
        <p:grpSpPr>
          <a:xfrm>
            <a:off x="6831661" y="4974098"/>
            <a:ext cx="521734" cy="521732"/>
            <a:chOff x="-1422400" y="1963698"/>
            <a:chExt cx="914400" cy="914400"/>
          </a:xfrm>
        </p:grpSpPr>
        <p:sp>
          <p:nvSpPr>
            <p:cNvPr id="290" name="Oval 289">
              <a:extLst>
                <a:ext uri="{FF2B5EF4-FFF2-40B4-BE49-F238E27FC236}">
                  <a16:creationId xmlns:a16="http://schemas.microsoft.com/office/drawing/2014/main" id="{39B077E3-17D8-A698-7C06-7E8BB68237F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1" name="Graphic 6">
              <a:extLst>
                <a:ext uri="{FF2B5EF4-FFF2-40B4-BE49-F238E27FC236}">
                  <a16:creationId xmlns:a16="http://schemas.microsoft.com/office/drawing/2014/main" id="{3705CA4D-2892-34D1-B292-2B7C48B9F77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2" name="Group 291" descr="Check mark">
            <a:extLst>
              <a:ext uri="{FF2B5EF4-FFF2-40B4-BE49-F238E27FC236}">
                <a16:creationId xmlns:a16="http://schemas.microsoft.com/office/drawing/2014/main" id="{7BC8BD89-99E7-5A43-8FB2-9365288C57EF}"/>
              </a:ext>
            </a:extLst>
          </p:cNvPr>
          <p:cNvGrpSpPr/>
          <p:nvPr/>
        </p:nvGrpSpPr>
        <p:grpSpPr>
          <a:xfrm>
            <a:off x="6831661" y="5704311"/>
            <a:ext cx="521734" cy="521732"/>
            <a:chOff x="-1422400" y="1963698"/>
            <a:chExt cx="914400" cy="914400"/>
          </a:xfrm>
        </p:grpSpPr>
        <p:sp>
          <p:nvSpPr>
            <p:cNvPr id="293" name="Oval 292">
              <a:extLst>
                <a:ext uri="{FF2B5EF4-FFF2-40B4-BE49-F238E27FC236}">
                  <a16:creationId xmlns:a16="http://schemas.microsoft.com/office/drawing/2014/main" id="{6C82195A-E6DB-6C65-F8F5-152441A05EF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4" name="Graphic 6">
              <a:extLst>
                <a:ext uri="{FF2B5EF4-FFF2-40B4-BE49-F238E27FC236}">
                  <a16:creationId xmlns:a16="http://schemas.microsoft.com/office/drawing/2014/main" id="{C150E26C-1EEC-B126-DCB5-AAC4DABCA6E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679872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250"/>
                                        <p:tgtEl>
                                          <p:spTgt spid="27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27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274"/>
                                        </p:tgtEl>
                                        <p:attrNameLst>
                                          <p:attrName>style.visibility</p:attrName>
                                        </p:attrNameLst>
                                      </p:cBhvr>
                                      <p:to>
                                        <p:strVal val="visible"/>
                                      </p:to>
                                    </p:set>
                                    <p:animEffect transition="in" filter="fade">
                                      <p:cBhvr>
                                        <p:cTn id="12" dur="250"/>
                                        <p:tgtEl>
                                          <p:spTgt spid="274"/>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274"/>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277"/>
                                        </p:tgtEl>
                                        <p:attrNameLst>
                                          <p:attrName>style.visibility</p:attrName>
                                        </p:attrNameLst>
                                      </p:cBhvr>
                                      <p:to>
                                        <p:strVal val="visible"/>
                                      </p:to>
                                    </p:set>
                                    <p:animEffect transition="in" filter="fade">
                                      <p:cBhvr>
                                        <p:cTn id="17" dur="250"/>
                                        <p:tgtEl>
                                          <p:spTgt spid="277"/>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277"/>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280"/>
                                        </p:tgtEl>
                                        <p:attrNameLst>
                                          <p:attrName>style.visibility</p:attrName>
                                        </p:attrNameLst>
                                      </p:cBhvr>
                                      <p:to>
                                        <p:strVal val="visible"/>
                                      </p:to>
                                    </p:set>
                                    <p:animEffect transition="in" filter="fade">
                                      <p:cBhvr>
                                        <p:cTn id="22" dur="250"/>
                                        <p:tgtEl>
                                          <p:spTgt spid="280"/>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280"/>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283"/>
                                        </p:tgtEl>
                                        <p:attrNameLst>
                                          <p:attrName>style.visibility</p:attrName>
                                        </p:attrNameLst>
                                      </p:cBhvr>
                                      <p:to>
                                        <p:strVal val="visible"/>
                                      </p:to>
                                    </p:set>
                                    <p:animEffect transition="in" filter="fade">
                                      <p:cBhvr>
                                        <p:cTn id="27" dur="250"/>
                                        <p:tgtEl>
                                          <p:spTgt spid="283"/>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283"/>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286"/>
                                        </p:tgtEl>
                                        <p:attrNameLst>
                                          <p:attrName>style.visibility</p:attrName>
                                        </p:attrNameLst>
                                      </p:cBhvr>
                                      <p:to>
                                        <p:strVal val="visible"/>
                                      </p:to>
                                    </p:set>
                                    <p:animEffect transition="in" filter="fade">
                                      <p:cBhvr>
                                        <p:cTn id="32" dur="250"/>
                                        <p:tgtEl>
                                          <p:spTgt spid="286"/>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286"/>
                                        </p:tgtEl>
                                        <p:attrNameLst>
                                          <p:attrName>ppt_x</p:attrName>
                                          <p:attrName>ppt_y</p:attrName>
                                        </p:attrNameLst>
                                      </p:cBhvr>
                                      <p:rCtr x="859" y="0"/>
                                    </p:animMotion>
                                  </p:childTnLst>
                                </p:cTn>
                              </p:par>
                              <p:par>
                                <p:cTn id="35" presetID="10" presetClass="entr" presetSubtype="0" fill="hold" nodeType="withEffect">
                                  <p:stCondLst>
                                    <p:cond delay="0"/>
                                  </p:stCondLst>
                                  <p:childTnLst>
                                    <p:set>
                                      <p:cBhvr>
                                        <p:cTn id="36" dur="1" fill="hold">
                                          <p:stCondLst>
                                            <p:cond delay="0"/>
                                          </p:stCondLst>
                                        </p:cTn>
                                        <p:tgtEl>
                                          <p:spTgt spid="289"/>
                                        </p:tgtEl>
                                        <p:attrNameLst>
                                          <p:attrName>style.visibility</p:attrName>
                                        </p:attrNameLst>
                                      </p:cBhvr>
                                      <p:to>
                                        <p:strVal val="visible"/>
                                      </p:to>
                                    </p:set>
                                    <p:animEffect transition="in" filter="fade">
                                      <p:cBhvr>
                                        <p:cTn id="37" dur="250"/>
                                        <p:tgtEl>
                                          <p:spTgt spid="289"/>
                                        </p:tgtEl>
                                      </p:cBhvr>
                                    </p:animEffect>
                                  </p:childTnLst>
                                </p:cTn>
                              </p:par>
                              <p:par>
                                <p:cTn id="38" presetID="42" presetClass="path" presetSubtype="0" decel="100000" fill="hold" nodeType="withEffect">
                                  <p:stCondLst>
                                    <p:cond delay="0"/>
                                  </p:stCondLst>
                                  <p:childTnLst>
                                    <p:animMotion origin="layout" path="M -0.01719 -0.00023 L -1.25E-6 1.85185E-6 " pathEditMode="relative" rAng="0" ptsTypes="AA">
                                      <p:cBhvr>
                                        <p:cTn id="39" dur="500" fill="hold"/>
                                        <p:tgtEl>
                                          <p:spTgt spid="289"/>
                                        </p:tgtEl>
                                        <p:attrNameLst>
                                          <p:attrName>ppt_x</p:attrName>
                                          <p:attrName>ppt_y</p:attrName>
                                        </p:attrNameLst>
                                      </p:cBhvr>
                                      <p:rCtr x="859" y="0"/>
                                    </p:animMotion>
                                  </p:childTnLst>
                                </p:cTn>
                              </p:par>
                              <p:par>
                                <p:cTn id="40" presetID="10" presetClass="entr" presetSubtype="0" fill="hold" nodeType="withEffect">
                                  <p:stCondLst>
                                    <p:cond delay="0"/>
                                  </p:stCondLst>
                                  <p:childTnLst>
                                    <p:set>
                                      <p:cBhvr>
                                        <p:cTn id="41" dur="1" fill="hold">
                                          <p:stCondLst>
                                            <p:cond delay="0"/>
                                          </p:stCondLst>
                                        </p:cTn>
                                        <p:tgtEl>
                                          <p:spTgt spid="292"/>
                                        </p:tgtEl>
                                        <p:attrNameLst>
                                          <p:attrName>style.visibility</p:attrName>
                                        </p:attrNameLst>
                                      </p:cBhvr>
                                      <p:to>
                                        <p:strVal val="visible"/>
                                      </p:to>
                                    </p:set>
                                    <p:animEffect transition="in" filter="fade">
                                      <p:cBhvr>
                                        <p:cTn id="42" dur="250"/>
                                        <p:tgtEl>
                                          <p:spTgt spid="292"/>
                                        </p:tgtEl>
                                      </p:cBhvr>
                                    </p:animEffect>
                                  </p:childTnLst>
                                </p:cTn>
                              </p:par>
                              <p:par>
                                <p:cTn id="43" presetID="42" presetClass="path" presetSubtype="0" decel="100000" fill="hold" nodeType="withEffect">
                                  <p:stCondLst>
                                    <p:cond delay="0"/>
                                  </p:stCondLst>
                                  <p:childTnLst>
                                    <p:animMotion origin="layout" path="M -0.01719 -0.00023 L -1.25E-6 1.85185E-6 " pathEditMode="relative" rAng="0" ptsTypes="AA">
                                      <p:cBhvr>
                                        <p:cTn id="44" dur="500" fill="hold"/>
                                        <p:tgtEl>
                                          <p:spTgt spid="292"/>
                                        </p:tgtEl>
                                        <p:attrNameLst>
                                          <p:attrName>ppt_x</p:attrName>
                                          <p:attrName>ppt_y</p:attrName>
                                        </p:attrNameLst>
                                      </p:cBhvr>
                                      <p:rCtr x="85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0"/>
      <p:bldP spid="273"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8" y="5133976"/>
            <a:ext cx="11604625" cy="15651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aka.ms/sql2022workshop</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aka.ms/sqlserver2022decks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aka.ms/sqlserver2022series</a:t>
            </a:r>
          </a:p>
          <a:p>
            <a:pPr defTabSz="932472" fontAlgn="base">
              <a:spcBef>
                <a:spcPct val="0"/>
              </a:spcBef>
              <a:spcAft>
                <a:spcPts val="600"/>
              </a:spcAft>
            </a:pPr>
            <a:r>
              <a:rPr lang="en-US" sz="1800" dirty="0">
                <a:solidFill>
                  <a:schemeClr val="accent1"/>
                </a:solidFill>
                <a:ea typeface="Segoe UI" pitchFamily="34" charset="0"/>
                <a:cs typeface="Segoe UI" pitchFamily="34" charset="0"/>
              </a:rPr>
              <a:t>aka.ms/sqlserver2022demos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SQL Server 2022 workshop</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3268587"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Introduction to SQL Server 2022</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3472169"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Connect SQL Server 2022 to Azure</a:t>
            </a:r>
            <a:endParaRPr lang="en-US" sz="1800" dirty="0">
              <a:latin typeface="+mj-lt"/>
              <a:cs typeface="Segoe UI" panose="020B0502040204020203" pitchFamily="34" charset="0"/>
            </a:endParaRPr>
          </a:p>
        </p:txBody>
      </p:sp>
      <p:sp>
        <p:nvSpPr>
          <p:cNvPr id="12" name="Rectangle 11">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5" action="ppaction://hlinksldjump"/>
              </a:rPr>
              <a:t>Module 3</a:t>
            </a:r>
            <a:br>
              <a:rPr lang="en-US" sz="1200" dirty="0">
                <a:solidFill>
                  <a:srgbClr val="0078D4"/>
                </a:solidFill>
              </a:rPr>
            </a:br>
            <a:r>
              <a:rPr lang="en-US" sz="1600" dirty="0">
                <a:latin typeface="+mj-lt"/>
                <a:cs typeface="Segoe UI" panose="020B0502040204020203" pitchFamily="34" charset="0"/>
              </a:rPr>
              <a:t>Accelerate performance with built-in query intelligence</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Power your database with</a:t>
            </a:r>
          </a:p>
          <a:p>
            <a:pPr defTabSz="896350"/>
            <a:r>
              <a:rPr lang="en-US" sz="1600" dirty="0">
                <a:latin typeface="+mj-lt"/>
                <a:cs typeface="Segoe UI" panose="020B0502040204020203" pitchFamily="34" charset="0"/>
              </a:rPr>
              <a:t>security, scalability, and availability</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341510" cy="677108"/>
          </a:xfrm>
          <a:prstGeom prst="rect">
            <a:avLst/>
          </a:prstGeom>
          <a:noFill/>
        </p:spPr>
        <p:txBody>
          <a:bodyPr wrap="none" lIns="274320" tIns="0" rIns="0" bIns="0" rtlCol="0">
            <a:spAutoFit/>
          </a:bodyPr>
          <a:lstStyle/>
          <a:p>
            <a:pPr defTabSz="896350"/>
            <a:r>
              <a:rPr lang="en-US" sz="1200" dirty="0">
                <a:solidFill>
                  <a:srgbClr val="0078D4"/>
                </a:solidFill>
                <a:hlinkClick r:id="rId7"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Access new sources with data virtualization </a:t>
            </a:r>
          </a:p>
          <a:p>
            <a:pPr defTabSz="896350"/>
            <a:r>
              <a:rPr lang="en-US" sz="1600" dirty="0">
                <a:latin typeface="+mj-lt"/>
                <a:cs typeface="Segoe UI" panose="020B0502040204020203" pitchFamily="34" charset="0"/>
              </a:rPr>
              <a:t>and object storage</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3576107" cy="677108"/>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Enhance your application with new </a:t>
            </a:r>
          </a:p>
          <a:p>
            <a:pPr defTabSz="896350"/>
            <a:r>
              <a:rPr lang="en-US" sz="1600" dirty="0">
                <a:latin typeface="+mj-lt"/>
                <a:cs typeface="Segoe UI" panose="020B0502040204020203" pitchFamily="34" charset="0"/>
              </a:rPr>
              <a:t>T-SQL capabilities</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2285754" cy="430887"/>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Summary and closing</a:t>
            </a:r>
          </a:p>
        </p:txBody>
      </p:sp>
      <p:pic>
        <p:nvPicPr>
          <p:cNvPr id="51" name="Graphic 50">
            <a:extLst>
              <a:ext uri="{FF2B5EF4-FFF2-40B4-BE49-F238E27FC236}">
                <a16:creationId xmlns:a16="http://schemas.microsoft.com/office/drawing/2014/main" id="{6DD329AC-56DC-F2B4-79A6-3F010985E9E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7726" y="1500187"/>
            <a:ext cx="398988" cy="398989"/>
          </a:xfrm>
          <a:prstGeom prst="rect">
            <a:avLst/>
          </a:prstGeom>
        </p:spPr>
      </p:pic>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2455" y="2411720"/>
            <a:ext cx="551298" cy="4362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descr="query intelligence">
            <a:extLst>
              <a:ext uri="{FF2B5EF4-FFF2-40B4-BE49-F238E27FC236}">
                <a16:creationId xmlns:a16="http://schemas.microsoft.com/office/drawing/2014/main" id="{35B6E7E0-76F8-960F-D039-B70643079D52}"/>
              </a:ext>
            </a:extLst>
          </p:cNvPr>
          <p:cNvGrpSpPr/>
          <p:nvPr/>
        </p:nvGrpSpPr>
        <p:grpSpPr>
          <a:xfrm>
            <a:off x="697152" y="3350475"/>
            <a:ext cx="430538" cy="406298"/>
            <a:chOff x="697152" y="3560279"/>
            <a:chExt cx="430538" cy="406298"/>
          </a:xfrm>
        </p:grpSpPr>
        <p:sp>
          <p:nvSpPr>
            <p:cNvPr id="54" name="Freeform 6">
              <a:extLst>
                <a:ext uri="{FF2B5EF4-FFF2-40B4-BE49-F238E27FC236}">
                  <a16:creationId xmlns:a16="http://schemas.microsoft.com/office/drawing/2014/main" id="{A3FA8CDF-45D2-82A0-9D79-5D2FA0D6ED67}"/>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5" name="Freeform 5">
              <a:extLst>
                <a:ext uri="{FF2B5EF4-FFF2-40B4-BE49-F238E27FC236}">
                  <a16:creationId xmlns:a16="http://schemas.microsoft.com/office/drawing/2014/main" id="{0F80DD5E-EF66-1285-322C-5246C67AF71C}"/>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71" name="Freeform 182">
              <a:extLst>
                <a:ext uri="{FF2B5EF4-FFF2-40B4-BE49-F238E27FC236}">
                  <a16:creationId xmlns:a16="http://schemas.microsoft.com/office/drawing/2014/main" id="{D0CE6232-8E5F-A254-E83B-E4EE26B4F6A1}"/>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72" name="Group 71">
              <a:extLst>
                <a:ext uri="{FF2B5EF4-FFF2-40B4-BE49-F238E27FC236}">
                  <a16:creationId xmlns:a16="http://schemas.microsoft.com/office/drawing/2014/main" id="{C0E76C2C-E928-6195-1B33-78C82BCBD6B0}"/>
                </a:ext>
              </a:extLst>
            </p:cNvPr>
            <p:cNvGrpSpPr/>
            <p:nvPr/>
          </p:nvGrpSpPr>
          <p:grpSpPr>
            <a:xfrm>
              <a:off x="736350" y="3728192"/>
              <a:ext cx="53825" cy="87410"/>
              <a:chOff x="6675672" y="2470169"/>
              <a:chExt cx="284918" cy="439588"/>
            </a:xfrm>
            <a:solidFill>
              <a:schemeClr val="accent2"/>
            </a:solidFill>
          </p:grpSpPr>
          <p:sp>
            <p:nvSpPr>
              <p:cNvPr id="73" name="Freeform: Shape 72">
                <a:extLst>
                  <a:ext uri="{FF2B5EF4-FFF2-40B4-BE49-F238E27FC236}">
                    <a16:creationId xmlns:a16="http://schemas.microsoft.com/office/drawing/2014/main" id="{8E2721D7-4A8B-28E1-47FF-55AC1F55778E}"/>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5AC628D-7A84-5EE0-98C9-C8CFFD5955D4}"/>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33" name="Freeform: Shape 32">
              <a:extLst>
                <a:ext uri="{FF2B5EF4-FFF2-40B4-BE49-F238E27FC236}">
                  <a16:creationId xmlns:a16="http://schemas.microsoft.com/office/drawing/2014/main" id="{015A195A-B62C-5EE0-DB00-F9C6E5E52F31}"/>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30" name="Freeform: Shape 29">
              <a:extLst>
                <a:ext uri="{FF2B5EF4-FFF2-40B4-BE49-F238E27FC236}">
                  <a16:creationId xmlns:a16="http://schemas.microsoft.com/office/drawing/2014/main" id="{52A2D0A4-DE5D-5F0E-EC5B-9DD978EBE3F1}"/>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3B1FEF7-5A61-12FE-A6C1-2F22EDCDD4EF}"/>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nvGrpSpPr>
          <p:cNvPr id="75" name="Group 34" descr="Power your database icon">
            <a:extLst>
              <a:ext uri="{FF2B5EF4-FFF2-40B4-BE49-F238E27FC236}">
                <a16:creationId xmlns:a16="http://schemas.microsoft.com/office/drawing/2014/main" id="{BEFCF8EF-FC7B-6291-46EE-25250DACA613}"/>
              </a:ext>
            </a:extLst>
          </p:cNvPr>
          <p:cNvGrpSpPr>
            <a:grpSpLocks noChangeAspect="1"/>
          </p:cNvGrpSpPr>
          <p:nvPr/>
        </p:nvGrpSpPr>
        <p:grpSpPr bwMode="auto">
          <a:xfrm>
            <a:off x="708060" y="4277490"/>
            <a:ext cx="408806" cy="399836"/>
            <a:chOff x="2805" y="999"/>
            <a:chExt cx="319" cy="312"/>
          </a:xfrm>
        </p:grpSpPr>
        <p:sp>
          <p:nvSpPr>
            <p:cNvPr id="76" name="Freeform 35">
              <a:extLst>
                <a:ext uri="{FF2B5EF4-FFF2-40B4-BE49-F238E27FC236}">
                  <a16:creationId xmlns:a16="http://schemas.microsoft.com/office/drawing/2014/main" id="{11AF42E5-E85C-B7E3-8870-931D40584908}"/>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77" name="Freeform 36">
              <a:extLst>
                <a:ext uri="{FF2B5EF4-FFF2-40B4-BE49-F238E27FC236}">
                  <a16:creationId xmlns:a16="http://schemas.microsoft.com/office/drawing/2014/main" id="{CE245659-263D-840A-50B2-8666CE26D92E}"/>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Shape 77" descr="T-SQL">
            <a:extLst>
              <a:ext uri="{FF2B5EF4-FFF2-40B4-BE49-F238E27FC236}">
                <a16:creationId xmlns:a16="http://schemas.microsoft.com/office/drawing/2014/main" id="{DB8E9524-E144-3F1D-DB86-FF270691F5DB}"/>
              </a:ext>
            </a:extLst>
          </p:cNvPr>
          <p:cNvSpPr/>
          <p:nvPr/>
        </p:nvSpPr>
        <p:spPr bwMode="auto">
          <a:xfrm>
            <a:off x="6010912" y="2552920"/>
            <a:ext cx="529652" cy="153838"/>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grpSp>
        <p:nvGrpSpPr>
          <p:cNvPr id="46" name="Group 45" descr="List icon">
            <a:extLst>
              <a:ext uri="{FF2B5EF4-FFF2-40B4-BE49-F238E27FC236}">
                <a16:creationId xmlns:a16="http://schemas.microsoft.com/office/drawing/2014/main" id="{5458472E-39C8-C823-6B1D-E9C684963B19}"/>
              </a:ext>
            </a:extLst>
          </p:cNvPr>
          <p:cNvGrpSpPr/>
          <p:nvPr/>
        </p:nvGrpSpPr>
        <p:grpSpPr>
          <a:xfrm>
            <a:off x="6133887" y="3370591"/>
            <a:ext cx="283702" cy="366067"/>
            <a:chOff x="6392285" y="3742804"/>
            <a:chExt cx="415305" cy="535878"/>
          </a:xfrm>
        </p:grpSpPr>
        <p:sp>
          <p:nvSpPr>
            <p:cNvPr id="36" name="Freeform: Shape 35">
              <a:extLst>
                <a:ext uri="{FF2B5EF4-FFF2-40B4-BE49-F238E27FC236}">
                  <a16:creationId xmlns:a16="http://schemas.microsoft.com/office/drawing/2014/main" id="{4B02FF2B-C570-14A6-8071-779E7A53C518}"/>
                </a:ext>
              </a:extLst>
            </p:cNvPr>
            <p:cNvSpPr/>
            <p:nvPr/>
          </p:nvSpPr>
          <p:spPr>
            <a:xfrm>
              <a:off x="6392285" y="3742804"/>
              <a:ext cx="415305" cy="535878"/>
            </a:xfrm>
            <a:custGeom>
              <a:avLst/>
              <a:gdLst>
                <a:gd name="connsiteX0" fmla="*/ 40191 w 415305"/>
                <a:gd name="connsiteY0" fmla="*/ 40191 h 535878"/>
                <a:gd name="connsiteX1" fmla="*/ 375115 w 415305"/>
                <a:gd name="connsiteY1" fmla="*/ 40191 h 535878"/>
                <a:gd name="connsiteX2" fmla="*/ 375115 w 415305"/>
                <a:gd name="connsiteY2" fmla="*/ 495687 h 535878"/>
                <a:gd name="connsiteX3" fmla="*/ 40191 w 415305"/>
                <a:gd name="connsiteY3" fmla="*/ 495687 h 535878"/>
                <a:gd name="connsiteX4" fmla="*/ 40191 w 415305"/>
                <a:gd name="connsiteY4" fmla="*/ 40191 h 535878"/>
                <a:gd name="connsiteX5" fmla="*/ 0 w 415305"/>
                <a:gd name="connsiteY5" fmla="*/ 535878 h 535878"/>
                <a:gd name="connsiteX6" fmla="*/ 415306 w 415305"/>
                <a:gd name="connsiteY6" fmla="*/ 535878 h 535878"/>
                <a:gd name="connsiteX7" fmla="*/ 415306 w 415305"/>
                <a:gd name="connsiteY7" fmla="*/ 0 h 535878"/>
                <a:gd name="connsiteX8" fmla="*/ 0 w 415305"/>
                <a:gd name="connsiteY8" fmla="*/ 0 h 535878"/>
                <a:gd name="connsiteX9" fmla="*/ 0 w 415305"/>
                <a:gd name="connsiteY9" fmla="*/ 535878 h 535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305" h="535878">
                  <a:moveTo>
                    <a:pt x="40191" y="40191"/>
                  </a:moveTo>
                  <a:lnTo>
                    <a:pt x="375115" y="40191"/>
                  </a:lnTo>
                  <a:lnTo>
                    <a:pt x="375115" y="495687"/>
                  </a:lnTo>
                  <a:lnTo>
                    <a:pt x="40191" y="495687"/>
                  </a:lnTo>
                  <a:lnTo>
                    <a:pt x="40191" y="40191"/>
                  </a:lnTo>
                  <a:close/>
                  <a:moveTo>
                    <a:pt x="0" y="535878"/>
                  </a:moveTo>
                  <a:lnTo>
                    <a:pt x="415306" y="535878"/>
                  </a:lnTo>
                  <a:lnTo>
                    <a:pt x="415306" y="0"/>
                  </a:lnTo>
                  <a:lnTo>
                    <a:pt x="0" y="0"/>
                  </a:lnTo>
                  <a:lnTo>
                    <a:pt x="0" y="535878"/>
                  </a:ln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45" name="Freeform: Shape 44">
              <a:extLst>
                <a:ext uri="{FF2B5EF4-FFF2-40B4-BE49-F238E27FC236}">
                  <a16:creationId xmlns:a16="http://schemas.microsoft.com/office/drawing/2014/main" id="{F561A0BD-9328-64A0-0D42-CB2171C6BCCB}"/>
                </a:ext>
              </a:extLst>
            </p:cNvPr>
            <p:cNvSpPr/>
            <p:nvPr/>
          </p:nvSpPr>
          <p:spPr>
            <a:xfrm>
              <a:off x="6472665" y="3809788"/>
              <a:ext cx="254542" cy="401908"/>
            </a:xfrm>
            <a:custGeom>
              <a:avLst/>
              <a:gdLst>
                <a:gd name="connsiteX0" fmla="*/ 140668 w 254542"/>
                <a:gd name="connsiteY0" fmla="*/ 355020 h 401908"/>
                <a:gd name="connsiteX1" fmla="*/ 254542 w 254542"/>
                <a:gd name="connsiteY1" fmla="*/ 355020 h 401908"/>
                <a:gd name="connsiteX2" fmla="*/ 254542 w 254542"/>
                <a:gd name="connsiteY2" fmla="*/ 381814 h 401908"/>
                <a:gd name="connsiteX3" fmla="*/ 140668 w 254542"/>
                <a:gd name="connsiteY3" fmla="*/ 381814 h 401908"/>
                <a:gd name="connsiteX4" fmla="*/ 80382 w 254542"/>
                <a:gd name="connsiteY4" fmla="*/ 320187 h 401908"/>
                <a:gd name="connsiteX5" fmla="*/ 99137 w 254542"/>
                <a:gd name="connsiteY5" fmla="*/ 338943 h 401908"/>
                <a:gd name="connsiteX6" fmla="*/ 36172 w 254542"/>
                <a:gd name="connsiteY6" fmla="*/ 401908 h 401908"/>
                <a:gd name="connsiteX7" fmla="*/ 0 w 254542"/>
                <a:gd name="connsiteY7" fmla="*/ 365737 h 401908"/>
                <a:gd name="connsiteX8" fmla="*/ 18756 w 254542"/>
                <a:gd name="connsiteY8" fmla="*/ 346981 h 401908"/>
                <a:gd name="connsiteX9" fmla="*/ 36172 w 254542"/>
                <a:gd name="connsiteY9" fmla="*/ 364397 h 401908"/>
                <a:gd name="connsiteX10" fmla="*/ 140668 w 254542"/>
                <a:gd name="connsiteY10" fmla="*/ 247844 h 401908"/>
                <a:gd name="connsiteX11" fmla="*/ 254542 w 254542"/>
                <a:gd name="connsiteY11" fmla="*/ 247844 h 401908"/>
                <a:gd name="connsiteX12" fmla="*/ 254542 w 254542"/>
                <a:gd name="connsiteY12" fmla="*/ 274638 h 401908"/>
                <a:gd name="connsiteX13" fmla="*/ 140668 w 254542"/>
                <a:gd name="connsiteY13" fmla="*/ 274638 h 401908"/>
                <a:gd name="connsiteX14" fmla="*/ 80382 w 254542"/>
                <a:gd name="connsiteY14" fmla="*/ 214351 h 401908"/>
                <a:gd name="connsiteX15" fmla="*/ 99137 w 254542"/>
                <a:gd name="connsiteY15" fmla="*/ 233107 h 401908"/>
                <a:gd name="connsiteX16" fmla="*/ 36172 w 254542"/>
                <a:gd name="connsiteY16" fmla="*/ 296072 h 401908"/>
                <a:gd name="connsiteX17" fmla="*/ 0 w 254542"/>
                <a:gd name="connsiteY17" fmla="*/ 259901 h 401908"/>
                <a:gd name="connsiteX18" fmla="*/ 18756 w 254542"/>
                <a:gd name="connsiteY18" fmla="*/ 241145 h 401908"/>
                <a:gd name="connsiteX19" fmla="*/ 36172 w 254542"/>
                <a:gd name="connsiteY19" fmla="*/ 258561 h 401908"/>
                <a:gd name="connsiteX20" fmla="*/ 140668 w 254542"/>
                <a:gd name="connsiteY20" fmla="*/ 140668 h 401908"/>
                <a:gd name="connsiteX21" fmla="*/ 254542 w 254542"/>
                <a:gd name="connsiteY21" fmla="*/ 140668 h 401908"/>
                <a:gd name="connsiteX22" fmla="*/ 254542 w 254542"/>
                <a:gd name="connsiteY22" fmla="*/ 167462 h 401908"/>
                <a:gd name="connsiteX23" fmla="*/ 140668 w 254542"/>
                <a:gd name="connsiteY23" fmla="*/ 167462 h 401908"/>
                <a:gd name="connsiteX24" fmla="*/ 80382 w 254542"/>
                <a:gd name="connsiteY24" fmla="*/ 107176 h 401908"/>
                <a:gd name="connsiteX25" fmla="*/ 99137 w 254542"/>
                <a:gd name="connsiteY25" fmla="*/ 125932 h 401908"/>
                <a:gd name="connsiteX26" fmla="*/ 36172 w 254542"/>
                <a:gd name="connsiteY26" fmla="*/ 188897 h 401908"/>
                <a:gd name="connsiteX27" fmla="*/ 0 w 254542"/>
                <a:gd name="connsiteY27" fmla="*/ 152726 h 401908"/>
                <a:gd name="connsiteX28" fmla="*/ 18756 w 254542"/>
                <a:gd name="connsiteY28" fmla="*/ 133970 h 401908"/>
                <a:gd name="connsiteX29" fmla="*/ 36172 w 254542"/>
                <a:gd name="connsiteY29" fmla="*/ 151386 h 401908"/>
                <a:gd name="connsiteX30" fmla="*/ 140668 w 254542"/>
                <a:gd name="connsiteY30" fmla="*/ 33493 h 401908"/>
                <a:gd name="connsiteX31" fmla="*/ 254542 w 254542"/>
                <a:gd name="connsiteY31" fmla="*/ 33493 h 401908"/>
                <a:gd name="connsiteX32" fmla="*/ 254542 w 254542"/>
                <a:gd name="connsiteY32" fmla="*/ 60287 h 401908"/>
                <a:gd name="connsiteX33" fmla="*/ 140668 w 254542"/>
                <a:gd name="connsiteY33" fmla="*/ 60287 h 401908"/>
                <a:gd name="connsiteX34" fmla="*/ 80382 w 254542"/>
                <a:gd name="connsiteY34" fmla="*/ 0 h 401908"/>
                <a:gd name="connsiteX35" fmla="*/ 99137 w 254542"/>
                <a:gd name="connsiteY35" fmla="*/ 18756 h 401908"/>
                <a:gd name="connsiteX36" fmla="*/ 36172 w 254542"/>
                <a:gd name="connsiteY36" fmla="*/ 81721 h 401908"/>
                <a:gd name="connsiteX37" fmla="*/ 0 w 254542"/>
                <a:gd name="connsiteY37" fmla="*/ 45550 h 401908"/>
                <a:gd name="connsiteX38" fmla="*/ 18756 w 254542"/>
                <a:gd name="connsiteY38" fmla="*/ 26794 h 401908"/>
                <a:gd name="connsiteX39" fmla="*/ 36172 w 254542"/>
                <a:gd name="connsiteY39" fmla="*/ 44210 h 40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542" h="401908">
                  <a:moveTo>
                    <a:pt x="140668" y="355020"/>
                  </a:moveTo>
                  <a:lnTo>
                    <a:pt x="254542" y="355020"/>
                  </a:lnTo>
                  <a:lnTo>
                    <a:pt x="254542" y="381814"/>
                  </a:lnTo>
                  <a:lnTo>
                    <a:pt x="140668" y="381814"/>
                  </a:lnTo>
                  <a:close/>
                  <a:moveTo>
                    <a:pt x="80382" y="320187"/>
                  </a:moveTo>
                  <a:lnTo>
                    <a:pt x="99137" y="338943"/>
                  </a:lnTo>
                  <a:lnTo>
                    <a:pt x="36172" y="401908"/>
                  </a:lnTo>
                  <a:lnTo>
                    <a:pt x="0" y="365737"/>
                  </a:lnTo>
                  <a:lnTo>
                    <a:pt x="18756" y="346981"/>
                  </a:lnTo>
                  <a:lnTo>
                    <a:pt x="36172" y="364397"/>
                  </a:lnTo>
                  <a:close/>
                  <a:moveTo>
                    <a:pt x="140668" y="247844"/>
                  </a:moveTo>
                  <a:lnTo>
                    <a:pt x="254542" y="247844"/>
                  </a:lnTo>
                  <a:lnTo>
                    <a:pt x="254542" y="274638"/>
                  </a:lnTo>
                  <a:lnTo>
                    <a:pt x="140668" y="274638"/>
                  </a:lnTo>
                  <a:close/>
                  <a:moveTo>
                    <a:pt x="80382" y="214351"/>
                  </a:moveTo>
                  <a:lnTo>
                    <a:pt x="99137" y="233107"/>
                  </a:lnTo>
                  <a:lnTo>
                    <a:pt x="36172" y="296072"/>
                  </a:lnTo>
                  <a:lnTo>
                    <a:pt x="0" y="259901"/>
                  </a:lnTo>
                  <a:lnTo>
                    <a:pt x="18756" y="241145"/>
                  </a:lnTo>
                  <a:lnTo>
                    <a:pt x="36172" y="258561"/>
                  </a:lnTo>
                  <a:close/>
                  <a:moveTo>
                    <a:pt x="140668" y="140668"/>
                  </a:moveTo>
                  <a:lnTo>
                    <a:pt x="254542" y="140668"/>
                  </a:lnTo>
                  <a:lnTo>
                    <a:pt x="254542" y="167462"/>
                  </a:lnTo>
                  <a:lnTo>
                    <a:pt x="140668" y="167462"/>
                  </a:lnTo>
                  <a:close/>
                  <a:moveTo>
                    <a:pt x="80382" y="107176"/>
                  </a:moveTo>
                  <a:lnTo>
                    <a:pt x="99137" y="125932"/>
                  </a:lnTo>
                  <a:lnTo>
                    <a:pt x="36172" y="188897"/>
                  </a:lnTo>
                  <a:lnTo>
                    <a:pt x="0" y="152726"/>
                  </a:lnTo>
                  <a:lnTo>
                    <a:pt x="18756" y="133970"/>
                  </a:lnTo>
                  <a:lnTo>
                    <a:pt x="36172" y="151386"/>
                  </a:lnTo>
                  <a:close/>
                  <a:moveTo>
                    <a:pt x="140668" y="33493"/>
                  </a:moveTo>
                  <a:lnTo>
                    <a:pt x="254542" y="33493"/>
                  </a:lnTo>
                  <a:lnTo>
                    <a:pt x="254542" y="60287"/>
                  </a:lnTo>
                  <a:lnTo>
                    <a:pt x="140668" y="60287"/>
                  </a:lnTo>
                  <a:close/>
                  <a:moveTo>
                    <a:pt x="80382" y="0"/>
                  </a:moveTo>
                  <a:lnTo>
                    <a:pt x="99137" y="18756"/>
                  </a:lnTo>
                  <a:lnTo>
                    <a:pt x="36172" y="81721"/>
                  </a:lnTo>
                  <a:lnTo>
                    <a:pt x="0" y="45550"/>
                  </a:lnTo>
                  <a:lnTo>
                    <a:pt x="18756" y="26794"/>
                  </a:lnTo>
                  <a:lnTo>
                    <a:pt x="36172" y="44210"/>
                  </a:ln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endParaRPr lang="en-US" sz="1800" kern="0" dirty="0">
                <a:solidFill>
                  <a:prstClr val="black"/>
                </a:solidFill>
              </a:endParaRPr>
            </a:p>
          </p:txBody>
        </p:sp>
      </p:grpSp>
      <p:pic>
        <p:nvPicPr>
          <p:cNvPr id="16" name="Picture 15" descr="Icon&#10;&#10;Description automatically generated">
            <a:extLst>
              <a:ext uri="{FF2B5EF4-FFF2-40B4-BE49-F238E27FC236}">
                <a16:creationId xmlns:a16="http://schemas.microsoft.com/office/drawing/2014/main" id="{736C9B7D-2E3F-308F-C268-8D573059F461}"/>
              </a:ext>
            </a:extLst>
          </p:cNvPr>
          <p:cNvPicPr>
            <a:picLocks noChangeAspect="1"/>
          </p:cNvPicPr>
          <p:nvPr/>
        </p:nvPicPr>
        <p:blipFill>
          <a:blip r:embed="rId12"/>
          <a:stretch>
            <a:fillRect/>
          </a:stretch>
        </p:blipFill>
        <p:spPr>
          <a:xfrm>
            <a:off x="6067116" y="1512859"/>
            <a:ext cx="417244" cy="386390"/>
          </a:xfrm>
          <a:prstGeom prst="rect">
            <a:avLst/>
          </a:prstGeom>
        </p:spPr>
      </p:pic>
    </p:spTree>
    <p:extLst>
      <p:ext uri="{BB962C8B-B14F-4D97-AF65-F5344CB8AC3E}">
        <p14:creationId xmlns:p14="http://schemas.microsoft.com/office/powerpoint/2010/main" val="336130635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9" descr="Linked Service &#10;for SQL&#10;">
            <a:extLst>
              <a:ext uri="{FF2B5EF4-FFF2-40B4-BE49-F238E27FC236}">
                <a16:creationId xmlns:a16="http://schemas.microsoft.com/office/drawing/2014/main" id="{68A79294-838D-49C2-A143-8150922F8F2A}"/>
              </a:ext>
            </a:extLst>
          </p:cNvPr>
          <p:cNvSpPr/>
          <p:nvPr/>
        </p:nvSpPr>
        <p:spPr bwMode="auto">
          <a:xfrm>
            <a:off x="6096000" y="1302110"/>
            <a:ext cx="5802313" cy="5262201"/>
          </a:xfrm>
          <a:prstGeom prst="roundRect">
            <a:avLst>
              <a:gd name="adj" fmla="val 1271"/>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grpSp>
        <p:nvGrpSpPr>
          <p:cNvPr id="95" name="Group 94" descr="Landing zone">
            <a:extLst>
              <a:ext uri="{FF2B5EF4-FFF2-40B4-BE49-F238E27FC236}">
                <a16:creationId xmlns:a16="http://schemas.microsoft.com/office/drawing/2014/main" id="{929403E3-1314-4AD0-9D9D-5AC131176D26}"/>
              </a:ext>
            </a:extLst>
          </p:cNvPr>
          <p:cNvGrpSpPr/>
          <p:nvPr/>
        </p:nvGrpSpPr>
        <p:grpSpPr>
          <a:xfrm>
            <a:off x="4462451" y="4413794"/>
            <a:ext cx="1430220" cy="2150518"/>
            <a:chOff x="6800214" y="3960145"/>
            <a:chExt cx="1172275" cy="1762665"/>
          </a:xfrm>
        </p:grpSpPr>
        <p:sp>
          <p:nvSpPr>
            <p:cNvPr id="52" name="Rectangle: Rounded Corners 6">
              <a:extLst>
                <a:ext uri="{FF2B5EF4-FFF2-40B4-BE49-F238E27FC236}">
                  <a16:creationId xmlns:a16="http://schemas.microsoft.com/office/drawing/2014/main" id="{781D5D2B-0E1C-445B-9116-2093D83B4F24}"/>
                </a:ext>
              </a:extLst>
            </p:cNvPr>
            <p:cNvSpPr/>
            <p:nvPr/>
          </p:nvSpPr>
          <p:spPr>
            <a:xfrm>
              <a:off x="6800214" y="3960145"/>
              <a:ext cx="1172275" cy="1762665"/>
            </a:xfrm>
            <a:prstGeom prst="roundRect">
              <a:avLst>
                <a:gd name="adj" fmla="val 4066"/>
              </a:avLst>
            </a:prstGeom>
            <a:noFill/>
            <a:ln w="19050">
              <a:solidFill>
                <a:srgbClr val="D83B0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54" name="Right Brace 53">
              <a:extLst>
                <a:ext uri="{FF2B5EF4-FFF2-40B4-BE49-F238E27FC236}">
                  <a16:creationId xmlns:a16="http://schemas.microsoft.com/office/drawing/2014/main" id="{33522339-AAC5-4C3E-A9FB-3FAE7A2AB587}"/>
                </a:ext>
              </a:extLst>
            </p:cNvPr>
            <p:cNvSpPr/>
            <p:nvPr/>
          </p:nvSpPr>
          <p:spPr>
            <a:xfrm rot="5400000">
              <a:off x="7326054" y="4131731"/>
              <a:ext cx="158515" cy="900576"/>
            </a:xfrm>
            <a:prstGeom prst="rightBrace">
              <a:avLst>
                <a:gd name="adj1" fmla="val 59593"/>
                <a:gd name="adj2" fmla="val 50765"/>
              </a:avLst>
            </a:prstGeom>
            <a:ln>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931D3BA8-54B0-48C2-873A-A8A47CD7B11C}"/>
                </a:ext>
              </a:extLst>
            </p:cNvPr>
            <p:cNvSpPr txBox="1"/>
            <p:nvPr/>
          </p:nvSpPr>
          <p:spPr>
            <a:xfrm>
              <a:off x="6924686" y="4695288"/>
              <a:ext cx="984242" cy="184666"/>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a:ea typeface="+mn-ea"/>
                  <a:cs typeface="+mn-cs"/>
                </a:rPr>
                <a:t>Landing Zone</a:t>
              </a:r>
            </a:p>
          </p:txBody>
        </p:sp>
        <p:grpSp>
          <p:nvGrpSpPr>
            <p:cNvPr id="85" name="Group 84">
              <a:extLst>
                <a:ext uri="{FF2B5EF4-FFF2-40B4-BE49-F238E27FC236}">
                  <a16:creationId xmlns:a16="http://schemas.microsoft.com/office/drawing/2014/main" id="{7AB9F323-7C5B-49C2-8FA5-42D6C41984ED}"/>
                </a:ext>
              </a:extLst>
            </p:cNvPr>
            <p:cNvGrpSpPr/>
            <p:nvPr/>
          </p:nvGrpSpPr>
          <p:grpSpPr>
            <a:xfrm>
              <a:off x="6955024" y="4118766"/>
              <a:ext cx="900576" cy="327467"/>
              <a:chOff x="6955024" y="4641211"/>
              <a:chExt cx="900576" cy="327467"/>
            </a:xfrm>
          </p:grpSpPr>
          <p:sp>
            <p:nvSpPr>
              <p:cNvPr id="53" name="TextBox 344">
                <a:extLst>
                  <a:ext uri="{FF2B5EF4-FFF2-40B4-BE49-F238E27FC236}">
                    <a16:creationId xmlns:a16="http://schemas.microsoft.com/office/drawing/2014/main" id="{3F88C6EA-C1DF-4CC4-8C04-AF8CF5CB0707}"/>
                  </a:ext>
                </a:extLst>
              </p:cNvPr>
              <p:cNvSpPr txBox="1"/>
              <p:nvPr/>
            </p:nvSpPr>
            <p:spPr>
              <a:xfrm>
                <a:off x="6955024" y="4641211"/>
                <a:ext cx="900576" cy="327467"/>
              </a:xfrm>
              <a:prstGeom prst="rect">
                <a:avLst/>
              </a:prstGeom>
              <a:noFill/>
              <a:ln w="19050">
                <a:solidFill>
                  <a:schemeClr val="accent2"/>
                </a:solidFill>
                <a:prstDash val="sysDash"/>
                <a:miter lim="800000"/>
              </a:ln>
            </p:spPr>
            <p:txBody>
              <a:bodyPr wrap="square" rtlCol="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a:extLst>
                  <a:ext uri="{FF2B5EF4-FFF2-40B4-BE49-F238E27FC236}">
                    <a16:creationId xmlns:a16="http://schemas.microsoft.com/office/drawing/2014/main" id="{B292E88E-ABF8-4EA5-8E4D-8C4A077C4C8B}"/>
                  </a:ext>
                </a:extLst>
              </p:cNvPr>
              <p:cNvGrpSpPr/>
              <p:nvPr/>
            </p:nvGrpSpPr>
            <p:grpSpPr>
              <a:xfrm>
                <a:off x="7009287" y="4670670"/>
                <a:ext cx="792051" cy="268554"/>
                <a:chOff x="7009219" y="4670670"/>
                <a:chExt cx="792051" cy="268554"/>
              </a:xfrm>
            </p:grpSpPr>
            <p:pic>
              <p:nvPicPr>
                <p:cNvPr id="63" name="Picture 62">
                  <a:extLst>
                    <a:ext uri="{FF2B5EF4-FFF2-40B4-BE49-F238E27FC236}">
                      <a16:creationId xmlns:a16="http://schemas.microsoft.com/office/drawing/2014/main" id="{586450C4-5644-477D-B567-BB7075E54318}"/>
                    </a:ext>
                  </a:extLst>
                </p:cNvPr>
                <p:cNvPicPr>
                  <a:picLocks noChangeAspect="1"/>
                </p:cNvPicPr>
                <p:nvPr/>
              </p:nvPicPr>
              <p:blipFill>
                <a:blip r:embed="rId3"/>
                <a:stretch>
                  <a:fillRect/>
                </a:stretch>
              </p:blipFill>
              <p:spPr>
                <a:xfrm>
                  <a:off x="7009219" y="4670670"/>
                  <a:ext cx="257925" cy="268552"/>
                </a:xfrm>
                <a:prstGeom prst="rect">
                  <a:avLst/>
                </a:prstGeom>
              </p:spPr>
            </p:pic>
            <p:pic>
              <p:nvPicPr>
                <p:cNvPr id="64" name="Picture 63">
                  <a:extLst>
                    <a:ext uri="{FF2B5EF4-FFF2-40B4-BE49-F238E27FC236}">
                      <a16:creationId xmlns:a16="http://schemas.microsoft.com/office/drawing/2014/main" id="{A19AFB50-541D-4964-8EFC-EF01D3E191B1}"/>
                    </a:ext>
                  </a:extLst>
                </p:cNvPr>
                <p:cNvPicPr>
                  <a:picLocks noChangeAspect="1"/>
                </p:cNvPicPr>
                <p:nvPr/>
              </p:nvPicPr>
              <p:blipFill>
                <a:blip r:embed="rId3"/>
                <a:stretch>
                  <a:fillRect/>
                </a:stretch>
              </p:blipFill>
              <p:spPr>
                <a:xfrm>
                  <a:off x="7276282" y="4670672"/>
                  <a:ext cx="257925" cy="268552"/>
                </a:xfrm>
                <a:prstGeom prst="rect">
                  <a:avLst/>
                </a:prstGeom>
              </p:spPr>
            </p:pic>
            <p:pic>
              <p:nvPicPr>
                <p:cNvPr id="65" name="Picture 64">
                  <a:extLst>
                    <a:ext uri="{FF2B5EF4-FFF2-40B4-BE49-F238E27FC236}">
                      <a16:creationId xmlns:a16="http://schemas.microsoft.com/office/drawing/2014/main" id="{F7C9E2F9-FAB7-4596-B26A-376439DA8DFD}"/>
                    </a:ext>
                  </a:extLst>
                </p:cNvPr>
                <p:cNvPicPr>
                  <a:picLocks noChangeAspect="1"/>
                </p:cNvPicPr>
                <p:nvPr/>
              </p:nvPicPr>
              <p:blipFill>
                <a:blip r:embed="rId3"/>
                <a:stretch>
                  <a:fillRect/>
                </a:stretch>
              </p:blipFill>
              <p:spPr>
                <a:xfrm>
                  <a:off x="7543345" y="4670672"/>
                  <a:ext cx="257925" cy="268552"/>
                </a:xfrm>
                <a:prstGeom prst="rect">
                  <a:avLst/>
                </a:prstGeom>
              </p:spPr>
            </p:pic>
          </p:grpSp>
        </p:grpSp>
        <p:sp>
          <p:nvSpPr>
            <p:cNvPr id="66" name="Rectangle 65">
              <a:extLst>
                <a:ext uri="{FF2B5EF4-FFF2-40B4-BE49-F238E27FC236}">
                  <a16:creationId xmlns:a16="http://schemas.microsoft.com/office/drawing/2014/main" id="{79AFE419-33B4-4F66-9C6E-F1613671667F}"/>
                </a:ext>
              </a:extLst>
            </p:cNvPr>
            <p:cNvSpPr/>
            <p:nvPr/>
          </p:nvSpPr>
          <p:spPr bwMode="auto">
            <a:xfrm>
              <a:off x="6996344" y="5454507"/>
              <a:ext cx="797374" cy="103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Semibold" panose="020B0502040204020203" pitchFamily="34" charset="0"/>
                  <a:ea typeface="Segoe UI" panose="020B0502040204020203" pitchFamily="34" charset="0"/>
                  <a:cs typeface="Segoe UI Semibold" panose="020B0502040204020203" pitchFamily="34" charset="0"/>
                </a:rPr>
                <a:t>ADLS Gen2</a:t>
              </a:r>
            </a:p>
          </p:txBody>
        </p:sp>
        <p:pic>
          <p:nvPicPr>
            <p:cNvPr id="67" name="Picture 66">
              <a:extLst>
                <a:ext uri="{FF2B5EF4-FFF2-40B4-BE49-F238E27FC236}">
                  <a16:creationId xmlns:a16="http://schemas.microsoft.com/office/drawing/2014/main" id="{40E4266B-E964-4E47-B513-2948947F5107}"/>
                </a:ext>
              </a:extLst>
            </p:cNvPr>
            <p:cNvPicPr>
              <a:picLocks noChangeAspect="1"/>
            </p:cNvPicPr>
            <p:nvPr/>
          </p:nvPicPr>
          <p:blipFill>
            <a:blip r:embed="rId4"/>
            <a:stretch>
              <a:fillRect/>
            </a:stretch>
          </p:blipFill>
          <p:spPr>
            <a:xfrm>
              <a:off x="7206011" y="4999599"/>
              <a:ext cx="374790" cy="350805"/>
            </a:xfrm>
            <a:prstGeom prst="rect">
              <a:avLst/>
            </a:prstGeom>
          </p:spPr>
        </p:pic>
      </p:grpSp>
      <p:sp>
        <p:nvSpPr>
          <p:cNvPr id="68" name="Rectangle: Rounded Corners 67">
            <a:extLst>
              <a:ext uri="{FF2B5EF4-FFF2-40B4-BE49-F238E27FC236}">
                <a16:creationId xmlns:a16="http://schemas.microsoft.com/office/drawing/2014/main" id="{9174F7DD-B541-41EE-9D13-BE93ECA73EAF}"/>
              </a:ext>
            </a:extLst>
          </p:cNvPr>
          <p:cNvSpPr/>
          <p:nvPr/>
        </p:nvSpPr>
        <p:spPr>
          <a:xfrm>
            <a:off x="7259928" y="5061436"/>
            <a:ext cx="1172275" cy="563534"/>
          </a:xfrm>
          <a:prstGeom prst="roundRect">
            <a:avLst>
              <a:gd name="adj" fmla="val 7652"/>
            </a:avLst>
          </a:prstGeom>
          <a:solidFill>
            <a:srgbClr val="E7E7E7"/>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Ingestion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mj-lt"/>
                <a:ea typeface="+mn-ea"/>
                <a:cs typeface="+mn-cs"/>
              </a:rPr>
              <a:t>Service</a:t>
            </a:r>
          </a:p>
        </p:txBody>
      </p:sp>
      <p:pic>
        <p:nvPicPr>
          <p:cNvPr id="69" name="Graphic 68" descr="Synapse workspace&#10;">
            <a:extLst>
              <a:ext uri="{FF2B5EF4-FFF2-40B4-BE49-F238E27FC236}">
                <a16:creationId xmlns:a16="http://schemas.microsoft.com/office/drawing/2014/main" id="{9EDB2620-89FD-4812-8281-EF3450F2EF7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99653" y="1988393"/>
            <a:ext cx="457200" cy="457200"/>
          </a:xfrm>
          <a:prstGeom prst="rect">
            <a:avLst/>
          </a:prstGeom>
        </p:spPr>
      </p:pic>
      <p:pic>
        <p:nvPicPr>
          <p:cNvPr id="83" name="Graphic 82" descr="SQL">
            <a:extLst>
              <a:ext uri="{FF2B5EF4-FFF2-40B4-BE49-F238E27FC236}">
                <a16:creationId xmlns:a16="http://schemas.microsoft.com/office/drawing/2014/main" id="{EB5E751F-2F36-4E91-8CF3-86875CAD51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0248" y="3879079"/>
            <a:ext cx="509044" cy="509044"/>
          </a:xfrm>
          <a:prstGeom prst="rect">
            <a:avLst/>
          </a:prstGeom>
        </p:spPr>
      </p:pic>
      <p:pic>
        <p:nvPicPr>
          <p:cNvPr id="10" name="Picture 9" descr="Self-hosted&#10;Integration runtime&#10;">
            <a:extLst>
              <a:ext uri="{FF2B5EF4-FFF2-40B4-BE49-F238E27FC236}">
                <a16:creationId xmlns:a16="http://schemas.microsoft.com/office/drawing/2014/main" id="{E0E4470D-FA1F-DC9E-31F4-6E14419689FA}"/>
              </a:ext>
            </a:extLst>
          </p:cNvPr>
          <p:cNvPicPr>
            <a:picLocks noChangeAspect="1"/>
          </p:cNvPicPr>
          <p:nvPr/>
        </p:nvPicPr>
        <p:blipFill>
          <a:blip r:embed="rId9"/>
          <a:stretch>
            <a:fillRect/>
          </a:stretch>
        </p:blipFill>
        <p:spPr>
          <a:xfrm>
            <a:off x="1715703" y="2320304"/>
            <a:ext cx="635462" cy="717598"/>
          </a:xfrm>
          <a:prstGeom prst="rect">
            <a:avLst/>
          </a:prstGeom>
        </p:spPr>
      </p:pic>
      <p:cxnSp>
        <p:nvCxnSpPr>
          <p:cNvPr id="20" name="Straight Connector 19" descr="Dotted line">
            <a:extLst>
              <a:ext uri="{FF2B5EF4-FFF2-40B4-BE49-F238E27FC236}">
                <a16:creationId xmlns:a16="http://schemas.microsoft.com/office/drawing/2014/main" id="{CDA021C9-C845-ADDA-8E42-F790FD61C85E}"/>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2" name="Picture 21" descr="Image">
            <a:extLst>
              <a:ext uri="{FF2B5EF4-FFF2-40B4-BE49-F238E27FC236}">
                <a16:creationId xmlns:a16="http://schemas.microsoft.com/office/drawing/2014/main" id="{1E85B3FA-684E-B03B-0608-AA3A1D8797E4}"/>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182" descr="database">
            <a:extLst>
              <a:ext uri="{FF2B5EF4-FFF2-40B4-BE49-F238E27FC236}">
                <a16:creationId xmlns:a16="http://schemas.microsoft.com/office/drawing/2014/main" id="{75445C21-BB6A-EE6A-243A-FBE4176ADCD9}"/>
              </a:ext>
            </a:extLst>
          </p:cNvPr>
          <p:cNvSpPr/>
          <p:nvPr/>
        </p:nvSpPr>
        <p:spPr bwMode="auto">
          <a:xfrm>
            <a:off x="1694306" y="4475350"/>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a:gradFill>
                <a:gsLst>
                  <a:gs pos="0">
                    <a:srgbClr val="FFFFFF"/>
                  </a:gs>
                  <a:gs pos="100000">
                    <a:srgbClr val="FFFFFF"/>
                  </a:gs>
                </a:gsLst>
                <a:lin ang="5400000" scaled="0"/>
              </a:gradFill>
              <a:ea typeface="Segoe UI" pitchFamily="34" charset="0"/>
              <a:cs typeface="Segoe UI" pitchFamily="34" charset="0"/>
            </a:endParaRPr>
          </a:p>
        </p:txBody>
      </p:sp>
      <p:pic>
        <p:nvPicPr>
          <p:cNvPr id="30" name="Graphic 29" descr="Hamburger Menu Icon with solid fill">
            <a:extLst>
              <a:ext uri="{FF2B5EF4-FFF2-40B4-BE49-F238E27FC236}">
                <a16:creationId xmlns:a16="http://schemas.microsoft.com/office/drawing/2014/main" id="{6A720101-F610-AECB-B8D6-FDB2B3E5696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44689" y="5618790"/>
            <a:ext cx="1162915" cy="681138"/>
          </a:xfrm>
          <a:prstGeom prst="rect">
            <a:avLst/>
          </a:prstGeom>
        </p:spPr>
      </p:pic>
      <p:sp>
        <p:nvSpPr>
          <p:cNvPr id="35" name="Rectangle: Rounded Corners 34" descr="dotted box">
            <a:extLst>
              <a:ext uri="{FF2B5EF4-FFF2-40B4-BE49-F238E27FC236}">
                <a16:creationId xmlns:a16="http://schemas.microsoft.com/office/drawing/2014/main" id="{8529F610-0EA7-A57F-D571-75EF85F4C729}"/>
              </a:ext>
            </a:extLst>
          </p:cNvPr>
          <p:cNvSpPr/>
          <p:nvPr/>
        </p:nvSpPr>
        <p:spPr bwMode="auto">
          <a:xfrm>
            <a:off x="293693" y="3803769"/>
            <a:ext cx="3408760" cy="2760543"/>
          </a:xfrm>
          <a:prstGeom prst="roundRect">
            <a:avLst>
              <a:gd name="adj" fmla="val 2092"/>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0" name="Rectangle: Rounded Corners 39" descr="dotted box- control plane">
            <a:extLst>
              <a:ext uri="{FF2B5EF4-FFF2-40B4-BE49-F238E27FC236}">
                <a16:creationId xmlns:a16="http://schemas.microsoft.com/office/drawing/2014/main" id="{FD59BA0B-D4F4-7D73-F9A7-8CAA6EE31D19}"/>
              </a:ext>
            </a:extLst>
          </p:cNvPr>
          <p:cNvSpPr/>
          <p:nvPr/>
        </p:nvSpPr>
        <p:spPr bwMode="auto">
          <a:xfrm>
            <a:off x="6910984" y="2347993"/>
            <a:ext cx="1838325" cy="3744161"/>
          </a:xfrm>
          <a:prstGeom prst="roundRect">
            <a:avLst>
              <a:gd name="adj" fmla="val 4646"/>
            </a:avLst>
          </a:prstGeom>
          <a:noFill/>
          <a:ln w="19050">
            <a:solidFill>
              <a:schemeClr val="tx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dirty="0">
              <a:gradFill>
                <a:gsLst>
                  <a:gs pos="40075">
                    <a:srgbClr val="FFFFFF"/>
                  </a:gs>
                  <a:gs pos="30000">
                    <a:srgbClr val="FFFFFF"/>
                  </a:gs>
                </a:gsLst>
                <a:lin ang="5400000" scaled="0"/>
              </a:gradFill>
            </a:endParaRPr>
          </a:p>
        </p:txBody>
      </p:sp>
      <p:sp>
        <p:nvSpPr>
          <p:cNvPr id="41" name="TextBox 40">
            <a:extLst>
              <a:ext uri="{FF2B5EF4-FFF2-40B4-BE49-F238E27FC236}">
                <a16:creationId xmlns:a16="http://schemas.microsoft.com/office/drawing/2014/main" id="{1593A124-1981-B829-2DBC-F95D3DEC21C8}"/>
              </a:ext>
            </a:extLst>
          </p:cNvPr>
          <p:cNvSpPr txBox="1"/>
          <p:nvPr/>
        </p:nvSpPr>
        <p:spPr>
          <a:xfrm>
            <a:off x="7390071" y="2480005"/>
            <a:ext cx="944426" cy="184666"/>
          </a:xfrm>
          <a:prstGeom prst="rect">
            <a:avLst/>
          </a:prstGeom>
          <a:noFill/>
        </p:spPr>
        <p:txBody>
          <a:bodyPr wrap="square" lIns="0" tIns="0" rIns="0" bIns="0" rtlCol="0">
            <a:spAutoFit/>
          </a:bodyPr>
          <a:lstStyle/>
          <a:p>
            <a:pPr algn="ctr"/>
            <a:r>
              <a:rPr lang="en-US" sz="1200" dirty="0">
                <a:solidFill>
                  <a:schemeClr val="accent1"/>
                </a:solidFill>
                <a:latin typeface="+mj-lt"/>
              </a:rPr>
              <a:t>Control Plane</a:t>
            </a:r>
          </a:p>
        </p:txBody>
      </p:sp>
      <p:cxnSp>
        <p:nvCxnSpPr>
          <p:cNvPr id="43" name="Straight Arrow Connector 42" descr="left-right arrow">
            <a:extLst>
              <a:ext uri="{FF2B5EF4-FFF2-40B4-BE49-F238E27FC236}">
                <a16:creationId xmlns:a16="http://schemas.microsoft.com/office/drawing/2014/main" id="{869E8369-AFAD-1748-CCDB-3C3F21B05194}"/>
              </a:ext>
            </a:extLst>
          </p:cNvPr>
          <p:cNvCxnSpPr>
            <a:cxnSpLocks/>
          </p:cNvCxnSpPr>
          <p:nvPr/>
        </p:nvCxnSpPr>
        <p:spPr>
          <a:xfrm flipH="1">
            <a:off x="2369574" y="2665217"/>
            <a:ext cx="4345858" cy="13314"/>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50" name="Straight Arrow Connector 49" descr="left-right arrow">
            <a:extLst>
              <a:ext uri="{FF2B5EF4-FFF2-40B4-BE49-F238E27FC236}">
                <a16:creationId xmlns:a16="http://schemas.microsoft.com/office/drawing/2014/main" id="{99E57B21-16A6-2B5B-EE69-6C174072DBB4}"/>
              </a:ext>
            </a:extLst>
          </p:cNvPr>
          <p:cNvCxnSpPr>
            <a:cxnSpLocks/>
          </p:cNvCxnSpPr>
          <p:nvPr/>
        </p:nvCxnSpPr>
        <p:spPr>
          <a:xfrm flipH="1">
            <a:off x="5949950" y="5343203"/>
            <a:ext cx="1244600"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1026" name="Picture 2" descr="See the source image">
            <a:extLst>
              <a:ext uri="{FF2B5EF4-FFF2-40B4-BE49-F238E27FC236}">
                <a16:creationId xmlns:a16="http://schemas.microsoft.com/office/drawing/2014/main" id="{62640F95-B656-877F-3DA1-772FDD0309D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0360" y="4901869"/>
            <a:ext cx="1485900" cy="780098"/>
          </a:xfrm>
          <a:prstGeom prst="rect">
            <a:avLst/>
          </a:prstGeom>
          <a:noFill/>
          <a:extLst>
            <a:ext uri="{909E8E84-426E-40DD-AFC4-6F175D3DCCD1}">
              <a14:hiddenFill xmlns:a14="http://schemas.microsoft.com/office/drawing/2010/main">
                <a:solidFill>
                  <a:srgbClr val="FFFFFF"/>
                </a:solidFill>
              </a14:hiddenFill>
            </a:ext>
          </a:extLst>
        </p:spPr>
      </p:pic>
      <p:cxnSp>
        <p:nvCxnSpPr>
          <p:cNvPr id="61" name="Straight Arrow Connector 60" descr="left-right arrow">
            <a:extLst>
              <a:ext uri="{FF2B5EF4-FFF2-40B4-BE49-F238E27FC236}">
                <a16:creationId xmlns:a16="http://schemas.microsoft.com/office/drawing/2014/main" id="{28E2EE36-49D8-01B0-3038-8E901E6EF3A4}"/>
              </a:ext>
            </a:extLst>
          </p:cNvPr>
          <p:cNvCxnSpPr>
            <a:cxnSpLocks/>
          </p:cNvCxnSpPr>
          <p:nvPr/>
        </p:nvCxnSpPr>
        <p:spPr>
          <a:xfrm flipH="1">
            <a:off x="8496300" y="5310696"/>
            <a:ext cx="1375348"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71" name="Straight Arrow Connector 70" descr="Up-down arrow">
            <a:extLst>
              <a:ext uri="{FF2B5EF4-FFF2-40B4-BE49-F238E27FC236}">
                <a16:creationId xmlns:a16="http://schemas.microsoft.com/office/drawing/2014/main" id="{10AD1E72-5BF4-2886-4190-7B23E4FF743B}"/>
              </a:ext>
            </a:extLst>
          </p:cNvPr>
          <p:cNvCxnSpPr>
            <a:cxnSpLocks/>
          </p:cNvCxnSpPr>
          <p:nvPr/>
        </p:nvCxnSpPr>
        <p:spPr>
          <a:xfrm flipV="1">
            <a:off x="2013968" y="3085639"/>
            <a:ext cx="0" cy="981536"/>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77" name="TextBox 76">
            <a:extLst>
              <a:ext uri="{FF2B5EF4-FFF2-40B4-BE49-F238E27FC236}">
                <a16:creationId xmlns:a16="http://schemas.microsoft.com/office/drawing/2014/main" id="{48D35BB7-D013-68C5-A9FF-1B1453396734}"/>
              </a:ext>
            </a:extLst>
          </p:cNvPr>
          <p:cNvSpPr txBox="1"/>
          <p:nvPr/>
        </p:nvSpPr>
        <p:spPr>
          <a:xfrm>
            <a:off x="1379100" y="1949217"/>
            <a:ext cx="1372876" cy="369332"/>
          </a:xfrm>
          <a:prstGeom prst="rect">
            <a:avLst/>
          </a:prstGeom>
          <a:noFill/>
        </p:spPr>
        <p:txBody>
          <a:bodyPr wrap="none" lIns="0" tIns="0" rIns="0" bIns="0" rtlCol="0">
            <a:spAutoFit/>
          </a:bodyPr>
          <a:lstStyle/>
          <a:p>
            <a:pPr algn="ctr"/>
            <a:r>
              <a:rPr lang="en-US" sz="1200" dirty="0">
                <a:latin typeface="+mj-lt"/>
              </a:rPr>
              <a:t>Self-hosted</a:t>
            </a:r>
          </a:p>
          <a:p>
            <a:pPr algn="l"/>
            <a:r>
              <a:rPr lang="en-US" sz="1200" dirty="0">
                <a:latin typeface="+mj-lt"/>
              </a:rPr>
              <a:t>Integration runtime</a:t>
            </a:r>
          </a:p>
        </p:txBody>
      </p:sp>
      <p:cxnSp>
        <p:nvCxnSpPr>
          <p:cNvPr id="89" name="Straight Arrow Connector 88" descr="left-right arrow">
            <a:extLst>
              <a:ext uri="{FF2B5EF4-FFF2-40B4-BE49-F238E27FC236}">
                <a16:creationId xmlns:a16="http://schemas.microsoft.com/office/drawing/2014/main" id="{0D99C564-BD54-3173-41A0-8353E3220B3B}"/>
              </a:ext>
            </a:extLst>
          </p:cNvPr>
          <p:cNvCxnSpPr>
            <a:cxnSpLocks/>
          </p:cNvCxnSpPr>
          <p:nvPr/>
        </p:nvCxnSpPr>
        <p:spPr>
          <a:xfrm flipH="1">
            <a:off x="2276475" y="4716916"/>
            <a:ext cx="2105025" cy="0"/>
          </a:xfrm>
          <a:prstGeom prst="straightConnector1">
            <a:avLst/>
          </a:prstGeom>
          <a:noFill/>
          <a:ln w="19050" cap="flat" cmpd="sng" algn="ctr">
            <a:solidFill>
              <a:schemeClr val="accent1"/>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1" name="Straight Arrow Connector 90" descr="Up-down arrow">
            <a:extLst>
              <a:ext uri="{FF2B5EF4-FFF2-40B4-BE49-F238E27FC236}">
                <a16:creationId xmlns:a16="http://schemas.microsoft.com/office/drawing/2014/main" id="{57473FA1-FA17-3567-4408-0B5D730C91E5}"/>
              </a:ext>
            </a:extLst>
          </p:cNvPr>
          <p:cNvCxnSpPr>
            <a:cxnSpLocks/>
          </p:cNvCxnSpPr>
          <p:nvPr/>
        </p:nvCxnSpPr>
        <p:spPr>
          <a:xfrm flipV="1">
            <a:off x="1983084" y="5286375"/>
            <a:ext cx="0" cy="378619"/>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97" name="TextBox 96">
            <a:extLst>
              <a:ext uri="{FF2B5EF4-FFF2-40B4-BE49-F238E27FC236}">
                <a16:creationId xmlns:a16="http://schemas.microsoft.com/office/drawing/2014/main" id="{AA4321ED-3464-8850-86E3-F4207D93C2E1}"/>
              </a:ext>
            </a:extLst>
          </p:cNvPr>
          <p:cNvSpPr txBox="1"/>
          <p:nvPr/>
        </p:nvSpPr>
        <p:spPr>
          <a:xfrm>
            <a:off x="663416" y="4478806"/>
            <a:ext cx="1233976" cy="461665"/>
          </a:xfrm>
          <a:prstGeom prst="rect">
            <a:avLst/>
          </a:prstGeom>
          <a:noFill/>
        </p:spPr>
        <p:txBody>
          <a:bodyPr wrap="square">
            <a:spAutoFit/>
          </a:bodyPr>
          <a:lstStyle/>
          <a:p>
            <a:pPr algn="ctr"/>
            <a:r>
              <a:rPr lang="en-US" sz="1200" dirty="0">
                <a:solidFill>
                  <a:schemeClr val="accent1"/>
                </a:solidFill>
                <a:latin typeface="+mj-lt"/>
              </a:rPr>
              <a:t>Table </a:t>
            </a:r>
          </a:p>
          <a:p>
            <a:pPr algn="ctr"/>
            <a:r>
              <a:rPr lang="en-US" sz="1200" dirty="0">
                <a:solidFill>
                  <a:schemeClr val="accent1"/>
                </a:solidFill>
                <a:latin typeface="+mj-lt"/>
              </a:rPr>
              <a:t>snapshot</a:t>
            </a:r>
          </a:p>
        </p:txBody>
      </p:sp>
      <p:sp>
        <p:nvSpPr>
          <p:cNvPr id="101" name="TextBox 100">
            <a:extLst>
              <a:ext uri="{FF2B5EF4-FFF2-40B4-BE49-F238E27FC236}">
                <a16:creationId xmlns:a16="http://schemas.microsoft.com/office/drawing/2014/main" id="{D3538E09-CCB3-3A2D-5E76-7568C5A0B331}"/>
              </a:ext>
            </a:extLst>
          </p:cNvPr>
          <p:cNvSpPr txBox="1"/>
          <p:nvPr/>
        </p:nvSpPr>
        <p:spPr>
          <a:xfrm>
            <a:off x="2201191" y="5250323"/>
            <a:ext cx="971027" cy="461665"/>
          </a:xfrm>
          <a:prstGeom prst="rect">
            <a:avLst/>
          </a:prstGeom>
          <a:noFill/>
        </p:spPr>
        <p:txBody>
          <a:bodyPr wrap="square">
            <a:spAutoFit/>
          </a:bodyPr>
          <a:lstStyle/>
          <a:p>
            <a:pPr algn="l"/>
            <a:r>
              <a:rPr lang="en-US" sz="1200" dirty="0">
                <a:latin typeface="+mj-lt"/>
              </a:rPr>
              <a:t>Log changes</a:t>
            </a:r>
          </a:p>
        </p:txBody>
      </p:sp>
      <p:sp>
        <p:nvSpPr>
          <p:cNvPr id="103" name="TextBox 102">
            <a:extLst>
              <a:ext uri="{FF2B5EF4-FFF2-40B4-BE49-F238E27FC236}">
                <a16:creationId xmlns:a16="http://schemas.microsoft.com/office/drawing/2014/main" id="{E89C8864-6C84-CDA7-C563-0B5264E962BB}"/>
              </a:ext>
            </a:extLst>
          </p:cNvPr>
          <p:cNvSpPr txBox="1"/>
          <p:nvPr/>
        </p:nvSpPr>
        <p:spPr>
          <a:xfrm>
            <a:off x="9808274" y="5783644"/>
            <a:ext cx="1007391" cy="369332"/>
          </a:xfrm>
          <a:prstGeom prst="rect">
            <a:avLst/>
          </a:prstGeom>
          <a:noFill/>
        </p:spPr>
        <p:txBody>
          <a:bodyPr wrap="none" lIns="0" tIns="0" rIns="0" bIns="0" rtlCol="0">
            <a:spAutoFit/>
          </a:bodyPr>
          <a:lstStyle/>
          <a:p>
            <a:pPr algn="ctr"/>
            <a:r>
              <a:rPr lang="en-US" sz="1200" dirty="0">
                <a:solidFill>
                  <a:schemeClr val="accent1"/>
                </a:solidFill>
                <a:latin typeface="+mj-lt"/>
              </a:rPr>
              <a:t>SQL dedicated</a:t>
            </a:r>
          </a:p>
          <a:p>
            <a:pPr algn="ctr"/>
            <a:r>
              <a:rPr lang="en-US" sz="1200" dirty="0">
                <a:solidFill>
                  <a:schemeClr val="accent1"/>
                </a:solidFill>
                <a:latin typeface="+mj-lt"/>
              </a:rPr>
              <a:t>pools</a:t>
            </a:r>
          </a:p>
        </p:txBody>
      </p:sp>
      <p:sp>
        <p:nvSpPr>
          <p:cNvPr id="109" name="TextBox 108">
            <a:extLst>
              <a:ext uri="{FF2B5EF4-FFF2-40B4-BE49-F238E27FC236}">
                <a16:creationId xmlns:a16="http://schemas.microsoft.com/office/drawing/2014/main" id="{D980B387-3E08-5576-01DE-AD8FB9B6C70F}"/>
              </a:ext>
            </a:extLst>
          </p:cNvPr>
          <p:cNvSpPr txBox="1"/>
          <p:nvPr/>
        </p:nvSpPr>
        <p:spPr>
          <a:xfrm>
            <a:off x="2351165" y="3197603"/>
            <a:ext cx="1611054" cy="369332"/>
          </a:xfrm>
          <a:prstGeom prst="rect">
            <a:avLst/>
          </a:prstGeom>
          <a:noFill/>
        </p:spPr>
        <p:txBody>
          <a:bodyPr wrap="square" lIns="0" tIns="0" rIns="0" bIns="0" rtlCol="0">
            <a:spAutoFit/>
          </a:bodyPr>
          <a:lstStyle/>
          <a:p>
            <a:r>
              <a:rPr lang="en-US" sz="1200" dirty="0">
                <a:latin typeface="+mj-lt"/>
              </a:rPr>
              <a:t>Synapse link stored </a:t>
            </a:r>
          </a:p>
          <a:p>
            <a:r>
              <a:rPr lang="en-US" sz="1200" dirty="0">
                <a:latin typeface="+mj-lt"/>
              </a:rPr>
              <a:t>procedures</a:t>
            </a:r>
          </a:p>
        </p:txBody>
      </p:sp>
      <p:cxnSp>
        <p:nvCxnSpPr>
          <p:cNvPr id="117" name="Straight Arrow Connector 116" descr="left-right arrow">
            <a:extLst>
              <a:ext uri="{FF2B5EF4-FFF2-40B4-BE49-F238E27FC236}">
                <a16:creationId xmlns:a16="http://schemas.microsoft.com/office/drawing/2014/main" id="{8B36EA24-7347-286E-10CF-C9D4B31735F4}"/>
              </a:ext>
            </a:extLst>
          </p:cNvPr>
          <p:cNvCxnSpPr>
            <a:cxnSpLocks/>
          </p:cNvCxnSpPr>
          <p:nvPr/>
        </p:nvCxnSpPr>
        <p:spPr>
          <a:xfrm>
            <a:off x="2638425" y="5959359"/>
            <a:ext cx="1743075" cy="0"/>
          </a:xfrm>
          <a:prstGeom prst="straightConnector1">
            <a:avLst/>
          </a:prstGeom>
          <a:noFill/>
          <a:ln w="19050" cap="flat" cmpd="sng" algn="ctr">
            <a:solidFill>
              <a:schemeClr val="tx1"/>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21" name="TextBox 120">
            <a:extLst>
              <a:ext uri="{FF2B5EF4-FFF2-40B4-BE49-F238E27FC236}">
                <a16:creationId xmlns:a16="http://schemas.microsoft.com/office/drawing/2014/main" id="{A46FB440-D4E9-09D2-FD9A-F78BDE390E9C}"/>
              </a:ext>
            </a:extLst>
          </p:cNvPr>
          <p:cNvSpPr txBox="1"/>
          <p:nvPr/>
        </p:nvSpPr>
        <p:spPr>
          <a:xfrm>
            <a:off x="613529" y="5737477"/>
            <a:ext cx="971027" cy="461665"/>
          </a:xfrm>
          <a:prstGeom prst="rect">
            <a:avLst/>
          </a:prstGeom>
          <a:noFill/>
        </p:spPr>
        <p:txBody>
          <a:bodyPr wrap="square">
            <a:spAutoFit/>
          </a:bodyPr>
          <a:lstStyle/>
          <a:p>
            <a:pPr algn="ctr"/>
            <a:r>
              <a:rPr lang="en-US" sz="1200" dirty="0">
                <a:solidFill>
                  <a:schemeClr val="accent1"/>
                </a:solidFill>
                <a:latin typeface="+mj-lt"/>
              </a:rPr>
              <a:t>Change feed queue</a:t>
            </a:r>
          </a:p>
        </p:txBody>
      </p:sp>
      <p:pic>
        <p:nvPicPr>
          <p:cNvPr id="59" name="Graphic 58" descr="Database with solid fill">
            <a:extLst>
              <a:ext uri="{FF2B5EF4-FFF2-40B4-BE49-F238E27FC236}">
                <a16:creationId xmlns:a16="http://schemas.microsoft.com/office/drawing/2014/main" id="{F4B1DCD9-9E25-17F7-F537-F218221C5E6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754484" y="4800495"/>
            <a:ext cx="457200" cy="457200"/>
          </a:xfrm>
          <a:prstGeom prst="rect">
            <a:avLst/>
          </a:prstGeom>
        </p:spPr>
      </p:pic>
      <p:sp>
        <p:nvSpPr>
          <p:cNvPr id="125" name="TextBox 124">
            <a:extLst>
              <a:ext uri="{FF2B5EF4-FFF2-40B4-BE49-F238E27FC236}">
                <a16:creationId xmlns:a16="http://schemas.microsoft.com/office/drawing/2014/main" id="{C1E6BCD5-3571-39C1-1A98-6482563854BC}"/>
              </a:ext>
            </a:extLst>
          </p:cNvPr>
          <p:cNvSpPr txBox="1"/>
          <p:nvPr/>
        </p:nvSpPr>
        <p:spPr>
          <a:xfrm>
            <a:off x="9351081" y="2124660"/>
            <a:ext cx="1346908" cy="184666"/>
          </a:xfrm>
          <a:prstGeom prst="rect">
            <a:avLst/>
          </a:prstGeom>
          <a:noFill/>
        </p:spPr>
        <p:txBody>
          <a:bodyPr wrap="none" lIns="0" tIns="0" rIns="0" bIns="0" rtlCol="0">
            <a:spAutoFit/>
          </a:bodyPr>
          <a:lstStyle/>
          <a:p>
            <a:pPr algn="ctr"/>
            <a:r>
              <a:rPr lang="en-US" sz="1200" dirty="0">
                <a:solidFill>
                  <a:schemeClr val="accent1"/>
                </a:solidFill>
                <a:latin typeface="+mj-lt"/>
              </a:rPr>
              <a:t>Synapse workspace</a:t>
            </a:r>
          </a:p>
        </p:txBody>
      </p:sp>
      <p:sp>
        <p:nvSpPr>
          <p:cNvPr id="127" name="TextBox 126">
            <a:extLst>
              <a:ext uri="{FF2B5EF4-FFF2-40B4-BE49-F238E27FC236}">
                <a16:creationId xmlns:a16="http://schemas.microsoft.com/office/drawing/2014/main" id="{CB796617-EF34-F4A8-12B9-F1FBB93EB27E}"/>
              </a:ext>
            </a:extLst>
          </p:cNvPr>
          <p:cNvSpPr txBox="1"/>
          <p:nvPr/>
        </p:nvSpPr>
        <p:spPr>
          <a:xfrm>
            <a:off x="4306668" y="2302317"/>
            <a:ext cx="1662990" cy="307777"/>
          </a:xfrm>
          <a:prstGeom prst="rect">
            <a:avLst/>
          </a:prstGeom>
          <a:noFill/>
        </p:spPr>
        <p:txBody>
          <a:bodyPr wrap="square">
            <a:spAutoFit/>
          </a:bodyPr>
          <a:lstStyle/>
          <a:p>
            <a:pPr algn="l"/>
            <a:r>
              <a:rPr lang="en-US" sz="1400" dirty="0">
                <a:gradFill>
                  <a:gsLst>
                    <a:gs pos="2917">
                      <a:schemeClr val="tx1"/>
                    </a:gs>
                    <a:gs pos="30000">
                      <a:schemeClr val="tx1"/>
                    </a:gs>
                  </a:gsLst>
                  <a:lin ang="5400000" scaled="0"/>
                </a:gradFill>
                <a:latin typeface="+mj-lt"/>
              </a:rPr>
              <a:t>Control channel</a:t>
            </a:r>
          </a:p>
        </p:txBody>
      </p:sp>
      <p:sp>
        <p:nvSpPr>
          <p:cNvPr id="1025" name="TextBox 1024">
            <a:extLst>
              <a:ext uri="{FF2B5EF4-FFF2-40B4-BE49-F238E27FC236}">
                <a16:creationId xmlns:a16="http://schemas.microsoft.com/office/drawing/2014/main" id="{04AAB6EA-5852-0766-C092-BA4B101122DA}"/>
              </a:ext>
            </a:extLst>
          </p:cNvPr>
          <p:cNvSpPr txBox="1"/>
          <p:nvPr/>
        </p:nvSpPr>
        <p:spPr>
          <a:xfrm>
            <a:off x="2588054" y="4716916"/>
            <a:ext cx="981826" cy="461665"/>
          </a:xfrm>
          <a:prstGeom prst="rect">
            <a:avLst/>
          </a:prstGeom>
          <a:noFill/>
        </p:spPr>
        <p:txBody>
          <a:bodyPr wrap="square">
            <a:spAutoFit/>
          </a:bodyPr>
          <a:lstStyle/>
          <a:p>
            <a:pPr algn="ctr"/>
            <a:r>
              <a:rPr lang="en-US" sz="1200" dirty="0">
                <a:solidFill>
                  <a:schemeClr val="accent1"/>
                </a:solidFill>
                <a:latin typeface="+mj-lt"/>
              </a:rPr>
              <a:t>parquet &amp;</a:t>
            </a:r>
          </a:p>
          <a:p>
            <a:pPr algn="ctr"/>
            <a:r>
              <a:rPr lang="en-US" sz="1200" dirty="0">
                <a:solidFill>
                  <a:schemeClr val="accent1"/>
                </a:solidFill>
                <a:latin typeface="+mj-lt"/>
              </a:rPr>
              <a:t>schema</a:t>
            </a:r>
          </a:p>
        </p:txBody>
      </p:sp>
      <p:sp>
        <p:nvSpPr>
          <p:cNvPr id="1028" name="TextBox 1027">
            <a:extLst>
              <a:ext uri="{FF2B5EF4-FFF2-40B4-BE49-F238E27FC236}">
                <a16:creationId xmlns:a16="http://schemas.microsoft.com/office/drawing/2014/main" id="{FAB685EF-7D8E-5C59-3982-926781CF7372}"/>
              </a:ext>
            </a:extLst>
          </p:cNvPr>
          <p:cNvSpPr txBox="1"/>
          <p:nvPr/>
        </p:nvSpPr>
        <p:spPr>
          <a:xfrm>
            <a:off x="2735931" y="5950052"/>
            <a:ext cx="1226288" cy="461665"/>
          </a:xfrm>
          <a:prstGeom prst="rect">
            <a:avLst/>
          </a:prstGeom>
          <a:noFill/>
        </p:spPr>
        <p:txBody>
          <a:bodyPr wrap="square">
            <a:spAutoFit/>
          </a:bodyPr>
          <a:lstStyle/>
          <a:p>
            <a:pPr algn="ctr"/>
            <a:r>
              <a:rPr lang="en-US" sz="1200" dirty="0">
                <a:latin typeface="+mj-lt"/>
              </a:rPr>
              <a:t>csv &amp; </a:t>
            </a:r>
          </a:p>
          <a:p>
            <a:pPr algn="ctr"/>
            <a:r>
              <a:rPr lang="en-US" sz="1200" dirty="0">
                <a:latin typeface="+mj-lt"/>
              </a:rPr>
              <a:t>manifest</a:t>
            </a:r>
          </a:p>
        </p:txBody>
      </p:sp>
      <p:pic>
        <p:nvPicPr>
          <p:cNvPr id="1047" name="Graphic 1046" descr="Power BI">
            <a:extLst>
              <a:ext uri="{FF2B5EF4-FFF2-40B4-BE49-F238E27FC236}">
                <a16:creationId xmlns:a16="http://schemas.microsoft.com/office/drawing/2014/main" id="{FAD85098-1573-83B9-325A-049B8BD29E4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903712" y="2984792"/>
            <a:ext cx="548640" cy="548640"/>
          </a:xfrm>
          <a:prstGeom prst="rect">
            <a:avLst/>
          </a:prstGeom>
        </p:spPr>
      </p:pic>
      <p:cxnSp>
        <p:nvCxnSpPr>
          <p:cNvPr id="1049" name="Straight Arrow Connector 1048" descr="Up-down arrow">
            <a:extLst>
              <a:ext uri="{FF2B5EF4-FFF2-40B4-BE49-F238E27FC236}">
                <a16:creationId xmlns:a16="http://schemas.microsoft.com/office/drawing/2014/main" id="{D1D67EA9-CD55-01E5-C1DA-94E0AC99E430}"/>
              </a:ext>
            </a:extLst>
          </p:cNvPr>
          <p:cNvCxnSpPr>
            <a:cxnSpLocks/>
          </p:cNvCxnSpPr>
          <p:nvPr/>
        </p:nvCxnSpPr>
        <p:spPr>
          <a:xfrm flipV="1">
            <a:off x="10206696" y="3644634"/>
            <a:ext cx="0" cy="1155966"/>
          </a:xfrm>
          <a:prstGeom prst="straightConnector1">
            <a:avLst/>
          </a:prstGeom>
          <a:noFill/>
          <a:ln w="19050" cap="flat" cmpd="sng" algn="ctr">
            <a:solidFill>
              <a:srgbClr val="FFB900"/>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5" name="TextBox 14">
            <a:extLst>
              <a:ext uri="{FF2B5EF4-FFF2-40B4-BE49-F238E27FC236}">
                <a16:creationId xmlns:a16="http://schemas.microsoft.com/office/drawing/2014/main" id="{0C0763AF-B6D7-D852-5217-F7AE923369A9}"/>
              </a:ext>
            </a:extLst>
          </p:cNvPr>
          <p:cNvSpPr txBox="1"/>
          <p:nvPr/>
        </p:nvSpPr>
        <p:spPr>
          <a:xfrm>
            <a:off x="1423939" y="4195310"/>
            <a:ext cx="981826" cy="276999"/>
          </a:xfrm>
          <a:prstGeom prst="rect">
            <a:avLst/>
          </a:prstGeom>
          <a:noFill/>
        </p:spPr>
        <p:txBody>
          <a:bodyPr wrap="square">
            <a:spAutoFit/>
          </a:bodyPr>
          <a:lstStyle/>
          <a:p>
            <a:pPr algn="ctr"/>
            <a:r>
              <a:rPr lang="en-US" sz="1200" dirty="0">
                <a:solidFill>
                  <a:schemeClr val="accent1"/>
                </a:solidFill>
                <a:latin typeface="+mj-lt"/>
              </a:rPr>
              <a:t>database</a:t>
            </a:r>
          </a:p>
        </p:txBody>
      </p:sp>
      <p:sp>
        <p:nvSpPr>
          <p:cNvPr id="2" name="TextBox 1">
            <a:extLst>
              <a:ext uri="{FF2B5EF4-FFF2-40B4-BE49-F238E27FC236}">
                <a16:creationId xmlns:a16="http://schemas.microsoft.com/office/drawing/2014/main" id="{4B5EA3FC-7C45-9B58-99E4-4B2859FE7AAA}"/>
              </a:ext>
            </a:extLst>
          </p:cNvPr>
          <p:cNvSpPr txBox="1"/>
          <p:nvPr/>
        </p:nvSpPr>
        <p:spPr>
          <a:xfrm>
            <a:off x="6217251" y="1401288"/>
            <a:ext cx="1042208" cy="369332"/>
          </a:xfrm>
          <a:prstGeom prst="rect">
            <a:avLst/>
          </a:prstGeom>
          <a:noFill/>
        </p:spPr>
        <p:txBody>
          <a:bodyPr wrap="none" lIns="0" tIns="0" rIns="0" bIns="0" rtlCol="0">
            <a:spAutoFit/>
          </a:bodyPr>
          <a:lstStyle/>
          <a:p>
            <a:pPr algn="ctr"/>
            <a:r>
              <a:rPr lang="en-US" sz="1200" dirty="0">
                <a:latin typeface="+mj-lt"/>
              </a:rPr>
              <a:t>Linked Service </a:t>
            </a:r>
          </a:p>
          <a:p>
            <a:pPr algn="ctr"/>
            <a:r>
              <a:rPr lang="en-US" sz="1200" dirty="0">
                <a:latin typeface="+mj-lt"/>
              </a:rPr>
              <a:t>for SQL</a:t>
            </a:r>
          </a:p>
        </p:txBody>
      </p:sp>
      <p:sp>
        <p:nvSpPr>
          <p:cNvPr id="5" name="TextBox 4">
            <a:extLst>
              <a:ext uri="{FF2B5EF4-FFF2-40B4-BE49-F238E27FC236}">
                <a16:creationId xmlns:a16="http://schemas.microsoft.com/office/drawing/2014/main" id="{2C5052E5-885F-B50B-CB4D-775B3AFF155D}"/>
              </a:ext>
            </a:extLst>
          </p:cNvPr>
          <p:cNvSpPr txBox="1"/>
          <p:nvPr/>
        </p:nvSpPr>
        <p:spPr>
          <a:xfrm>
            <a:off x="7080213" y="3901994"/>
            <a:ext cx="1000530" cy="369332"/>
          </a:xfrm>
          <a:prstGeom prst="rect">
            <a:avLst/>
          </a:prstGeom>
          <a:noFill/>
        </p:spPr>
        <p:txBody>
          <a:bodyPr wrap="none" lIns="0" tIns="0" rIns="0" bIns="0" rtlCol="0">
            <a:spAutoFit/>
          </a:bodyPr>
          <a:lstStyle/>
          <a:p>
            <a:pPr algn="ctr"/>
            <a:r>
              <a:rPr lang="en-US" sz="1200" dirty="0">
                <a:latin typeface="+mj-lt"/>
              </a:rPr>
              <a:t>Linked Service</a:t>
            </a:r>
          </a:p>
          <a:p>
            <a:pPr algn="ctr"/>
            <a:r>
              <a:rPr lang="en-US" sz="1200" dirty="0">
                <a:latin typeface="+mj-lt"/>
              </a:rPr>
              <a:t>For LZ</a:t>
            </a:r>
          </a:p>
        </p:txBody>
      </p:sp>
      <p:sp>
        <p:nvSpPr>
          <p:cNvPr id="6" name="TextBox 5">
            <a:extLst>
              <a:ext uri="{FF2B5EF4-FFF2-40B4-BE49-F238E27FC236}">
                <a16:creationId xmlns:a16="http://schemas.microsoft.com/office/drawing/2014/main" id="{B2D36358-0B81-F284-94A0-36B2C4654DFF}"/>
              </a:ext>
            </a:extLst>
          </p:cNvPr>
          <p:cNvSpPr txBox="1"/>
          <p:nvPr/>
        </p:nvSpPr>
        <p:spPr>
          <a:xfrm>
            <a:off x="8832581" y="2711671"/>
            <a:ext cx="839974" cy="369332"/>
          </a:xfrm>
          <a:prstGeom prst="rect">
            <a:avLst/>
          </a:prstGeom>
          <a:noFill/>
        </p:spPr>
        <p:txBody>
          <a:bodyPr wrap="none" lIns="0" tIns="0" rIns="0" bIns="0" rtlCol="0">
            <a:spAutoFit/>
          </a:bodyPr>
          <a:lstStyle/>
          <a:p>
            <a:pPr algn="ctr"/>
            <a:r>
              <a:rPr lang="en-US" sz="1200" dirty="0">
                <a:latin typeface="+mj-lt"/>
              </a:rPr>
              <a:t>Linked</a:t>
            </a:r>
          </a:p>
          <a:p>
            <a:pPr algn="ctr"/>
            <a:r>
              <a:rPr lang="en-US" sz="1200" dirty="0">
                <a:latin typeface="+mj-lt"/>
              </a:rPr>
              <a:t> Connection</a:t>
            </a:r>
          </a:p>
        </p:txBody>
      </p:sp>
      <p:sp>
        <p:nvSpPr>
          <p:cNvPr id="9" name="Title 8">
            <a:extLst>
              <a:ext uri="{FF2B5EF4-FFF2-40B4-BE49-F238E27FC236}">
                <a16:creationId xmlns:a16="http://schemas.microsoft.com/office/drawing/2014/main" id="{B54FF4F6-6160-7956-C96C-217C2B4A815D}"/>
              </a:ext>
            </a:extLst>
          </p:cNvPr>
          <p:cNvSpPr>
            <a:spLocks noGrp="1"/>
          </p:cNvSpPr>
          <p:nvPr>
            <p:ph type="title"/>
          </p:nvPr>
        </p:nvSpPr>
        <p:spPr>
          <a:xfrm>
            <a:off x="588263" y="457200"/>
            <a:ext cx="11018520" cy="861774"/>
          </a:xfrm>
        </p:spPr>
        <p:txBody>
          <a:bodyPr/>
          <a:lstStyle/>
          <a:p>
            <a:r>
              <a:rPr lang="en-US" dirty="0"/>
              <a:t>Azure Synapse Link for SQL Server</a:t>
            </a:r>
            <a:br>
              <a:rPr lang="en-US" dirty="0"/>
            </a:br>
            <a:r>
              <a:rPr lang="en-US" sz="2000" dirty="0">
                <a:solidFill>
                  <a:srgbClr val="0078D4"/>
                </a:solidFill>
                <a:latin typeface="Segoe UI Semibold"/>
              </a:rPr>
              <a:t>How it works</a:t>
            </a:r>
          </a:p>
        </p:txBody>
      </p:sp>
      <p:sp>
        <p:nvSpPr>
          <p:cNvPr id="11" name="Oval 10">
            <a:extLst>
              <a:ext uri="{FF2B5EF4-FFF2-40B4-BE49-F238E27FC236}">
                <a16:creationId xmlns:a16="http://schemas.microsoft.com/office/drawing/2014/main" id="{10064483-2BAE-3825-33E9-3CB5393464FE}"/>
              </a:ext>
            </a:extLst>
          </p:cNvPr>
          <p:cNvSpPr/>
          <p:nvPr/>
        </p:nvSpPr>
        <p:spPr bwMode="auto">
          <a:xfrm>
            <a:off x="10751253" y="2572338"/>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16" name="Oval 15">
            <a:extLst>
              <a:ext uri="{FF2B5EF4-FFF2-40B4-BE49-F238E27FC236}">
                <a16:creationId xmlns:a16="http://schemas.microsoft.com/office/drawing/2014/main" id="{CE6D3E10-DBD0-8194-3ADC-DBA5BE4A3CF8}"/>
              </a:ext>
            </a:extLst>
          </p:cNvPr>
          <p:cNvSpPr/>
          <p:nvPr/>
        </p:nvSpPr>
        <p:spPr bwMode="auto">
          <a:xfrm>
            <a:off x="10751253" y="503813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7" name="Oval 16">
            <a:extLst>
              <a:ext uri="{FF2B5EF4-FFF2-40B4-BE49-F238E27FC236}">
                <a16:creationId xmlns:a16="http://schemas.microsoft.com/office/drawing/2014/main" id="{8F9BD2D7-8F3D-9855-9AB1-5AABB912CCEB}"/>
              </a:ext>
            </a:extLst>
          </p:cNvPr>
          <p:cNvSpPr/>
          <p:nvPr/>
        </p:nvSpPr>
        <p:spPr bwMode="auto">
          <a:xfrm>
            <a:off x="9467188" y="39163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7</a:t>
            </a:r>
          </a:p>
        </p:txBody>
      </p:sp>
      <p:sp>
        <p:nvSpPr>
          <p:cNvPr id="18" name="Oval 17">
            <a:extLst>
              <a:ext uri="{FF2B5EF4-FFF2-40B4-BE49-F238E27FC236}">
                <a16:creationId xmlns:a16="http://schemas.microsoft.com/office/drawing/2014/main" id="{C750F6A0-27FB-8FBE-29B5-AD3FE7B4240F}"/>
              </a:ext>
            </a:extLst>
          </p:cNvPr>
          <p:cNvSpPr/>
          <p:nvPr/>
        </p:nvSpPr>
        <p:spPr bwMode="auto">
          <a:xfrm>
            <a:off x="8975568" y="31719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5</a:t>
            </a:r>
          </a:p>
        </p:txBody>
      </p:sp>
      <p:sp>
        <p:nvSpPr>
          <p:cNvPr id="19" name="Oval 18">
            <a:extLst>
              <a:ext uri="{FF2B5EF4-FFF2-40B4-BE49-F238E27FC236}">
                <a16:creationId xmlns:a16="http://schemas.microsoft.com/office/drawing/2014/main" id="{84883556-C935-2592-E0A9-8087D1D17CD6}"/>
              </a:ext>
            </a:extLst>
          </p:cNvPr>
          <p:cNvSpPr/>
          <p:nvPr/>
        </p:nvSpPr>
        <p:spPr bwMode="auto">
          <a:xfrm>
            <a:off x="7308284" y="434787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sp>
        <p:nvSpPr>
          <p:cNvPr id="21" name="Oval 20">
            <a:extLst>
              <a:ext uri="{FF2B5EF4-FFF2-40B4-BE49-F238E27FC236}">
                <a16:creationId xmlns:a16="http://schemas.microsoft.com/office/drawing/2014/main" id="{05C23070-925C-F2AE-0ED6-AEC6EA02F225}"/>
              </a:ext>
            </a:extLst>
          </p:cNvPr>
          <p:cNvSpPr/>
          <p:nvPr/>
        </p:nvSpPr>
        <p:spPr bwMode="auto">
          <a:xfrm>
            <a:off x="6461355" y="182325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23" name="Oval 22">
            <a:extLst>
              <a:ext uri="{FF2B5EF4-FFF2-40B4-BE49-F238E27FC236}">
                <a16:creationId xmlns:a16="http://schemas.microsoft.com/office/drawing/2014/main" id="{21BA974F-DFF5-765D-0011-CE29EFE75419}"/>
              </a:ext>
            </a:extLst>
          </p:cNvPr>
          <p:cNvSpPr/>
          <p:nvPr/>
        </p:nvSpPr>
        <p:spPr bwMode="auto">
          <a:xfrm>
            <a:off x="1202776" y="508269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6</a:t>
            </a:r>
          </a:p>
        </p:txBody>
      </p:sp>
    </p:spTree>
    <p:extLst>
      <p:ext uri="{BB962C8B-B14F-4D97-AF65-F5344CB8AC3E}">
        <p14:creationId xmlns:p14="http://schemas.microsoft.com/office/powerpoint/2010/main" val="2611590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500"/>
                                        <p:tgtEl>
                                          <p:spTgt spid="125"/>
                                        </p:tgtEl>
                                      </p:cBhvr>
                                    </p:animEffect>
                                  </p:childTnLst>
                                </p:cTn>
                              </p:par>
                              <p:par>
                                <p:cTn id="11" presetID="10"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026"/>
                                        </p:tgtEl>
                                        <p:attrNameLst>
                                          <p:attrName>style.visibility</p:attrName>
                                        </p:attrNameLst>
                                      </p:cBhvr>
                                      <p:to>
                                        <p:strVal val="visible"/>
                                      </p:to>
                                    </p:set>
                                    <p:animEffect transition="in" filter="fade">
                                      <p:cBhvr>
                                        <p:cTn id="24" dur="500"/>
                                        <p:tgtEl>
                                          <p:spTgt spid="10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8"/>
                                        </p:tgtEl>
                                        <p:attrNameLst>
                                          <p:attrName>style.visibility</p:attrName>
                                        </p:attrNameLst>
                                      </p:cBhvr>
                                      <p:to>
                                        <p:strVal val="visible"/>
                                      </p:to>
                                    </p:set>
                                    <p:animEffect transition="in" filter="fade">
                                      <p:cBhvr>
                                        <p:cTn id="32" dur="500"/>
                                        <p:tgtEl>
                                          <p:spTgt spid="6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par>
                                <p:cTn id="39" presetID="10"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7"/>
                                        </p:tgtEl>
                                        <p:attrNameLst>
                                          <p:attrName>style.visibility</p:attrName>
                                        </p:attrNameLst>
                                      </p:cBhvr>
                                      <p:to>
                                        <p:strVal val="visible"/>
                                      </p:to>
                                    </p:set>
                                    <p:animEffect transition="in" filter="fade">
                                      <p:cBhvr>
                                        <p:cTn id="44" dur="500"/>
                                        <p:tgtEl>
                                          <p:spTgt spid="127"/>
                                        </p:tgtEl>
                                      </p:cBhvr>
                                    </p:animEffect>
                                  </p:childTnLst>
                                </p:cTn>
                              </p:par>
                              <p:par>
                                <p:cTn id="45" presetID="10"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fade">
                                      <p:cBhvr>
                                        <p:cTn id="50" dur="500"/>
                                        <p:tgtEl>
                                          <p:spTgt spid="7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par>
                                <p:cTn id="65" presetID="10"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500"/>
                                        <p:tgtEl>
                                          <p:spTgt spid="9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fade">
                                      <p:cBhvr>
                                        <p:cTn id="75" dur="500"/>
                                        <p:tgtEl>
                                          <p:spTgt spid="18"/>
                                        </p:tgtEl>
                                      </p:cBhvr>
                                    </p:animEffect>
                                  </p:childTnLst>
                                </p:cTn>
                              </p:par>
                              <p:par>
                                <p:cTn id="76" presetID="10" presetClass="entr" presetSubtype="0" fill="hold" nodeType="withEffect">
                                  <p:stCondLst>
                                    <p:cond delay="0"/>
                                  </p:stCondLst>
                                  <p:childTnLst>
                                    <p:set>
                                      <p:cBhvr>
                                        <p:cTn id="77" dur="1" fill="hold">
                                          <p:stCondLst>
                                            <p:cond delay="0"/>
                                          </p:stCondLst>
                                        </p:cTn>
                                        <p:tgtEl>
                                          <p:spTgt spid="61"/>
                                        </p:tgtEl>
                                        <p:attrNameLst>
                                          <p:attrName>style.visibility</p:attrName>
                                        </p:attrNameLst>
                                      </p:cBhvr>
                                      <p:to>
                                        <p:strVal val="visible"/>
                                      </p:to>
                                    </p:set>
                                    <p:animEffect transition="in" filter="fade">
                                      <p:cBhvr>
                                        <p:cTn id="78" dur="500"/>
                                        <p:tgtEl>
                                          <p:spTgt spid="61"/>
                                        </p:tgtEl>
                                      </p:cBhvr>
                                    </p:animEffect>
                                  </p:childTnLst>
                                </p:cTn>
                              </p:par>
                              <p:par>
                                <p:cTn id="79" presetID="10" presetClass="entr" presetSubtype="0" fill="hold" nodeType="with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fade">
                                      <p:cBhvr>
                                        <p:cTn id="81" dur="500"/>
                                        <p:tgtEl>
                                          <p:spTgt spid="50"/>
                                        </p:tgtEl>
                                      </p:cBhvr>
                                    </p:animEffect>
                                  </p:childTnLst>
                                </p:cTn>
                              </p:par>
                              <p:par>
                                <p:cTn id="82" presetID="10" presetClass="entr" presetSubtype="0"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fade">
                                      <p:cBhvr>
                                        <p:cTn id="84" dur="500"/>
                                        <p:tgtEl>
                                          <p:spTgt spid="7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09"/>
                                        </p:tgtEl>
                                        <p:attrNameLst>
                                          <p:attrName>style.visibility</p:attrName>
                                        </p:attrNameLst>
                                      </p:cBhvr>
                                      <p:to>
                                        <p:strVal val="visible"/>
                                      </p:to>
                                    </p:set>
                                    <p:animEffect transition="in" filter="fade">
                                      <p:cBhvr>
                                        <p:cTn id="87" dur="500"/>
                                        <p:tgtEl>
                                          <p:spTgt spid="109"/>
                                        </p:tgtEl>
                                      </p:cBhvr>
                                    </p:animEffect>
                                  </p:childTnLst>
                                </p:cTn>
                              </p:par>
                              <p:par>
                                <p:cTn id="88" presetID="10" presetClass="entr" presetSubtype="0" fill="hold" nodeType="withEffect">
                                  <p:stCondLst>
                                    <p:cond delay="0"/>
                                  </p:stCondLst>
                                  <p:childTnLst>
                                    <p:set>
                                      <p:cBhvr>
                                        <p:cTn id="89" dur="1" fill="hold">
                                          <p:stCondLst>
                                            <p:cond delay="0"/>
                                          </p:stCondLst>
                                        </p:cTn>
                                        <p:tgtEl>
                                          <p:spTgt spid="89"/>
                                        </p:tgtEl>
                                        <p:attrNameLst>
                                          <p:attrName>style.visibility</p:attrName>
                                        </p:attrNameLst>
                                      </p:cBhvr>
                                      <p:to>
                                        <p:strVal val="visible"/>
                                      </p:to>
                                    </p:set>
                                    <p:animEffect transition="in" filter="fade">
                                      <p:cBhvr>
                                        <p:cTn id="90" dur="500"/>
                                        <p:tgtEl>
                                          <p:spTgt spid="8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025"/>
                                        </p:tgtEl>
                                        <p:attrNameLst>
                                          <p:attrName>style.visibility</p:attrName>
                                        </p:attrNameLst>
                                      </p:cBhvr>
                                      <p:to>
                                        <p:strVal val="visible"/>
                                      </p:to>
                                    </p:set>
                                    <p:animEffect transition="in" filter="fade">
                                      <p:cBhvr>
                                        <p:cTn id="93" dur="500"/>
                                        <p:tgtEl>
                                          <p:spTgt spid="1025"/>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97"/>
                                        </p:tgtEl>
                                        <p:attrNameLst>
                                          <p:attrName>style.visibility</p:attrName>
                                        </p:attrNameLst>
                                      </p:cBhvr>
                                      <p:to>
                                        <p:strVal val="visible"/>
                                      </p:to>
                                    </p:set>
                                    <p:animEffect transition="in" filter="fade">
                                      <p:cBhvr>
                                        <p:cTn id="96" dur="500"/>
                                        <p:tgtEl>
                                          <p:spTgt spid="97"/>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59"/>
                                        </p:tgtEl>
                                        <p:attrNameLst>
                                          <p:attrName>style.visibility</p:attrName>
                                        </p:attrNameLst>
                                      </p:cBhvr>
                                      <p:to>
                                        <p:strVal val="visible"/>
                                      </p:to>
                                    </p:set>
                                    <p:animEffect transition="in" filter="fade">
                                      <p:cBhvr>
                                        <p:cTn id="101" dur="500"/>
                                        <p:tgtEl>
                                          <p:spTgt spid="59"/>
                                        </p:tgtEl>
                                      </p:cBhvr>
                                    </p:animEffect>
                                  </p:childTnLst>
                                </p:cTn>
                              </p:par>
                              <p:par>
                                <p:cTn id="102" presetID="10" presetClass="entr" presetSubtype="0" fill="hold" nodeType="withEffect">
                                  <p:stCondLst>
                                    <p:cond delay="0"/>
                                  </p:stCondLst>
                                  <p:childTnLst>
                                    <p:set>
                                      <p:cBhvr>
                                        <p:cTn id="103" dur="1" fill="hold">
                                          <p:stCondLst>
                                            <p:cond delay="0"/>
                                          </p:stCondLst>
                                        </p:cTn>
                                        <p:tgtEl>
                                          <p:spTgt spid="91"/>
                                        </p:tgtEl>
                                        <p:attrNameLst>
                                          <p:attrName>style.visibility</p:attrName>
                                        </p:attrNameLst>
                                      </p:cBhvr>
                                      <p:to>
                                        <p:strVal val="visible"/>
                                      </p:to>
                                    </p:set>
                                    <p:animEffect transition="in" filter="fade">
                                      <p:cBhvr>
                                        <p:cTn id="104" dur="500"/>
                                        <p:tgtEl>
                                          <p:spTgt spid="9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01"/>
                                        </p:tgtEl>
                                        <p:attrNameLst>
                                          <p:attrName>style.visibility</p:attrName>
                                        </p:attrNameLst>
                                      </p:cBhvr>
                                      <p:to>
                                        <p:strVal val="visible"/>
                                      </p:to>
                                    </p:set>
                                    <p:animEffect transition="in" filter="fade">
                                      <p:cBhvr>
                                        <p:cTn id="107" dur="500"/>
                                        <p:tgtEl>
                                          <p:spTgt spid="101"/>
                                        </p:tgtEl>
                                      </p:cBhvr>
                                    </p:animEffect>
                                  </p:childTnLst>
                                </p:cTn>
                              </p:par>
                              <p:par>
                                <p:cTn id="108" presetID="10" presetClass="entr" presetSubtype="0" fill="hold" nodeType="withEffect">
                                  <p:stCondLst>
                                    <p:cond delay="0"/>
                                  </p:stCondLst>
                                  <p:childTnLst>
                                    <p:set>
                                      <p:cBhvr>
                                        <p:cTn id="109" dur="1" fill="hold">
                                          <p:stCondLst>
                                            <p:cond delay="0"/>
                                          </p:stCondLst>
                                        </p:cTn>
                                        <p:tgtEl>
                                          <p:spTgt spid="30"/>
                                        </p:tgtEl>
                                        <p:attrNameLst>
                                          <p:attrName>style.visibility</p:attrName>
                                        </p:attrNameLst>
                                      </p:cBhvr>
                                      <p:to>
                                        <p:strVal val="visible"/>
                                      </p:to>
                                    </p:set>
                                    <p:animEffect transition="in" filter="fade">
                                      <p:cBhvr>
                                        <p:cTn id="110" dur="500"/>
                                        <p:tgtEl>
                                          <p:spTgt spid="30"/>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28"/>
                                        </p:tgtEl>
                                        <p:attrNameLst>
                                          <p:attrName>style.visibility</p:attrName>
                                        </p:attrNameLst>
                                      </p:cBhvr>
                                      <p:to>
                                        <p:strVal val="visible"/>
                                      </p:to>
                                    </p:set>
                                    <p:animEffect transition="in" filter="fade">
                                      <p:cBhvr>
                                        <p:cTn id="113" dur="500"/>
                                        <p:tgtEl>
                                          <p:spTgt spid="1028"/>
                                        </p:tgtEl>
                                      </p:cBhvr>
                                    </p:animEffect>
                                  </p:childTnLst>
                                </p:cTn>
                              </p:par>
                              <p:par>
                                <p:cTn id="114" presetID="10" presetClass="entr" presetSubtype="0" fill="hold" nodeType="withEffect">
                                  <p:stCondLst>
                                    <p:cond delay="0"/>
                                  </p:stCondLst>
                                  <p:childTnLst>
                                    <p:set>
                                      <p:cBhvr>
                                        <p:cTn id="115" dur="1" fill="hold">
                                          <p:stCondLst>
                                            <p:cond delay="0"/>
                                          </p:stCondLst>
                                        </p:cTn>
                                        <p:tgtEl>
                                          <p:spTgt spid="117"/>
                                        </p:tgtEl>
                                        <p:attrNameLst>
                                          <p:attrName>style.visibility</p:attrName>
                                        </p:attrNameLst>
                                      </p:cBhvr>
                                      <p:to>
                                        <p:strVal val="visible"/>
                                      </p:to>
                                    </p:set>
                                    <p:animEffect transition="in" filter="fade">
                                      <p:cBhvr>
                                        <p:cTn id="116" dur="500"/>
                                        <p:tgtEl>
                                          <p:spTgt spid="117"/>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1"/>
                                        </p:tgtEl>
                                        <p:attrNameLst>
                                          <p:attrName>style.visibility</p:attrName>
                                        </p:attrNameLst>
                                      </p:cBhvr>
                                      <p:to>
                                        <p:strVal val="visible"/>
                                      </p:to>
                                    </p:set>
                                    <p:animEffect transition="in" filter="fade">
                                      <p:cBhvr>
                                        <p:cTn id="119" dur="500"/>
                                        <p:tgtEl>
                                          <p:spTgt spid="121"/>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500"/>
                                        <p:tgtEl>
                                          <p:spTgt spid="23"/>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grpId="0" nodeType="clickEffect">
                                  <p:stCondLst>
                                    <p:cond delay="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childTnLst>
                                </p:cTn>
                              </p:par>
                              <p:par>
                                <p:cTn id="128" presetID="10" presetClass="entr" presetSubtype="0" fill="hold" nodeType="withEffect">
                                  <p:stCondLst>
                                    <p:cond delay="0"/>
                                  </p:stCondLst>
                                  <p:childTnLst>
                                    <p:set>
                                      <p:cBhvr>
                                        <p:cTn id="129" dur="1" fill="hold">
                                          <p:stCondLst>
                                            <p:cond delay="0"/>
                                          </p:stCondLst>
                                        </p:cTn>
                                        <p:tgtEl>
                                          <p:spTgt spid="1049"/>
                                        </p:tgtEl>
                                        <p:attrNameLst>
                                          <p:attrName>style.visibility</p:attrName>
                                        </p:attrNameLst>
                                      </p:cBhvr>
                                      <p:to>
                                        <p:strVal val="visible"/>
                                      </p:to>
                                    </p:set>
                                    <p:animEffect transition="in" filter="fade">
                                      <p:cBhvr>
                                        <p:cTn id="130" dur="500"/>
                                        <p:tgtEl>
                                          <p:spTgt spid="1049"/>
                                        </p:tgtEl>
                                      </p:cBhvr>
                                    </p:animEffect>
                                  </p:childTnLst>
                                </p:cTn>
                              </p:par>
                              <p:par>
                                <p:cTn id="131" presetID="10" presetClass="entr" presetSubtype="0" fill="hold" nodeType="withEffect">
                                  <p:stCondLst>
                                    <p:cond delay="0"/>
                                  </p:stCondLst>
                                  <p:childTnLst>
                                    <p:set>
                                      <p:cBhvr>
                                        <p:cTn id="132" dur="1" fill="hold">
                                          <p:stCondLst>
                                            <p:cond delay="0"/>
                                          </p:stCondLst>
                                        </p:cTn>
                                        <p:tgtEl>
                                          <p:spTgt spid="1047"/>
                                        </p:tgtEl>
                                        <p:attrNameLst>
                                          <p:attrName>style.visibility</p:attrName>
                                        </p:attrNameLst>
                                      </p:cBhvr>
                                      <p:to>
                                        <p:strVal val="visible"/>
                                      </p:to>
                                    </p:set>
                                    <p:animEffect transition="in" filter="fade">
                                      <p:cBhvr>
                                        <p:cTn id="133" dur="500"/>
                                        <p:tgtEl>
                                          <p:spTgt spid="10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68" grpId="0" animBg="1"/>
      <p:bldP spid="40" grpId="0" animBg="1"/>
      <p:bldP spid="41" grpId="0"/>
      <p:bldP spid="77" grpId="0"/>
      <p:bldP spid="97" grpId="0"/>
      <p:bldP spid="101" grpId="0"/>
      <p:bldP spid="103" grpId="0"/>
      <p:bldP spid="109" grpId="0"/>
      <p:bldP spid="121" grpId="0"/>
      <p:bldP spid="125" grpId="0"/>
      <p:bldP spid="127" grpId="0"/>
      <p:bldP spid="1025" grpId="0"/>
      <p:bldP spid="1028" grpId="0"/>
      <p:bldP spid="2" grpId="0"/>
      <p:bldP spid="5" grpId="0"/>
      <p:bldP spid="6" grpId="0"/>
      <p:bldP spid="11" grpId="0" animBg="1"/>
      <p:bldP spid="16" grpId="0" animBg="1"/>
      <p:bldP spid="17" grpId="0" animBg="1"/>
      <p:bldP spid="18" grpId="0" animBg="1"/>
      <p:bldP spid="19" grpId="0" animBg="1"/>
      <p:bldP spid="21" grpId="0" animBg="1"/>
      <p:bldP spid="2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2.1</a:t>
            </a:r>
          </a:p>
          <a:p>
            <a:pPr>
              <a:spcAft>
                <a:spcPts val="600"/>
              </a:spcAft>
            </a:pPr>
            <a:r>
              <a:rPr lang="en-US" sz="2400" dirty="0">
                <a:latin typeface="+mj-lt"/>
              </a:rPr>
              <a:t>Synapse link for SQL</a:t>
            </a:r>
          </a:p>
        </p:txBody>
      </p:sp>
      <p:pic>
        <p:nvPicPr>
          <p:cNvPr id="5" name="Picture 4" descr="A close up of nerve cell">
            <a:extLst>
              <a:ext uri="{FF2B5EF4-FFF2-40B4-BE49-F238E27FC236}">
                <a16:creationId xmlns:a16="http://schemas.microsoft.com/office/drawing/2014/main" id="{0861CC72-33E9-4120-1BFA-930BA3BE844E}"/>
              </a:ext>
            </a:extLst>
          </p:cNvPr>
          <p:cNvPicPr>
            <a:picLocks noChangeAspect="1"/>
          </p:cNvPicPr>
          <p:nvPr/>
        </p:nvPicPr>
        <p:blipFill rotWithShape="1">
          <a:blip r:embed="rId2"/>
          <a:srcRect l="25000"/>
          <a:stretch/>
        </p:blipFill>
        <p:spPr>
          <a:xfrm>
            <a:off x="5334000" y="10"/>
            <a:ext cx="6858000" cy="6857990"/>
          </a:xfrm>
          <a:prstGeom prst="rect">
            <a:avLst/>
          </a:prstGeom>
          <a:noFill/>
        </p:spPr>
      </p:pic>
    </p:spTree>
    <p:extLst>
      <p:ext uri="{BB962C8B-B14F-4D97-AF65-F5344CB8AC3E}">
        <p14:creationId xmlns:p14="http://schemas.microsoft.com/office/powerpoint/2010/main" val="69408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Azure Arc-enabled SQL Server</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Active Directory*</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1" name="Picture 2" descr="See the source image">
            <a:extLst>
              <a:ext uri="{FF2B5EF4-FFF2-40B4-BE49-F238E27FC236}">
                <a16:creationId xmlns:a16="http://schemas.microsoft.com/office/drawing/2014/main" id="{19667417-BB9E-37A4-C796-740C560EA01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10912" y="5247878"/>
            <a:ext cx="591671" cy="5960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4"/>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 and patching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lumMod val="60000"/>
              <a:lumOff val="40000"/>
            </a:scheme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aphic 291" descr="gear, wrench, engineer">
            <a:extLst>
              <a:ext uri="{FF2B5EF4-FFF2-40B4-BE49-F238E27FC236}">
                <a16:creationId xmlns:a16="http://schemas.microsoft.com/office/drawing/2014/main" id="{B3D385BD-D932-6E42-114F-4EDADC8E97F0}"/>
              </a:ext>
            </a:extLst>
          </p:cNvPr>
          <p:cNvGrpSpPr/>
          <p:nvPr/>
        </p:nvGrpSpPr>
        <p:grpSpPr>
          <a:xfrm>
            <a:off x="5123187" y="3722574"/>
            <a:ext cx="469145" cy="463993"/>
            <a:chOff x="3513079" y="2994448"/>
            <a:chExt cx="498751" cy="498751"/>
          </a:xfrm>
        </p:grpSpPr>
        <p:sp>
          <p:nvSpPr>
            <p:cNvPr id="14" name="Freeform: Shape 82">
              <a:extLst>
                <a:ext uri="{FF2B5EF4-FFF2-40B4-BE49-F238E27FC236}">
                  <a16:creationId xmlns:a16="http://schemas.microsoft.com/office/drawing/2014/main" id="{20E5AFD2-36B1-BFD5-8554-A5C61E06E3F4}"/>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15" name="Freeform: Shape 83">
              <a:extLst>
                <a:ext uri="{FF2B5EF4-FFF2-40B4-BE49-F238E27FC236}">
                  <a16:creationId xmlns:a16="http://schemas.microsoft.com/office/drawing/2014/main" id="{A99FB17B-03FB-162D-A428-4A4EF716BF5E}"/>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spTree>
    <p:extLst>
      <p:ext uri="{BB962C8B-B14F-4D97-AF65-F5344CB8AC3E}">
        <p14:creationId xmlns:p14="http://schemas.microsoft.com/office/powerpoint/2010/main" val="42250249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DD93B871-FB94-AA37-C2A5-DAF4F22BFB8B}"/>
              </a:ext>
            </a:extLst>
          </p:cNvPr>
          <p:cNvSpPr>
            <a:spLocks noGrp="1"/>
          </p:cNvSpPr>
          <p:nvPr>
            <p:ph type="body" sz="quarter" idx="12"/>
          </p:nvPr>
        </p:nvSpPr>
        <p:spPr>
          <a:xfrm>
            <a:off x="582042" y="3962400"/>
            <a:ext cx="4164583" cy="963930"/>
          </a:xfrm>
        </p:spPr>
        <p:txBody>
          <a:bodyPr wrap="square">
            <a:noAutofit/>
          </a:bodyPr>
          <a:lstStyle/>
          <a:p>
            <a:pPr>
              <a:spcAft>
                <a:spcPts val="600"/>
              </a:spcAft>
            </a:pPr>
            <a:r>
              <a:rPr lang="en-US" sz="2400" dirty="0">
                <a:latin typeface="+mj-lt"/>
              </a:rPr>
              <a:t>Exercise 2.2</a:t>
            </a:r>
          </a:p>
          <a:p>
            <a:pPr>
              <a:spcAft>
                <a:spcPts val="600"/>
              </a:spcAft>
            </a:pPr>
            <a:r>
              <a:rPr lang="en-US" sz="2400" dirty="0">
                <a:latin typeface="+mj-lt"/>
              </a:rPr>
              <a:t>Azure Arc-enabled SQL Server</a:t>
            </a:r>
          </a:p>
        </p:txBody>
      </p:sp>
      <p:pic>
        <p:nvPicPr>
          <p:cNvPr id="4" name="Picture 4" descr="Close-up of a server network panel with lights and cables">
            <a:extLst>
              <a:ext uri="{FF2B5EF4-FFF2-40B4-BE49-F238E27FC236}">
                <a16:creationId xmlns:a16="http://schemas.microsoft.com/office/drawing/2014/main" id="{4FC49A8B-0C45-68D5-0917-73C3E0A34ED6}"/>
              </a:ext>
            </a:extLst>
          </p:cNvPr>
          <p:cNvPicPr>
            <a:picLocks noChangeAspect="1"/>
          </p:cNvPicPr>
          <p:nvPr/>
        </p:nvPicPr>
        <p:blipFill rotWithShape="1">
          <a:blip r:embed="rId2"/>
          <a:srcRect r="33249" b="-1"/>
          <a:stretch/>
        </p:blipFill>
        <p:spPr>
          <a:xfrm>
            <a:off x="5334000" y="10"/>
            <a:ext cx="6858000" cy="6857990"/>
          </a:xfrm>
          <a:prstGeom prst="rect">
            <a:avLst/>
          </a:prstGeom>
          <a:noFill/>
        </p:spPr>
      </p:pic>
    </p:spTree>
    <p:extLst>
      <p:ext uri="{BB962C8B-B14F-4D97-AF65-F5344CB8AC3E}">
        <p14:creationId xmlns:p14="http://schemas.microsoft.com/office/powerpoint/2010/main" val="3974998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CCC4-B7CC-45C5-9043-DC4FBAAA1ABA}"/>
              </a:ext>
            </a:extLst>
          </p:cNvPr>
          <p:cNvSpPr>
            <a:spLocks noGrp="1"/>
          </p:cNvSpPr>
          <p:nvPr>
            <p:ph type="title"/>
          </p:nvPr>
        </p:nvSpPr>
        <p:spPr/>
        <p:txBody>
          <a:bodyPr/>
          <a:lstStyle/>
          <a:p>
            <a:r>
              <a:rPr lang="en-US" dirty="0"/>
              <a:t>Secure your SQL Server 2022 with Azure</a:t>
            </a:r>
          </a:p>
        </p:txBody>
      </p:sp>
      <p:pic>
        <p:nvPicPr>
          <p:cNvPr id="2050" name="Picture 2" descr="See the source image">
            <a:extLst>
              <a:ext uri="{FF2B5EF4-FFF2-40B4-BE49-F238E27FC236}">
                <a16:creationId xmlns:a16="http://schemas.microsoft.com/office/drawing/2014/main" id="{42DE9047-DD16-4CA5-A561-78766A8AA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9556" y="2229307"/>
            <a:ext cx="1487499" cy="14986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icrosoft Defender&#10;for SQL&#10;">
            <a:extLst>
              <a:ext uri="{FF2B5EF4-FFF2-40B4-BE49-F238E27FC236}">
                <a16:creationId xmlns:a16="http://schemas.microsoft.com/office/drawing/2014/main" id="{FE1886BE-B418-4645-98D3-50930470060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064" t="14977" r="28064" b="14977"/>
          <a:stretch/>
        </p:blipFill>
        <p:spPr bwMode="auto">
          <a:xfrm>
            <a:off x="9154615" y="2323288"/>
            <a:ext cx="1231334" cy="13106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3D67607-6273-4D97-9176-9A87A7CFD74A}"/>
              </a:ext>
            </a:extLst>
          </p:cNvPr>
          <p:cNvSpPr txBox="1"/>
          <p:nvPr/>
        </p:nvSpPr>
        <p:spPr>
          <a:xfrm>
            <a:off x="5423072" y="4208473"/>
            <a:ext cx="1337995" cy="738664"/>
          </a:xfrm>
          <a:prstGeom prst="rect">
            <a:avLst/>
          </a:prstGeom>
          <a:noFill/>
        </p:spPr>
        <p:txBody>
          <a:bodyPr wrap="none" lIns="0" tIns="0" rIns="0" bIns="0" rtlCol="0">
            <a:spAutoFit/>
          </a:bodyPr>
          <a:lstStyle/>
          <a:p>
            <a:pPr algn="ctr"/>
            <a:r>
              <a:rPr lang="en-US" sz="2400" dirty="0">
                <a:latin typeface="+mj-lt"/>
              </a:rPr>
              <a:t>Microsoft</a:t>
            </a:r>
            <a:br>
              <a:rPr lang="en-US" sz="2400" dirty="0">
                <a:latin typeface="+mj-lt"/>
              </a:rPr>
            </a:br>
            <a:r>
              <a:rPr lang="en-US" sz="2400" dirty="0">
                <a:latin typeface="+mj-lt"/>
              </a:rPr>
              <a:t>Purview</a:t>
            </a:r>
          </a:p>
        </p:txBody>
      </p:sp>
      <p:sp>
        <p:nvSpPr>
          <p:cNvPr id="4" name="TextBox 3">
            <a:extLst>
              <a:ext uri="{FF2B5EF4-FFF2-40B4-BE49-F238E27FC236}">
                <a16:creationId xmlns:a16="http://schemas.microsoft.com/office/drawing/2014/main" id="{61F61D2F-6A9D-4C28-A8FF-A56DC884B4B2}"/>
              </a:ext>
            </a:extLst>
          </p:cNvPr>
          <p:cNvSpPr txBox="1"/>
          <p:nvPr/>
        </p:nvSpPr>
        <p:spPr>
          <a:xfrm>
            <a:off x="8410390" y="4208473"/>
            <a:ext cx="2719784" cy="738664"/>
          </a:xfrm>
          <a:prstGeom prst="rect">
            <a:avLst/>
          </a:prstGeom>
          <a:noFill/>
        </p:spPr>
        <p:txBody>
          <a:bodyPr wrap="none" lIns="0" tIns="0" rIns="0" bIns="0" rtlCol="0">
            <a:spAutoFit/>
          </a:bodyPr>
          <a:lstStyle/>
          <a:p>
            <a:pPr algn="ctr"/>
            <a:r>
              <a:rPr lang="en-US" sz="2400" dirty="0">
                <a:latin typeface="+mj-lt"/>
              </a:rPr>
              <a:t>Microsoft Defender</a:t>
            </a:r>
            <a:br>
              <a:rPr lang="en-US" sz="2400" dirty="0">
                <a:latin typeface="+mj-lt"/>
              </a:rPr>
            </a:br>
            <a:r>
              <a:rPr lang="en-US" sz="2400" dirty="0">
                <a:latin typeface="+mj-lt"/>
              </a:rPr>
              <a:t>for SQL</a:t>
            </a:r>
          </a:p>
        </p:txBody>
      </p:sp>
      <p:pic>
        <p:nvPicPr>
          <p:cNvPr id="5" name="Picture 4" descr="Icon&#10;&#10;Description automatically generated">
            <a:extLst>
              <a:ext uri="{FF2B5EF4-FFF2-40B4-BE49-F238E27FC236}">
                <a16:creationId xmlns:a16="http://schemas.microsoft.com/office/drawing/2014/main" id="{82468C84-3F72-4D41-8953-6A0C1BEDC4A5}"/>
              </a:ext>
            </a:extLst>
          </p:cNvPr>
          <p:cNvPicPr>
            <a:picLocks noChangeAspect="1"/>
          </p:cNvPicPr>
          <p:nvPr/>
        </p:nvPicPr>
        <p:blipFill>
          <a:blip r:embed="rId5"/>
          <a:stretch>
            <a:fillRect/>
          </a:stretch>
        </p:blipFill>
        <p:spPr>
          <a:xfrm>
            <a:off x="5139167" y="2340716"/>
            <a:ext cx="1905806" cy="1275783"/>
          </a:xfrm>
          <a:prstGeom prst="rect">
            <a:avLst/>
          </a:prstGeom>
        </p:spPr>
      </p:pic>
      <p:sp>
        <p:nvSpPr>
          <p:cNvPr id="7" name="TextBox 6">
            <a:extLst>
              <a:ext uri="{FF2B5EF4-FFF2-40B4-BE49-F238E27FC236}">
                <a16:creationId xmlns:a16="http://schemas.microsoft.com/office/drawing/2014/main" id="{0FF6784A-FB56-4517-8748-9FF0F7DA5B9E}"/>
              </a:ext>
            </a:extLst>
          </p:cNvPr>
          <p:cNvSpPr txBox="1"/>
          <p:nvPr/>
        </p:nvSpPr>
        <p:spPr>
          <a:xfrm>
            <a:off x="816552" y="4208474"/>
            <a:ext cx="3213508" cy="738664"/>
          </a:xfrm>
          <a:prstGeom prst="rect">
            <a:avLst/>
          </a:prstGeom>
          <a:noFill/>
        </p:spPr>
        <p:txBody>
          <a:bodyPr wrap="none" lIns="0" tIns="0" rIns="0" bIns="0" rtlCol="0">
            <a:spAutoFit/>
          </a:bodyPr>
          <a:lstStyle/>
          <a:p>
            <a:pPr algn="ctr"/>
            <a:r>
              <a:rPr lang="en-US" sz="2400" dirty="0">
                <a:latin typeface="+mj-lt"/>
              </a:rPr>
              <a:t>Azure Active Directory </a:t>
            </a:r>
          </a:p>
          <a:p>
            <a:pPr algn="ctr"/>
            <a:r>
              <a:rPr lang="en-US" sz="2400" dirty="0">
                <a:latin typeface="+mj-lt"/>
              </a:rPr>
              <a:t>Authentication</a:t>
            </a:r>
          </a:p>
        </p:txBody>
      </p:sp>
    </p:spTree>
    <p:extLst>
      <p:ext uri="{BB962C8B-B14F-4D97-AF65-F5344CB8AC3E}">
        <p14:creationId xmlns:p14="http://schemas.microsoft.com/office/powerpoint/2010/main" val="42897548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Azure Active Directory for SQL Server</a:t>
            </a:r>
          </a:p>
        </p:txBody>
      </p:sp>
      <p:pic>
        <p:nvPicPr>
          <p:cNvPr id="7" name="Graphic 6" descr="SQL Server 2022&#10;">
            <a:extLst>
              <a:ext uri="{FF2B5EF4-FFF2-40B4-BE49-F238E27FC236}">
                <a16:creationId xmlns:a16="http://schemas.microsoft.com/office/drawing/2014/main" id="{BB576948-8B28-43C8-B0A4-3F9C4F66F1D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79059" y="4848526"/>
            <a:ext cx="840816" cy="840816"/>
          </a:xfrm>
          <a:prstGeom prst="rect">
            <a:avLst/>
          </a:prstGeom>
        </p:spPr>
      </p:pic>
      <p:pic>
        <p:nvPicPr>
          <p:cNvPr id="9" name="Picture 2" descr="See the source image">
            <a:extLst>
              <a:ext uri="{FF2B5EF4-FFF2-40B4-BE49-F238E27FC236}">
                <a16:creationId xmlns:a16="http://schemas.microsoft.com/office/drawing/2014/main" id="{BF829BD2-F14B-4230-A2B4-04167F6DEB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47963" y="2548998"/>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7D64781-7071-4D56-84F3-732B4F2697DC}"/>
              </a:ext>
            </a:extLst>
          </p:cNvPr>
          <p:cNvSpPr txBox="1"/>
          <p:nvPr/>
        </p:nvSpPr>
        <p:spPr>
          <a:xfrm>
            <a:off x="9518025" y="3147635"/>
            <a:ext cx="2306782" cy="523220"/>
          </a:xfrm>
          <a:prstGeom prst="rect">
            <a:avLst/>
          </a:prstGeom>
          <a:noFill/>
        </p:spPr>
        <p:txBody>
          <a:bodyPr wrap="square">
            <a:spAutoFit/>
          </a:bodyPr>
          <a:lstStyle>
            <a:defPPr>
              <a:defRPr lang="en-US"/>
            </a:defPPr>
            <a:lvl1pPr algn="ctr">
              <a:defRPr sz="1800">
                <a:solidFill>
                  <a:srgbClr val="0078D4"/>
                </a:solidFill>
                <a:latin typeface="+mj-lt"/>
              </a:defRPr>
            </a:lvl1pPr>
          </a:lstStyle>
          <a:p>
            <a:r>
              <a:rPr lang="en-US" sz="1400" dirty="0"/>
              <a:t>SQL Server 2022</a:t>
            </a:r>
          </a:p>
          <a:p>
            <a:r>
              <a:rPr lang="en-US" sz="1400"/>
              <a:t>Azure VM</a:t>
            </a:r>
            <a:endParaRPr lang="en-US" sz="1400" dirty="0"/>
          </a:p>
        </p:txBody>
      </p:sp>
      <p:pic>
        <p:nvPicPr>
          <p:cNvPr id="15" name="Graphic 14" descr="Azure VM">
            <a:extLst>
              <a:ext uri="{FF2B5EF4-FFF2-40B4-BE49-F238E27FC236}">
                <a16:creationId xmlns:a16="http://schemas.microsoft.com/office/drawing/2014/main" id="{CACA0216-3AC4-457D-9E74-067784EC7D7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0794024" y="2291884"/>
            <a:ext cx="845716" cy="845716"/>
          </a:xfrm>
          <a:prstGeom prst="rect">
            <a:avLst/>
          </a:prstGeom>
        </p:spPr>
      </p:pic>
      <p:sp>
        <p:nvSpPr>
          <p:cNvPr id="23" name="TextBox 22">
            <a:extLst>
              <a:ext uri="{FF2B5EF4-FFF2-40B4-BE49-F238E27FC236}">
                <a16:creationId xmlns:a16="http://schemas.microsoft.com/office/drawing/2014/main" id="{F36F8D28-E82F-4F29-ABA4-5094641B0A39}"/>
              </a:ext>
            </a:extLst>
          </p:cNvPr>
          <p:cNvSpPr txBox="1"/>
          <p:nvPr/>
        </p:nvSpPr>
        <p:spPr>
          <a:xfrm>
            <a:off x="6586243" y="2419059"/>
            <a:ext cx="2110848" cy="307777"/>
          </a:xfrm>
          <a:prstGeom prst="rect">
            <a:avLst/>
          </a:prstGeom>
          <a:noFill/>
        </p:spPr>
        <p:txBody>
          <a:bodyPr wrap="square" lIns="0" rIns="0">
            <a:spAutoFit/>
          </a:bodyPr>
          <a:lstStyle/>
          <a:p>
            <a:r>
              <a:rPr lang="en-US" sz="1400" dirty="0">
                <a:latin typeface="+mj-lt"/>
              </a:rPr>
              <a:t>Azure Active Directory</a:t>
            </a:r>
          </a:p>
        </p:txBody>
      </p:sp>
      <p:cxnSp>
        <p:nvCxnSpPr>
          <p:cNvPr id="24" name="Straight Arrow Connector 23" descr="Up-down arrow">
            <a:extLst>
              <a:ext uri="{FF2B5EF4-FFF2-40B4-BE49-F238E27FC236}">
                <a16:creationId xmlns:a16="http://schemas.microsoft.com/office/drawing/2014/main" id="{3E3E451F-441F-46EF-8B4C-FCCA33A15639}"/>
              </a:ext>
            </a:extLst>
          </p:cNvPr>
          <p:cNvCxnSpPr>
            <a:cxnSpLocks/>
          </p:cNvCxnSpPr>
          <p:nvPr/>
        </p:nvCxnSpPr>
        <p:spPr>
          <a:xfrm>
            <a:off x="6096000" y="3390900"/>
            <a:ext cx="0" cy="1279423"/>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6" name="Straight Arrow Connector 25" descr="Left-right arrow">
            <a:extLst>
              <a:ext uri="{FF2B5EF4-FFF2-40B4-BE49-F238E27FC236}">
                <a16:creationId xmlns:a16="http://schemas.microsoft.com/office/drawing/2014/main" id="{AFFB680E-FD8A-4AF4-B696-50F480C902F8}"/>
              </a:ext>
            </a:extLst>
          </p:cNvPr>
          <p:cNvCxnSpPr>
            <a:cxnSpLocks/>
          </p:cNvCxnSpPr>
          <p:nvPr/>
        </p:nvCxnSpPr>
        <p:spPr>
          <a:xfrm>
            <a:off x="6596082" y="2865507"/>
            <a:ext cx="305274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28" name="TextBox 27">
            <a:extLst>
              <a:ext uri="{FF2B5EF4-FFF2-40B4-BE49-F238E27FC236}">
                <a16:creationId xmlns:a16="http://schemas.microsoft.com/office/drawing/2014/main" id="{2B5728A4-4C5C-449E-93BF-28F223973388}"/>
              </a:ext>
            </a:extLst>
          </p:cNvPr>
          <p:cNvSpPr txBox="1"/>
          <p:nvPr/>
        </p:nvSpPr>
        <p:spPr>
          <a:xfrm>
            <a:off x="9093426" y="3954229"/>
            <a:ext cx="2703858" cy="2154436"/>
          </a:xfrm>
          <a:prstGeom prst="rect">
            <a:avLst/>
          </a:prstGeom>
          <a:noFill/>
        </p:spPr>
        <p:txBody>
          <a:bodyPr wrap="square">
            <a:spAutoFit/>
          </a:bodyPr>
          <a:lstStyle/>
          <a:p>
            <a:pPr defTabSz="914192">
              <a:spcBef>
                <a:spcPts val="1200"/>
              </a:spcBef>
              <a:defRPr/>
            </a:pPr>
            <a:r>
              <a:rPr lang="en-US" sz="1400" b="1" dirty="0">
                <a:latin typeface="Segoe UI Semibold" panose="020B0502040204020203" pitchFamily="34" charset="0"/>
                <a:cs typeface="Segoe UI Semibold" panose="020B0502040204020203" pitchFamily="34" charset="0"/>
              </a:rPr>
              <a:t>Secure auth without a domain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Azure RBAC</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Multi-factor authentication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Requires Azure extension</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Logins or users without logins</a:t>
            </a:r>
          </a:p>
          <a:p>
            <a:pPr defTabSz="914192">
              <a:spcBef>
                <a:spcPts val="1200"/>
              </a:spcBef>
              <a:defRPr/>
            </a:pPr>
            <a:r>
              <a:rPr lang="en-US" sz="1400" b="1" dirty="0">
                <a:latin typeface="Segoe UI Semibold" panose="020B0502040204020203" pitchFamily="34" charset="0"/>
                <a:cs typeface="Segoe UI Semibold" panose="020B0502040204020203" pitchFamily="34" charset="0"/>
              </a:rPr>
              <a:t>Linked Servers supported</a:t>
            </a:r>
          </a:p>
        </p:txBody>
      </p:sp>
      <p:sp>
        <p:nvSpPr>
          <p:cNvPr id="16" name="TextBox 15">
            <a:extLst>
              <a:ext uri="{FF2B5EF4-FFF2-40B4-BE49-F238E27FC236}">
                <a16:creationId xmlns:a16="http://schemas.microsoft.com/office/drawing/2014/main" id="{B08BC035-104F-45F4-B8A9-01384919DAA4}"/>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7" name="Graphic 16" descr="Azure SQL">
            <a:extLst>
              <a:ext uri="{FF2B5EF4-FFF2-40B4-BE49-F238E27FC236}">
                <a16:creationId xmlns:a16="http://schemas.microsoft.com/office/drawing/2014/main" id="{A979A253-54D7-48E4-A3FC-E5AAB718F6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20275" y="4132382"/>
            <a:ext cx="626001" cy="626001"/>
          </a:xfrm>
          <a:prstGeom prst="rect">
            <a:avLst/>
          </a:prstGeom>
        </p:spPr>
      </p:pic>
      <p:sp>
        <p:nvSpPr>
          <p:cNvPr id="25" name="TextBox 24">
            <a:extLst>
              <a:ext uri="{FF2B5EF4-FFF2-40B4-BE49-F238E27FC236}">
                <a16:creationId xmlns:a16="http://schemas.microsoft.com/office/drawing/2014/main" id="{2F7F53A0-D733-2889-D967-2B75C7919BFB}"/>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9" name="Graphic 28" descr="Box with solid fill">
            <a:extLst>
              <a:ext uri="{FF2B5EF4-FFF2-40B4-BE49-F238E27FC236}">
                <a16:creationId xmlns:a16="http://schemas.microsoft.com/office/drawing/2014/main" id="{EF062644-A163-51C5-910B-A3C72F520D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14474" y="5533421"/>
            <a:ext cx="591986" cy="591986"/>
          </a:xfrm>
          <a:prstGeom prst="rect">
            <a:avLst/>
          </a:prstGeom>
        </p:spPr>
      </p:pic>
      <p:cxnSp>
        <p:nvCxnSpPr>
          <p:cNvPr id="38" name="Straight Arrow Connector 37" descr="Up-down arrow">
            <a:extLst>
              <a:ext uri="{FF2B5EF4-FFF2-40B4-BE49-F238E27FC236}">
                <a16:creationId xmlns:a16="http://schemas.microsoft.com/office/drawing/2014/main" id="{321E1107-9413-2C7B-F172-E509C93BF841}"/>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10" name="TextBox 9">
            <a:extLst>
              <a:ext uri="{FF2B5EF4-FFF2-40B4-BE49-F238E27FC236}">
                <a16:creationId xmlns:a16="http://schemas.microsoft.com/office/drawing/2014/main" id="{3C24B98B-426E-3F32-1149-EA81C7D1E978}"/>
              </a:ext>
            </a:extLst>
          </p:cNvPr>
          <p:cNvSpPr txBox="1"/>
          <p:nvPr/>
        </p:nvSpPr>
        <p:spPr>
          <a:xfrm>
            <a:off x="8437787" y="513428"/>
            <a:ext cx="317160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12"/>
              </a:rPr>
              <a:t>https://aka.ms/aadsqlserver</a:t>
            </a:r>
            <a:endParaRPr lang="en-US" dirty="0"/>
          </a:p>
        </p:txBody>
      </p:sp>
      <p:sp>
        <p:nvSpPr>
          <p:cNvPr id="33" name="Freeform: Shape 213" descr="Person icon">
            <a:extLst>
              <a:ext uri="{FF2B5EF4-FFF2-40B4-BE49-F238E27FC236}">
                <a16:creationId xmlns:a16="http://schemas.microsoft.com/office/drawing/2014/main" id="{1DB67F64-4B25-E2B7-12AD-832EFB4D4001}"/>
              </a:ext>
            </a:extLst>
          </p:cNvPr>
          <p:cNvSpPr>
            <a:spLocks/>
          </p:cNvSpPr>
          <p:nvPr/>
        </p:nvSpPr>
        <p:spPr bwMode="auto">
          <a:xfrm>
            <a:off x="7957077" y="4014352"/>
            <a:ext cx="283853" cy="307777"/>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TextBox 34">
            <a:extLst>
              <a:ext uri="{FF2B5EF4-FFF2-40B4-BE49-F238E27FC236}">
                <a16:creationId xmlns:a16="http://schemas.microsoft.com/office/drawing/2014/main" id="{36F1913F-12E8-E3FF-04D5-3B1143BAA184}"/>
              </a:ext>
            </a:extLst>
          </p:cNvPr>
          <p:cNvSpPr txBox="1"/>
          <p:nvPr/>
        </p:nvSpPr>
        <p:spPr>
          <a:xfrm>
            <a:off x="7121752" y="4334938"/>
            <a:ext cx="1954501" cy="307777"/>
          </a:xfrm>
          <a:prstGeom prst="rect">
            <a:avLst/>
          </a:prstGeom>
          <a:noFill/>
        </p:spPr>
        <p:txBody>
          <a:bodyPr wrap="square">
            <a:spAutoFit/>
          </a:bodyPr>
          <a:lstStyle/>
          <a:p>
            <a:pPr algn="ctr"/>
            <a:r>
              <a:rPr lang="en-US" sz="1400" dirty="0">
                <a:latin typeface="+mj-lt"/>
              </a:rPr>
              <a:t>AAD login</a:t>
            </a:r>
          </a:p>
        </p:txBody>
      </p:sp>
      <p:cxnSp>
        <p:nvCxnSpPr>
          <p:cNvPr id="4" name="Straight Connector 3" descr="Dotted line">
            <a:extLst>
              <a:ext uri="{FF2B5EF4-FFF2-40B4-BE49-F238E27FC236}">
                <a16:creationId xmlns:a16="http://schemas.microsoft.com/office/drawing/2014/main" id="{88C20D7B-3989-1AFF-86F7-33E09A5C29F3}"/>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2" name="Picture 11" descr="Image">
            <a:extLst>
              <a:ext uri="{FF2B5EF4-FFF2-40B4-BE49-F238E27FC236}">
                <a16:creationId xmlns:a16="http://schemas.microsoft.com/office/drawing/2014/main" id="{BD97F236-0B4D-5921-AE79-1563E1724BE0}"/>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Rounded Corners 17">
            <a:extLst>
              <a:ext uri="{FF2B5EF4-FFF2-40B4-BE49-F238E27FC236}">
                <a16:creationId xmlns:a16="http://schemas.microsoft.com/office/drawing/2014/main" id="{265DF967-DF77-2883-66D3-FFEC70397946}"/>
              </a:ext>
              <a:ext uri="{C183D7F6-B498-43B3-948B-1728B52AA6E4}">
                <adec:decorative xmlns:adec="http://schemas.microsoft.com/office/drawing/2017/decorative" val="1"/>
              </a:ext>
            </a:extLst>
          </p:cNvPr>
          <p:cNvSpPr/>
          <p:nvPr/>
        </p:nvSpPr>
        <p:spPr bwMode="auto">
          <a:xfrm>
            <a:off x="295274" y="1169989"/>
            <a:ext cx="7082865" cy="1039812"/>
          </a:xfrm>
          <a:prstGeom prst="roundRect">
            <a:avLst>
              <a:gd name="adj" fmla="val 6324"/>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D68C682D-249E-95D8-91E7-ABF6D70B3C2D}"/>
              </a:ext>
            </a:extLst>
          </p:cNvPr>
          <p:cNvSpPr txBox="1"/>
          <p:nvPr/>
        </p:nvSpPr>
        <p:spPr>
          <a:xfrm>
            <a:off x="588263" y="1399489"/>
            <a:ext cx="6128729"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an alternative for authentication than SQL and Windows domains</a:t>
            </a:r>
          </a:p>
        </p:txBody>
      </p:sp>
      <p:pic>
        <p:nvPicPr>
          <p:cNvPr id="43" name="Graphic 42" descr="SQL Server 2022">
            <a:extLst>
              <a:ext uri="{FF2B5EF4-FFF2-40B4-BE49-F238E27FC236}">
                <a16:creationId xmlns:a16="http://schemas.microsoft.com/office/drawing/2014/main" id="{1B70E993-99E5-9443-2F4D-6231B853C966}"/>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30600" y="2282517"/>
            <a:ext cx="840816" cy="840816"/>
          </a:xfrm>
          <a:prstGeom prst="rect">
            <a:avLst/>
          </a:prstGeom>
        </p:spPr>
      </p:pic>
      <p:sp>
        <p:nvSpPr>
          <p:cNvPr id="50" name="Freeform: Shape 49" descr="Double arrow">
            <a:extLst>
              <a:ext uri="{FF2B5EF4-FFF2-40B4-BE49-F238E27FC236}">
                <a16:creationId xmlns:a16="http://schemas.microsoft.com/office/drawing/2014/main" id="{D2247836-2EE5-DB42-F41D-7471341F829F}"/>
              </a:ext>
            </a:extLst>
          </p:cNvPr>
          <p:cNvSpPr/>
          <p:nvPr/>
        </p:nvSpPr>
        <p:spPr bwMode="auto">
          <a:xfrm>
            <a:off x="2522722" y="2865507"/>
            <a:ext cx="3043466" cy="1096893"/>
          </a:xfrm>
          <a:custGeom>
            <a:avLst/>
            <a:gdLst>
              <a:gd name="connsiteX0" fmla="*/ 3038168 w 3038168"/>
              <a:gd name="connsiteY0" fmla="*/ 0 h 1111045"/>
              <a:gd name="connsiteX1" fmla="*/ 1376516 w 3038168"/>
              <a:gd name="connsiteY1" fmla="*/ 0 h 1111045"/>
              <a:gd name="connsiteX2" fmla="*/ 1376516 w 3038168"/>
              <a:gd name="connsiteY2" fmla="*/ 462116 h 1111045"/>
              <a:gd name="connsiteX3" fmla="*/ 0 w 3038168"/>
              <a:gd name="connsiteY3" fmla="*/ 462116 h 1111045"/>
              <a:gd name="connsiteX4" fmla="*/ 0 w 3038168"/>
              <a:gd name="connsiteY4" fmla="*/ 1111045 h 11110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8168" h="1111045">
                <a:moveTo>
                  <a:pt x="3038168" y="0"/>
                </a:moveTo>
                <a:lnTo>
                  <a:pt x="1376516" y="0"/>
                </a:lnTo>
                <a:lnTo>
                  <a:pt x="1376516" y="462116"/>
                </a:lnTo>
                <a:lnTo>
                  <a:pt x="0" y="462116"/>
                </a:lnTo>
                <a:lnTo>
                  <a:pt x="0" y="111104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1" name="Freeform: Shape 50" descr="Double arrow">
            <a:extLst>
              <a:ext uri="{FF2B5EF4-FFF2-40B4-BE49-F238E27FC236}">
                <a16:creationId xmlns:a16="http://schemas.microsoft.com/office/drawing/2014/main" id="{6427044B-D2D9-164D-5DAD-C182126B2749}"/>
              </a:ext>
            </a:extLst>
          </p:cNvPr>
          <p:cNvSpPr/>
          <p:nvPr/>
        </p:nvSpPr>
        <p:spPr bwMode="auto">
          <a:xfrm>
            <a:off x="3588774" y="5309419"/>
            <a:ext cx="1936955" cy="491613"/>
          </a:xfrm>
          <a:custGeom>
            <a:avLst/>
            <a:gdLst>
              <a:gd name="connsiteX0" fmla="*/ 1936955 w 1936955"/>
              <a:gd name="connsiteY0" fmla="*/ 0 h 491613"/>
              <a:gd name="connsiteX1" fmla="*/ 865239 w 1936955"/>
              <a:gd name="connsiteY1" fmla="*/ 0 h 491613"/>
              <a:gd name="connsiteX2" fmla="*/ 865239 w 1936955"/>
              <a:gd name="connsiteY2" fmla="*/ 491613 h 491613"/>
              <a:gd name="connsiteX3" fmla="*/ 0 w 1936955"/>
              <a:gd name="connsiteY3" fmla="*/ 491613 h 491613"/>
            </a:gdLst>
            <a:ahLst/>
            <a:cxnLst>
              <a:cxn ang="0">
                <a:pos x="connsiteX0" y="connsiteY0"/>
              </a:cxn>
              <a:cxn ang="0">
                <a:pos x="connsiteX1" y="connsiteY1"/>
              </a:cxn>
              <a:cxn ang="0">
                <a:pos x="connsiteX2" y="connsiteY2"/>
              </a:cxn>
              <a:cxn ang="0">
                <a:pos x="connsiteX3" y="connsiteY3"/>
              </a:cxn>
            </a:cxnLst>
            <a:rect l="l" t="t" r="r" b="b"/>
            <a:pathLst>
              <a:path w="1936955" h="491613">
                <a:moveTo>
                  <a:pt x="1936955" y="0"/>
                </a:moveTo>
                <a:lnTo>
                  <a:pt x="865239" y="0"/>
                </a:lnTo>
                <a:lnTo>
                  <a:pt x="865239" y="491613"/>
                </a:lnTo>
                <a:lnTo>
                  <a:pt x="0" y="491613"/>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2" name="Freeform: Shape 51" descr="Double arrow">
            <a:extLst>
              <a:ext uri="{FF2B5EF4-FFF2-40B4-BE49-F238E27FC236}">
                <a16:creationId xmlns:a16="http://schemas.microsoft.com/office/drawing/2014/main" id="{107515EB-3B9B-54CE-ACFA-C44E545495ED}"/>
              </a:ext>
            </a:extLst>
          </p:cNvPr>
          <p:cNvSpPr/>
          <p:nvPr/>
        </p:nvSpPr>
        <p:spPr bwMode="auto">
          <a:xfrm>
            <a:off x="6637048" y="4503173"/>
            <a:ext cx="825636" cy="570271"/>
          </a:xfrm>
          <a:custGeom>
            <a:avLst/>
            <a:gdLst>
              <a:gd name="connsiteX0" fmla="*/ 0 w 757084"/>
              <a:gd name="connsiteY0" fmla="*/ 599768 h 599768"/>
              <a:gd name="connsiteX1" fmla="*/ 373626 w 757084"/>
              <a:gd name="connsiteY1" fmla="*/ 599768 h 599768"/>
              <a:gd name="connsiteX2" fmla="*/ 373626 w 757084"/>
              <a:gd name="connsiteY2" fmla="*/ 0 h 599768"/>
              <a:gd name="connsiteX3" fmla="*/ 757084 w 757084"/>
              <a:gd name="connsiteY3" fmla="*/ 0 h 599768"/>
            </a:gdLst>
            <a:ahLst/>
            <a:cxnLst>
              <a:cxn ang="0">
                <a:pos x="connsiteX0" y="connsiteY0"/>
              </a:cxn>
              <a:cxn ang="0">
                <a:pos x="connsiteX1" y="connsiteY1"/>
              </a:cxn>
              <a:cxn ang="0">
                <a:pos x="connsiteX2" y="connsiteY2"/>
              </a:cxn>
              <a:cxn ang="0">
                <a:pos x="connsiteX3" y="connsiteY3"/>
              </a:cxn>
            </a:cxnLst>
            <a:rect l="l" t="t" r="r" b="b"/>
            <a:pathLst>
              <a:path w="757084" h="599768">
                <a:moveTo>
                  <a:pt x="0" y="599768"/>
                </a:moveTo>
                <a:lnTo>
                  <a:pt x="373626" y="599768"/>
                </a:lnTo>
                <a:lnTo>
                  <a:pt x="373626" y="0"/>
                </a:lnTo>
                <a:lnTo>
                  <a:pt x="757084" y="0"/>
                </a:lnTo>
              </a:path>
            </a:pathLst>
          </a:custGeom>
          <a:noFill/>
          <a:ln w="19050" cap="flat" cmpd="sng" algn="ctr">
            <a:solidFill>
              <a:srgbClr val="0078D4"/>
            </a:solidFill>
            <a:prstDash val="solid"/>
            <a:headEnd type="arrow" w="lg" len="sm"/>
            <a:tailEnd type="none"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53" name="TextBox 52">
            <a:extLst>
              <a:ext uri="{FF2B5EF4-FFF2-40B4-BE49-F238E27FC236}">
                <a16:creationId xmlns:a16="http://schemas.microsoft.com/office/drawing/2014/main" id="{DD888C40-C5EF-07A4-D3DF-1820B7BCBDDD}"/>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54" name="Oval 53">
            <a:extLst>
              <a:ext uri="{FF2B5EF4-FFF2-40B4-BE49-F238E27FC236}">
                <a16:creationId xmlns:a16="http://schemas.microsoft.com/office/drawing/2014/main" id="{FBA7BDBE-B664-952E-B649-C658DBA062C8}"/>
              </a:ext>
            </a:extLst>
          </p:cNvPr>
          <p:cNvSpPr/>
          <p:nvPr/>
        </p:nvSpPr>
        <p:spPr bwMode="auto">
          <a:xfrm>
            <a:off x="3224437"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55" name="Oval 54">
            <a:extLst>
              <a:ext uri="{FF2B5EF4-FFF2-40B4-BE49-F238E27FC236}">
                <a16:creationId xmlns:a16="http://schemas.microsoft.com/office/drawing/2014/main" id="{E461B373-6FD8-8F97-5439-5C2AF8979187}"/>
              </a:ext>
            </a:extLst>
          </p:cNvPr>
          <p:cNvSpPr/>
          <p:nvPr/>
        </p:nvSpPr>
        <p:spPr bwMode="auto">
          <a:xfrm>
            <a:off x="5163839" y="4155146"/>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56" name="Oval 55">
            <a:extLst>
              <a:ext uri="{FF2B5EF4-FFF2-40B4-BE49-F238E27FC236}">
                <a16:creationId xmlns:a16="http://schemas.microsoft.com/office/drawing/2014/main" id="{56129CE4-9EC0-C2A9-9E63-98E61853AD93}"/>
              </a:ext>
            </a:extLst>
          </p:cNvPr>
          <p:cNvSpPr/>
          <p:nvPr/>
        </p:nvSpPr>
        <p:spPr bwMode="auto">
          <a:xfrm>
            <a:off x="7799664" y="4823480"/>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Tree>
    <p:extLst>
      <p:ext uri="{BB962C8B-B14F-4D97-AF65-F5344CB8AC3E}">
        <p14:creationId xmlns:p14="http://schemas.microsoft.com/office/powerpoint/2010/main" val="1080817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500"/>
                                        <p:tgtEl>
                                          <p:spTgt spid="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500"/>
                                        <p:tgtEl>
                                          <p:spTgt spid="5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fade">
                                      <p:cBhvr>
                                        <p:cTn id="58" dur="500"/>
                                        <p:tgtEl>
                                          <p:spTgt spid="43"/>
                                        </p:tgtEl>
                                      </p:cBhvr>
                                    </p:animEffect>
                                  </p:childTnLst>
                                </p:cTn>
                              </p:par>
                              <p:par>
                                <p:cTn id="59" presetID="10" presetClass="entr" presetSubtype="0" fill="hold"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p:bldP spid="25" grpId="0"/>
      <p:bldP spid="33" grpId="0" animBg="1"/>
      <p:bldP spid="35" grpId="0"/>
      <p:bldP spid="50" grpId="0" animBg="1"/>
      <p:bldP spid="51" grpId="0" animBg="1"/>
      <p:bldP spid="52" grpId="0" animBg="1"/>
      <p:bldP spid="54" grpId="0" animBg="1"/>
      <p:bldP spid="55" grpId="0" animBg="1"/>
      <p:bldP spid="5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A2973-40C1-F950-7F0E-8C86F957811E}"/>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pic>
        <p:nvPicPr>
          <p:cNvPr id="5" name="Video 4">
            <a:extLst>
              <a:ext uri="{FF2B5EF4-FFF2-40B4-BE49-F238E27FC236}">
                <a16:creationId xmlns:a16="http://schemas.microsoft.com/office/drawing/2014/main" id="{40F0875C-6798-F466-F1D5-9A94BC9FC72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1579" r="22011" b="-1"/>
          <a:stretch/>
        </p:blipFill>
        <p:spPr>
          <a:xfrm>
            <a:off x="5334000" y="10"/>
            <a:ext cx="6858000" cy="6857990"/>
          </a:xfrm>
          <a:prstGeom prst="rect">
            <a:avLst/>
          </a:prstGeom>
          <a:noFill/>
        </p:spPr>
      </p:pic>
      <p:sp>
        <p:nvSpPr>
          <p:cNvPr id="7" name="Text Placeholder 2">
            <a:extLst>
              <a:ext uri="{FF2B5EF4-FFF2-40B4-BE49-F238E27FC236}">
                <a16:creationId xmlns:a16="http://schemas.microsoft.com/office/drawing/2014/main" id="{45F961FB-C101-EDED-5134-E035E0D609E0}"/>
              </a:ext>
            </a:extLst>
          </p:cNvPr>
          <p:cNvSpPr>
            <a:spLocks noGrp="1"/>
          </p:cNvSpPr>
          <p:nvPr>
            <p:ph type="body" sz="quarter" idx="12"/>
          </p:nvPr>
        </p:nvSpPr>
        <p:spPr>
          <a:xfrm>
            <a:off x="582613" y="3962400"/>
            <a:ext cx="4164012" cy="338138"/>
          </a:xfrm>
        </p:spPr>
        <p:txBody>
          <a:bodyPr wrap="square">
            <a:noAutofit/>
          </a:bodyPr>
          <a:lstStyle/>
          <a:p>
            <a:pPr>
              <a:spcAft>
                <a:spcPts val="600"/>
              </a:spcAft>
            </a:pPr>
            <a:r>
              <a:rPr lang="en-US" sz="2400" dirty="0">
                <a:latin typeface="+mj-lt"/>
              </a:rPr>
              <a:t>Exercise 2.3</a:t>
            </a:r>
          </a:p>
          <a:p>
            <a:pPr>
              <a:spcAft>
                <a:spcPts val="600"/>
              </a:spcAft>
            </a:pPr>
            <a:r>
              <a:rPr lang="en-US" sz="2400" dirty="0">
                <a:latin typeface="+mj-lt"/>
              </a:rPr>
              <a:t>Azure Active Directory (AAD)</a:t>
            </a:r>
          </a:p>
        </p:txBody>
      </p:sp>
    </p:spTree>
    <p:extLst>
      <p:ext uri="{BB962C8B-B14F-4D97-AF65-F5344CB8AC3E}">
        <p14:creationId xmlns:p14="http://schemas.microsoft.com/office/powerpoint/2010/main" val="2014530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1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5379ABF3-96A3-4E9A-396A-8DDB726B784E}"/>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559971CC-BC56-492F-8FB1-BE0E0EA39BB8}"/>
              </a:ext>
              <a:ext uri="{C183D7F6-B498-43B3-948B-1728B52AA6E4}">
                <adec:decorative xmlns:adec="http://schemas.microsoft.com/office/drawing/2017/decorative" val="1"/>
              </a:ext>
            </a:extLst>
          </p:cNvPr>
          <p:cNvSpPr/>
          <p:nvPr/>
        </p:nvSpPr>
        <p:spPr bwMode="auto">
          <a:xfrm>
            <a:off x="6305461" y="2576732"/>
            <a:ext cx="2404872" cy="2403128"/>
          </a:xfrm>
          <a:prstGeom prst="ellipse">
            <a:avLst/>
          </a:prstGeom>
          <a:noFill/>
          <a:ln w="1905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9" name="Oval 128">
            <a:extLst>
              <a:ext uri="{FF2B5EF4-FFF2-40B4-BE49-F238E27FC236}">
                <a16:creationId xmlns:a16="http://schemas.microsoft.com/office/drawing/2014/main" id="{6E80B12B-B3DA-4109-9EAE-C45F1E545E0F}"/>
              </a:ext>
              <a:ext uri="{C183D7F6-B498-43B3-948B-1728B52AA6E4}">
                <adec:decorative xmlns:adec="http://schemas.microsoft.com/office/drawing/2017/decorative" val="1"/>
              </a:ext>
            </a:extLst>
          </p:cNvPr>
          <p:cNvSpPr/>
          <p:nvPr/>
        </p:nvSpPr>
        <p:spPr bwMode="auto">
          <a:xfrm>
            <a:off x="6692961" y="4410063"/>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0" name="Oval 129">
            <a:extLst>
              <a:ext uri="{FF2B5EF4-FFF2-40B4-BE49-F238E27FC236}">
                <a16:creationId xmlns:a16="http://schemas.microsoft.com/office/drawing/2014/main" id="{0745AD0E-BA04-4D47-9116-4AF2CAD0EF09}"/>
              </a:ext>
              <a:ext uri="{C183D7F6-B498-43B3-948B-1728B52AA6E4}">
                <adec:decorative xmlns:adec="http://schemas.microsoft.com/office/drawing/2017/decorative" val="1"/>
              </a:ext>
            </a:extLst>
          </p:cNvPr>
          <p:cNvSpPr/>
          <p:nvPr/>
        </p:nvSpPr>
        <p:spPr bwMode="auto">
          <a:xfrm>
            <a:off x="6382546" y="2141911"/>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31" name="Group 4" descr="Magnifying glass">
            <a:extLst>
              <a:ext uri="{FF2B5EF4-FFF2-40B4-BE49-F238E27FC236}">
                <a16:creationId xmlns:a16="http://schemas.microsoft.com/office/drawing/2014/main" id="{31592389-00BA-4806-B9AF-9994CF8D3CD8}"/>
              </a:ext>
            </a:extLst>
          </p:cNvPr>
          <p:cNvGrpSpPr>
            <a:grpSpLocks noChangeAspect="1"/>
          </p:cNvGrpSpPr>
          <p:nvPr/>
        </p:nvGrpSpPr>
        <p:grpSpPr bwMode="auto">
          <a:xfrm>
            <a:off x="6821304" y="2580673"/>
            <a:ext cx="533930" cy="533919"/>
            <a:chOff x="4616" y="999"/>
            <a:chExt cx="312" cy="312"/>
          </a:xfrm>
        </p:grpSpPr>
        <p:sp>
          <p:nvSpPr>
            <p:cNvPr id="132" name="Freeform 5">
              <a:extLst>
                <a:ext uri="{FF2B5EF4-FFF2-40B4-BE49-F238E27FC236}">
                  <a16:creationId xmlns:a16="http://schemas.microsoft.com/office/drawing/2014/main" id="{B2AD59C5-77C7-4492-AC1A-2620A7045A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3" name="Freeform 6">
              <a:extLst>
                <a:ext uri="{FF2B5EF4-FFF2-40B4-BE49-F238E27FC236}">
                  <a16:creationId xmlns:a16="http://schemas.microsoft.com/office/drawing/2014/main" id="{7B9AA5F9-6A36-4CF8-AACF-3EFB998C4AC0}"/>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4" name="Rectangle 7">
              <a:extLst>
                <a:ext uri="{FF2B5EF4-FFF2-40B4-BE49-F238E27FC236}">
                  <a16:creationId xmlns:a16="http://schemas.microsoft.com/office/drawing/2014/main" id="{37797170-6815-4F51-A567-2163CFFF81FD}"/>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5" name="Rectangle 8">
              <a:extLst>
                <a:ext uri="{FF2B5EF4-FFF2-40B4-BE49-F238E27FC236}">
                  <a16:creationId xmlns:a16="http://schemas.microsoft.com/office/drawing/2014/main" id="{A1098101-DC1B-4AF6-BCDB-124D6F5DADDE}"/>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sp>
          <p:nvSpPr>
            <p:cNvPr id="136" name="Rectangle 9">
              <a:extLst>
                <a:ext uri="{FF2B5EF4-FFF2-40B4-BE49-F238E27FC236}">
                  <a16:creationId xmlns:a16="http://schemas.microsoft.com/office/drawing/2014/main" id="{53932649-7CFA-4353-88C0-6489201A1679}"/>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latin typeface="Segoe UI"/>
                <a:ea typeface="+mn-ea"/>
                <a:cs typeface="+mn-cs"/>
              </a:endParaRPr>
            </a:p>
          </p:txBody>
        </p:sp>
      </p:grpSp>
      <p:pic>
        <p:nvPicPr>
          <p:cNvPr id="137" name="Picture 136" descr="Icon&#10;&#10;Description automatically generated">
            <a:extLst>
              <a:ext uri="{FF2B5EF4-FFF2-40B4-BE49-F238E27FC236}">
                <a16:creationId xmlns:a16="http://schemas.microsoft.com/office/drawing/2014/main" id="{BD9FFA03-B6B2-43AC-BFB0-D050863D318B}"/>
              </a:ext>
            </a:extLst>
          </p:cNvPr>
          <p:cNvPicPr>
            <a:picLocks noChangeAspect="1"/>
          </p:cNvPicPr>
          <p:nvPr/>
        </p:nvPicPr>
        <p:blipFill>
          <a:blip r:embed="rId3"/>
          <a:stretch>
            <a:fillRect/>
          </a:stretch>
        </p:blipFill>
        <p:spPr>
          <a:xfrm>
            <a:off x="7117466" y="3487268"/>
            <a:ext cx="786476" cy="526482"/>
          </a:xfrm>
          <a:prstGeom prst="rect">
            <a:avLst/>
          </a:prstGeom>
        </p:spPr>
      </p:pic>
      <p:sp>
        <p:nvSpPr>
          <p:cNvPr id="138" name="Oval 137">
            <a:extLst>
              <a:ext uri="{FF2B5EF4-FFF2-40B4-BE49-F238E27FC236}">
                <a16:creationId xmlns:a16="http://schemas.microsoft.com/office/drawing/2014/main" id="{05030CC5-A547-4C86-8E88-5851FD8E6549}"/>
              </a:ext>
              <a:ext uri="{C183D7F6-B498-43B3-948B-1728B52AA6E4}">
                <adec:decorative xmlns:adec="http://schemas.microsoft.com/office/drawing/2017/decorative" val="1"/>
              </a:ext>
            </a:extLst>
          </p:cNvPr>
          <p:cNvSpPr/>
          <p:nvPr/>
        </p:nvSpPr>
        <p:spPr bwMode="auto">
          <a:xfrm>
            <a:off x="8085146" y="3072574"/>
            <a:ext cx="1411446" cy="1411444"/>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9" name="Rectangle 138">
            <a:extLst>
              <a:ext uri="{FF2B5EF4-FFF2-40B4-BE49-F238E27FC236}">
                <a16:creationId xmlns:a16="http://schemas.microsoft.com/office/drawing/2014/main" id="{1AB11F53-3841-4548-9939-E0596082DE2D}"/>
              </a:ext>
            </a:extLst>
          </p:cNvPr>
          <p:cNvSpPr/>
          <p:nvPr/>
        </p:nvSpPr>
        <p:spPr bwMode="auto">
          <a:xfrm>
            <a:off x="9113272" y="3670574"/>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Policies</a:t>
            </a:r>
          </a:p>
        </p:txBody>
      </p:sp>
      <p:pic>
        <p:nvPicPr>
          <p:cNvPr id="140" name="Graphic 139" descr="SQL server 2022">
            <a:extLst>
              <a:ext uri="{FF2B5EF4-FFF2-40B4-BE49-F238E27FC236}">
                <a16:creationId xmlns:a16="http://schemas.microsoft.com/office/drawing/2014/main" id="{B136F408-D1E9-4945-B66C-079150FD9A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33134" y="3361724"/>
            <a:ext cx="752715" cy="752711"/>
          </a:xfrm>
          <a:prstGeom prst="rect">
            <a:avLst/>
          </a:prstGeom>
        </p:spPr>
      </p:pic>
      <p:cxnSp>
        <p:nvCxnSpPr>
          <p:cNvPr id="141" name="Straight Connector 140">
            <a:extLst>
              <a:ext uri="{FF2B5EF4-FFF2-40B4-BE49-F238E27FC236}">
                <a16:creationId xmlns:a16="http://schemas.microsoft.com/office/drawing/2014/main" id="{3A3B5EE4-CA65-43C1-9AF7-6D02D196066D}"/>
              </a:ext>
              <a:ext uri="{C183D7F6-B498-43B3-948B-1728B52AA6E4}">
                <adec:decorative xmlns:adec="http://schemas.microsoft.com/office/drawing/2017/decorative" val="1"/>
              </a:ext>
            </a:extLst>
          </p:cNvPr>
          <p:cNvCxnSpPr>
            <a:cxnSpLocks/>
          </p:cNvCxnSpPr>
          <p:nvPr/>
        </p:nvCxnSpPr>
        <p:spPr>
          <a:xfrm flipH="1">
            <a:off x="10065249" y="3778296"/>
            <a:ext cx="473485" cy="0"/>
          </a:xfrm>
          <a:prstGeom prst="line">
            <a:avLst/>
          </a:prstGeom>
          <a:noFill/>
          <a:ln w="19050" cap="flat" cmpd="sng" algn="ctr">
            <a:solidFill>
              <a:srgbClr val="0078D4"/>
            </a:solidFill>
            <a:prstDash val="solid"/>
            <a:headEnd type="none" w="med" len="med"/>
            <a:tailEnd type="none" w="med" len="med"/>
          </a:ln>
          <a:effectLst/>
        </p:spPr>
      </p:cxnSp>
      <p:sp>
        <p:nvSpPr>
          <p:cNvPr id="142" name="Rectangle 141">
            <a:extLst>
              <a:ext uri="{FF2B5EF4-FFF2-40B4-BE49-F238E27FC236}">
                <a16:creationId xmlns:a16="http://schemas.microsoft.com/office/drawing/2014/main" id="{E8A43CC8-ED71-414F-90A6-29E5B2088891}"/>
              </a:ext>
            </a:extLst>
          </p:cNvPr>
          <p:cNvSpPr/>
          <p:nvPr/>
        </p:nvSpPr>
        <p:spPr bwMode="auto">
          <a:xfrm>
            <a:off x="5417866" y="4767868"/>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Segoe UI Semibold"/>
              </a:rPr>
              <a:t>Lineage</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3" name="Rectangle 142">
            <a:extLst>
              <a:ext uri="{FF2B5EF4-FFF2-40B4-BE49-F238E27FC236}">
                <a16:creationId xmlns:a16="http://schemas.microsoft.com/office/drawing/2014/main" id="{F7796BC4-7ADA-4D76-A1A4-CBCFE40BE65F}"/>
              </a:ext>
            </a:extLst>
          </p:cNvPr>
          <p:cNvSpPr/>
          <p:nvPr/>
        </p:nvSpPr>
        <p:spPr bwMode="auto">
          <a:xfrm>
            <a:off x="5417866" y="2739911"/>
            <a:ext cx="1188720" cy="215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Insights</a:t>
            </a:r>
          </a:p>
        </p:txBody>
      </p:sp>
      <p:grpSp>
        <p:nvGrpSpPr>
          <p:cNvPr id="153" name="Group 99" descr="Graph">
            <a:extLst>
              <a:ext uri="{FF2B5EF4-FFF2-40B4-BE49-F238E27FC236}">
                <a16:creationId xmlns:a16="http://schemas.microsoft.com/office/drawing/2014/main" id="{CB5866A4-9580-4CA3-94CF-7B0DE7F98D89}"/>
              </a:ext>
            </a:extLst>
          </p:cNvPr>
          <p:cNvGrpSpPr>
            <a:grpSpLocks noChangeAspect="1"/>
          </p:cNvGrpSpPr>
          <p:nvPr/>
        </p:nvGrpSpPr>
        <p:grpSpPr bwMode="auto">
          <a:xfrm>
            <a:off x="6847770" y="4599729"/>
            <a:ext cx="481000" cy="551722"/>
            <a:chOff x="430" y="999"/>
            <a:chExt cx="272" cy="312"/>
          </a:xfrm>
        </p:grpSpPr>
        <p:sp>
          <p:nvSpPr>
            <p:cNvPr id="154" name="Rectangle 100">
              <a:extLst>
                <a:ext uri="{FF2B5EF4-FFF2-40B4-BE49-F238E27FC236}">
                  <a16:creationId xmlns:a16="http://schemas.microsoft.com/office/drawing/2014/main" id="{47D7BA14-A942-404A-BBF4-1D6D3D9ADE37}"/>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5" name="Rectangle 101">
              <a:extLst>
                <a:ext uri="{FF2B5EF4-FFF2-40B4-BE49-F238E27FC236}">
                  <a16:creationId xmlns:a16="http://schemas.microsoft.com/office/drawing/2014/main" id="{6AC7C176-A4A1-4866-846A-9C0A542C0D38}"/>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6" name="Rectangle 102">
              <a:extLst>
                <a:ext uri="{FF2B5EF4-FFF2-40B4-BE49-F238E27FC236}">
                  <a16:creationId xmlns:a16="http://schemas.microsoft.com/office/drawing/2014/main" id="{FC44493C-F610-4A30-B3D9-19798ACFBCA0}"/>
                </a:ext>
              </a:extLst>
            </p:cNvPr>
            <p:cNvSpPr>
              <a:spLocks noChangeArrowheads="1"/>
            </p:cNvSpPr>
            <p:nvPr/>
          </p:nvSpPr>
          <p:spPr bwMode="auto">
            <a:xfrm>
              <a:off x="527" y="1145"/>
              <a:ext cx="29" cy="16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7" name="Rectangle 103">
              <a:extLst>
                <a:ext uri="{FF2B5EF4-FFF2-40B4-BE49-F238E27FC236}">
                  <a16:creationId xmlns:a16="http://schemas.microsoft.com/office/drawing/2014/main" id="{EC7D6B33-E722-4F50-907A-2058B835E429}"/>
                </a:ext>
              </a:extLst>
            </p:cNvPr>
            <p:cNvSpPr>
              <a:spLocks noChangeArrowheads="1"/>
            </p:cNvSpPr>
            <p:nvPr/>
          </p:nvSpPr>
          <p:spPr bwMode="auto">
            <a:xfrm>
              <a:off x="576" y="1096"/>
              <a:ext cx="29" cy="2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8" name="Rectangle 104">
              <a:extLst>
                <a:ext uri="{FF2B5EF4-FFF2-40B4-BE49-F238E27FC236}">
                  <a16:creationId xmlns:a16="http://schemas.microsoft.com/office/drawing/2014/main" id="{DA662593-17EE-4B98-949D-5001A0218D7D}"/>
                </a:ext>
              </a:extLst>
            </p:cNvPr>
            <p:cNvSpPr>
              <a:spLocks noChangeArrowheads="1"/>
            </p:cNvSpPr>
            <p:nvPr/>
          </p:nvSpPr>
          <p:spPr bwMode="auto">
            <a:xfrm>
              <a:off x="624" y="1048"/>
              <a:ext cx="30" cy="26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9" name="Rectangle 105">
              <a:extLst>
                <a:ext uri="{FF2B5EF4-FFF2-40B4-BE49-F238E27FC236}">
                  <a16:creationId xmlns:a16="http://schemas.microsoft.com/office/drawing/2014/main" id="{E001B0E2-A67F-47CD-A67C-42FD7426591F}"/>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026" name="Picture 2" descr="See the source image">
            <a:extLst>
              <a:ext uri="{FF2B5EF4-FFF2-40B4-BE49-F238E27FC236}">
                <a16:creationId xmlns:a16="http://schemas.microsoft.com/office/drawing/2014/main" id="{6A488798-1795-4353-9500-262F265E95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9891" y="3414406"/>
            <a:ext cx="647345" cy="64734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EAB2AFD0-F2FE-439D-A825-C150137C2AD8}"/>
              </a:ext>
            </a:extLst>
          </p:cNvPr>
          <p:cNvSpPr>
            <a:spLocks noGrp="1"/>
          </p:cNvSpPr>
          <p:nvPr>
            <p:ph type="title"/>
          </p:nvPr>
        </p:nvSpPr>
        <p:spPr>
          <a:xfrm>
            <a:off x="588263" y="457200"/>
            <a:ext cx="11018520" cy="861774"/>
          </a:xfrm>
        </p:spPr>
        <p:txBody>
          <a:bodyPr/>
          <a:lstStyle/>
          <a:p>
            <a:r>
              <a:rPr lang="en-US" dirty="0"/>
              <a:t>Microsoft Purview integration</a:t>
            </a:r>
            <a:br>
              <a:rPr lang="en-US" dirty="0"/>
            </a:b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Insights, lineage, </a:t>
            </a: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and governance over your entire data estate</a:t>
            </a:r>
            <a:endParaRPr lang="en-US" dirty="0"/>
          </a:p>
        </p:txBody>
      </p:sp>
      <p:sp>
        <p:nvSpPr>
          <p:cNvPr id="4" name="TextBox 3">
            <a:extLst>
              <a:ext uri="{FF2B5EF4-FFF2-40B4-BE49-F238E27FC236}">
                <a16:creationId xmlns:a16="http://schemas.microsoft.com/office/drawing/2014/main" id="{A934C56B-B4DB-4D34-1674-6F0BE2DABA89}"/>
              </a:ext>
            </a:extLst>
          </p:cNvPr>
          <p:cNvSpPr txBox="1"/>
          <p:nvPr/>
        </p:nvSpPr>
        <p:spPr>
          <a:xfrm>
            <a:off x="1150438" y="2527302"/>
            <a:ext cx="3811997" cy="31393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Automatically scan on-prem SQL Server to capture metadata </a:t>
            </a:r>
          </a:p>
          <a:p>
            <a:pPr lvl="0" defTabSz="914192">
              <a:spcAft>
                <a:spcPts val="2400"/>
              </a:spcAft>
              <a:defRPr/>
            </a:pPr>
            <a:r>
              <a:rPr lang="en-US" sz="1600" b="1" dirty="0">
                <a:latin typeface="Segoe UI Semibold"/>
                <a:cs typeface="Segoe UI Semibold"/>
              </a:rPr>
              <a:t>Classify data using built-in and custom classifiers and Microsoft Information Protection sensitivity labels</a:t>
            </a:r>
          </a:p>
          <a:p>
            <a:pPr lvl="0" defTabSz="914192">
              <a:spcAft>
                <a:spcPts val="2400"/>
              </a:spcAft>
              <a:defRPr/>
            </a:pPr>
            <a:r>
              <a:rPr lang="en-US" sz="1600" b="1" dirty="0">
                <a:latin typeface="Segoe UI Semibold"/>
                <a:cs typeface="Segoe UI Semibold"/>
              </a:rPr>
              <a:t>Track lineage for usage and dependencies</a:t>
            </a:r>
          </a:p>
          <a:p>
            <a:pPr lvl="0" defTabSz="914192">
              <a:spcAft>
                <a:spcPts val="2400"/>
              </a:spcAft>
              <a:defRPr/>
            </a:pPr>
            <a:r>
              <a:rPr lang="en-US" sz="1600" b="1" dirty="0">
                <a:latin typeface="Segoe UI Semibold"/>
                <a:cs typeface="Segoe UI Semibold"/>
              </a:rPr>
              <a:t>Set up and control specific access rights to SQL Server with policies</a:t>
            </a:r>
          </a:p>
        </p:txBody>
      </p:sp>
      <p:sp>
        <p:nvSpPr>
          <p:cNvPr id="5" name="TextBox 4">
            <a:extLst>
              <a:ext uri="{FF2B5EF4-FFF2-40B4-BE49-F238E27FC236}">
                <a16:creationId xmlns:a16="http://schemas.microsoft.com/office/drawing/2014/main" id="{30AF42F5-2CF9-1EAD-DD7F-C46B03678B5A}"/>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central insights</a:t>
            </a:r>
            <a:r>
              <a:rPr kumimoji="0" lang="en-US" sz="2000" i="0" u="none" strike="noStrike" kern="1200" cap="none" spc="0" normalizeH="0" noProof="0" dirty="0">
                <a:ln>
                  <a:noFill/>
                </a:ln>
                <a:solidFill>
                  <a:srgbClr val="0078D4"/>
                </a:solidFill>
                <a:effectLst/>
                <a:uLnTx/>
                <a:uFillTx/>
                <a:latin typeface="+mj-lt"/>
                <a:ea typeface="+mn-ea"/>
                <a:cs typeface="+mn-cs"/>
              </a:rPr>
              <a:t> </a:t>
            </a:r>
            <a:r>
              <a:rPr kumimoji="0" lang="en-US" sz="2000" i="0" u="none" strike="noStrike" kern="1200" cap="none" spc="0" normalizeH="0" baseline="0" noProof="0" dirty="0">
                <a:ln>
                  <a:noFill/>
                </a:ln>
                <a:solidFill>
                  <a:srgbClr val="0078D4"/>
                </a:solidFill>
                <a:effectLst/>
                <a:uLnTx/>
                <a:uFillTx/>
                <a:latin typeface="+mj-lt"/>
                <a:ea typeface="+mn-ea"/>
                <a:cs typeface="+mn-cs"/>
              </a:rPr>
              <a:t>and governance across all of SQL</a:t>
            </a:r>
          </a:p>
        </p:txBody>
      </p:sp>
      <p:grpSp>
        <p:nvGrpSpPr>
          <p:cNvPr id="6" name="Group 5" descr="Check mark">
            <a:extLst>
              <a:ext uri="{FF2B5EF4-FFF2-40B4-BE49-F238E27FC236}">
                <a16:creationId xmlns:a16="http://schemas.microsoft.com/office/drawing/2014/main" id="{DAC3DFEF-FD88-4213-552F-4209F822C6CE}"/>
              </a:ext>
            </a:extLst>
          </p:cNvPr>
          <p:cNvGrpSpPr/>
          <p:nvPr/>
        </p:nvGrpSpPr>
        <p:grpSpPr>
          <a:xfrm>
            <a:off x="584200" y="2570754"/>
            <a:ext cx="404600" cy="404598"/>
            <a:chOff x="-1422400" y="1963698"/>
            <a:chExt cx="914400" cy="914400"/>
          </a:xfrm>
        </p:grpSpPr>
        <p:sp>
          <p:nvSpPr>
            <p:cNvPr id="7" name="Oval 6">
              <a:extLst>
                <a:ext uri="{FF2B5EF4-FFF2-40B4-BE49-F238E27FC236}">
                  <a16:creationId xmlns:a16="http://schemas.microsoft.com/office/drawing/2014/main" id="{BC326829-A709-6DBA-9D4A-9280C729D25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9F110ABB-A137-BA47-9B0C-CF822C7A34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F624F060-EAF2-2F4A-099B-E4F9765CFF86}"/>
              </a:ext>
            </a:extLst>
          </p:cNvPr>
          <p:cNvGrpSpPr/>
          <p:nvPr/>
        </p:nvGrpSpPr>
        <p:grpSpPr>
          <a:xfrm>
            <a:off x="584200" y="3494985"/>
            <a:ext cx="404600" cy="404598"/>
            <a:chOff x="-1422400" y="1963698"/>
            <a:chExt cx="914400" cy="914400"/>
          </a:xfrm>
        </p:grpSpPr>
        <p:sp>
          <p:nvSpPr>
            <p:cNvPr id="11" name="Oval 10">
              <a:extLst>
                <a:ext uri="{FF2B5EF4-FFF2-40B4-BE49-F238E27FC236}">
                  <a16:creationId xmlns:a16="http://schemas.microsoft.com/office/drawing/2014/main" id="{4840CF01-4C8B-E749-11E7-DA8597BB1B3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4305CC0E-790C-A631-0703-1FE736CE611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3" name="Group 12" descr="Check mark">
            <a:extLst>
              <a:ext uri="{FF2B5EF4-FFF2-40B4-BE49-F238E27FC236}">
                <a16:creationId xmlns:a16="http://schemas.microsoft.com/office/drawing/2014/main" id="{152B684D-AED6-EDEC-D375-0E5AE643DA34}"/>
              </a:ext>
            </a:extLst>
          </p:cNvPr>
          <p:cNvGrpSpPr/>
          <p:nvPr/>
        </p:nvGrpSpPr>
        <p:grpSpPr>
          <a:xfrm>
            <a:off x="584200" y="4379890"/>
            <a:ext cx="404600" cy="404598"/>
            <a:chOff x="-1422400" y="1963698"/>
            <a:chExt cx="914400" cy="914400"/>
          </a:xfrm>
        </p:grpSpPr>
        <p:sp>
          <p:nvSpPr>
            <p:cNvPr id="14" name="Oval 13">
              <a:extLst>
                <a:ext uri="{FF2B5EF4-FFF2-40B4-BE49-F238E27FC236}">
                  <a16:creationId xmlns:a16="http://schemas.microsoft.com/office/drawing/2014/main" id="{3304C144-FC61-E905-CBFD-0EB6299AF84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BADEBF3B-DB4F-A12C-6F3F-437B3D7DE8A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6" name="Group 15" descr="Check mark">
            <a:extLst>
              <a:ext uri="{FF2B5EF4-FFF2-40B4-BE49-F238E27FC236}">
                <a16:creationId xmlns:a16="http://schemas.microsoft.com/office/drawing/2014/main" id="{C8C4AAF3-134A-42D0-FB2F-69DAB757A10E}"/>
              </a:ext>
            </a:extLst>
          </p:cNvPr>
          <p:cNvGrpSpPr/>
          <p:nvPr/>
        </p:nvGrpSpPr>
        <p:grpSpPr>
          <a:xfrm>
            <a:off x="584200" y="5195967"/>
            <a:ext cx="404600" cy="404598"/>
            <a:chOff x="-1422400" y="1963698"/>
            <a:chExt cx="914400" cy="914400"/>
          </a:xfrm>
        </p:grpSpPr>
        <p:sp>
          <p:nvSpPr>
            <p:cNvPr id="17" name="Oval 16">
              <a:extLst>
                <a:ext uri="{FF2B5EF4-FFF2-40B4-BE49-F238E27FC236}">
                  <a16:creationId xmlns:a16="http://schemas.microsoft.com/office/drawing/2014/main" id="{865D8104-DD39-64B6-ABA3-386B0259F9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D3E30676-A38D-1921-10C5-220771CE11D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347014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4"/>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10"/>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50"/>
                                        <p:tgtEl>
                                          <p:spTgt spid="13"/>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3"/>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250"/>
                                        <p:tgtEl>
                                          <p:spTgt spid="16"/>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6"/>
                                        </p:tgtEl>
                                        <p:attrNameLst>
                                          <p:attrName>ppt_x</p:attrName>
                                          <p:attrName>ppt_y</p:attrName>
                                        </p:attrNameLst>
                                      </p:cBhvr>
                                      <p:rCtr x="859" y="0"/>
                                    </p:animMotion>
                                  </p:childTnLst>
                                </p:cTn>
                              </p:par>
                              <p:par>
                                <p:cTn id="30" presetID="10" presetClass="entr" presetSubtype="0" fill="hold" grpId="0" nodeType="withEffect">
                                  <p:stCondLst>
                                    <p:cond delay="0"/>
                                  </p:stCondLst>
                                  <p:childTnLst>
                                    <p:set>
                                      <p:cBhvr>
                                        <p:cTn id="31" dur="1" fill="hold">
                                          <p:stCondLst>
                                            <p:cond delay="0"/>
                                          </p:stCondLst>
                                        </p:cTn>
                                        <p:tgtEl>
                                          <p:spTgt spid="128"/>
                                        </p:tgtEl>
                                        <p:attrNameLst>
                                          <p:attrName>style.visibility</p:attrName>
                                        </p:attrNameLst>
                                      </p:cBhvr>
                                      <p:to>
                                        <p:strVal val="visible"/>
                                      </p:to>
                                    </p:set>
                                    <p:animEffect transition="in" filter="fade">
                                      <p:cBhvr>
                                        <p:cTn id="32" dur="250"/>
                                        <p:tgtEl>
                                          <p:spTgt spid="128"/>
                                        </p:tgtEl>
                                      </p:cBhvr>
                                    </p:animEffect>
                                  </p:childTnLst>
                                </p:cTn>
                              </p:par>
                              <p:par>
                                <p:cTn id="33" presetID="42" presetClass="path" presetSubtype="0" decel="100000" fill="hold" grpId="1" nodeType="withEffect">
                                  <p:stCondLst>
                                    <p:cond delay="0"/>
                                  </p:stCondLst>
                                  <p:childTnLst>
                                    <p:animMotion origin="layout" path="M 1.25E-6 0.03889 L 1.25E-6 1.85185E-6 " pathEditMode="relative" rAng="0" ptsTypes="AA">
                                      <p:cBhvr>
                                        <p:cTn id="34" dur="500" fill="hold"/>
                                        <p:tgtEl>
                                          <p:spTgt spid="128"/>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250"/>
                                        <p:tgtEl>
                                          <p:spTgt spid="129"/>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29"/>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30"/>
                                        </p:tgtEl>
                                        <p:attrNameLst>
                                          <p:attrName>style.visibility</p:attrName>
                                        </p:attrNameLst>
                                      </p:cBhvr>
                                      <p:to>
                                        <p:strVal val="visible"/>
                                      </p:to>
                                    </p:set>
                                    <p:animEffect transition="in" filter="fade">
                                      <p:cBhvr>
                                        <p:cTn id="42" dur="250"/>
                                        <p:tgtEl>
                                          <p:spTgt spid="130"/>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30"/>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31"/>
                                        </p:tgtEl>
                                        <p:attrNameLst>
                                          <p:attrName>style.visibility</p:attrName>
                                        </p:attrNameLst>
                                      </p:cBhvr>
                                      <p:to>
                                        <p:strVal val="visible"/>
                                      </p:to>
                                    </p:set>
                                    <p:animEffect transition="in" filter="fade">
                                      <p:cBhvr>
                                        <p:cTn id="47" dur="250"/>
                                        <p:tgtEl>
                                          <p:spTgt spid="131"/>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31"/>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137"/>
                                        </p:tgtEl>
                                        <p:attrNameLst>
                                          <p:attrName>style.visibility</p:attrName>
                                        </p:attrNameLst>
                                      </p:cBhvr>
                                      <p:to>
                                        <p:strVal val="visible"/>
                                      </p:to>
                                    </p:set>
                                    <p:animEffect transition="in" filter="fade">
                                      <p:cBhvr>
                                        <p:cTn id="52" dur="250"/>
                                        <p:tgtEl>
                                          <p:spTgt spid="137"/>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37"/>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138"/>
                                        </p:tgtEl>
                                        <p:attrNameLst>
                                          <p:attrName>style.visibility</p:attrName>
                                        </p:attrNameLst>
                                      </p:cBhvr>
                                      <p:to>
                                        <p:strVal val="visible"/>
                                      </p:to>
                                    </p:set>
                                    <p:animEffect transition="in" filter="fade">
                                      <p:cBhvr>
                                        <p:cTn id="57" dur="250"/>
                                        <p:tgtEl>
                                          <p:spTgt spid="138"/>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138"/>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139"/>
                                        </p:tgtEl>
                                        <p:attrNameLst>
                                          <p:attrName>style.visibility</p:attrName>
                                        </p:attrNameLst>
                                      </p:cBhvr>
                                      <p:to>
                                        <p:strVal val="visible"/>
                                      </p:to>
                                    </p:set>
                                    <p:animEffect transition="in" filter="fade">
                                      <p:cBhvr>
                                        <p:cTn id="62" dur="250"/>
                                        <p:tgtEl>
                                          <p:spTgt spid="139"/>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139"/>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140"/>
                                        </p:tgtEl>
                                        <p:attrNameLst>
                                          <p:attrName>style.visibility</p:attrName>
                                        </p:attrNameLst>
                                      </p:cBhvr>
                                      <p:to>
                                        <p:strVal val="visible"/>
                                      </p:to>
                                    </p:set>
                                    <p:animEffect transition="in" filter="fade">
                                      <p:cBhvr>
                                        <p:cTn id="67" dur="250"/>
                                        <p:tgtEl>
                                          <p:spTgt spid="140"/>
                                        </p:tgtEl>
                                      </p:cBhvr>
                                    </p:animEffect>
                                  </p:childTnLst>
                                </p:cTn>
                              </p:par>
                              <p:par>
                                <p:cTn id="68" presetID="42" presetClass="path" presetSubtype="0" decel="100000" fill="hold" nodeType="withEffect">
                                  <p:stCondLst>
                                    <p:cond delay="0"/>
                                  </p:stCondLst>
                                  <p:childTnLst>
                                    <p:animMotion origin="layout" path="M 1.25E-6 0.03889 L 1.25E-6 1.85185E-6 " pathEditMode="relative" rAng="0" ptsTypes="AA">
                                      <p:cBhvr>
                                        <p:cTn id="69" dur="500" fill="hold"/>
                                        <p:tgtEl>
                                          <p:spTgt spid="140"/>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250"/>
                                        <p:tgtEl>
                                          <p:spTgt spid="141"/>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141"/>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250"/>
                                        <p:tgtEl>
                                          <p:spTgt spid="142"/>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142"/>
                                        </p:tgtEl>
                                        <p:attrNameLst>
                                          <p:attrName>ppt_x</p:attrName>
                                          <p:attrName>ppt_y</p:attrName>
                                        </p:attrNameLst>
                                      </p:cBhvr>
                                      <p:rCtr x="0" y="-1944"/>
                                    </p:animMotion>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250"/>
                                        <p:tgtEl>
                                          <p:spTgt spid="143"/>
                                        </p:tgtEl>
                                      </p:cBhvr>
                                    </p:animEffect>
                                  </p:childTnLst>
                                </p:cTn>
                              </p:par>
                              <p:par>
                                <p:cTn id="83" presetID="42" presetClass="path" presetSubtype="0" decel="100000" fill="hold" grpId="1" nodeType="withEffect">
                                  <p:stCondLst>
                                    <p:cond delay="0"/>
                                  </p:stCondLst>
                                  <p:childTnLst>
                                    <p:animMotion origin="layout" path="M 1.25E-6 0.03889 L 1.25E-6 1.85185E-6 " pathEditMode="relative" rAng="0" ptsTypes="AA">
                                      <p:cBhvr>
                                        <p:cTn id="84" dur="500" fill="hold"/>
                                        <p:tgtEl>
                                          <p:spTgt spid="143"/>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153"/>
                                        </p:tgtEl>
                                        <p:attrNameLst>
                                          <p:attrName>style.visibility</p:attrName>
                                        </p:attrNameLst>
                                      </p:cBhvr>
                                      <p:to>
                                        <p:strVal val="visible"/>
                                      </p:to>
                                    </p:set>
                                    <p:animEffect transition="in" filter="fade">
                                      <p:cBhvr>
                                        <p:cTn id="87" dur="250"/>
                                        <p:tgtEl>
                                          <p:spTgt spid="153"/>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153"/>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animEffect transition="in" filter="fade">
                                      <p:cBhvr>
                                        <p:cTn id="92" dur="250"/>
                                        <p:tgtEl>
                                          <p:spTgt spid="1026"/>
                                        </p:tgtEl>
                                      </p:cBhvr>
                                    </p:animEffect>
                                  </p:childTnLst>
                                </p:cTn>
                              </p:par>
                              <p:par>
                                <p:cTn id="93" presetID="42" presetClass="path" presetSubtype="0" decel="100000" fill="hold" nodeType="withEffect">
                                  <p:stCondLst>
                                    <p:cond delay="0"/>
                                  </p:stCondLst>
                                  <p:childTnLst>
                                    <p:animMotion origin="layout" path="M 1.25E-6 0.03889 L 1.25E-6 1.85185E-6 " pathEditMode="relative" rAng="0" ptsTypes="AA">
                                      <p:cBhvr>
                                        <p:cTn id="94" dur="500" fill="hold"/>
                                        <p:tgtEl>
                                          <p:spTgt spid="102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8" grpId="1" animBg="1"/>
      <p:bldP spid="129" grpId="0" animBg="1"/>
      <p:bldP spid="129" grpId="1" animBg="1"/>
      <p:bldP spid="130" grpId="0" animBg="1"/>
      <p:bldP spid="130" grpId="1" animBg="1"/>
      <p:bldP spid="138" grpId="0" animBg="1"/>
      <p:bldP spid="138" grpId="1" animBg="1"/>
      <p:bldP spid="139" grpId="0"/>
      <p:bldP spid="139" grpId="1"/>
      <p:bldP spid="142" grpId="0"/>
      <p:bldP spid="142" grpId="1"/>
      <p:bldP spid="143" grpId="0"/>
      <p:bldP spid="143" grpId="1"/>
      <p:bldP spid="4" grpId="0"/>
      <p:bldP spid="4"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C0620-B298-617F-055B-753453DD380B}"/>
              </a:ext>
            </a:extLst>
          </p:cNvPr>
          <p:cNvSpPr>
            <a:spLocks noGrp="1"/>
          </p:cNvSpPr>
          <p:nvPr>
            <p:ph type="title"/>
          </p:nvPr>
        </p:nvSpPr>
        <p:spPr/>
        <p:txBody>
          <a:bodyPr/>
          <a:lstStyle/>
          <a:p>
            <a:r>
              <a:rPr lang="en-US" dirty="0"/>
              <a:t>Microsoft Purview access policies for SQL Server</a:t>
            </a:r>
          </a:p>
        </p:txBody>
      </p:sp>
      <p:sp>
        <p:nvSpPr>
          <p:cNvPr id="4" name="TextBox 3">
            <a:extLst>
              <a:ext uri="{FF2B5EF4-FFF2-40B4-BE49-F238E27FC236}">
                <a16:creationId xmlns:a16="http://schemas.microsoft.com/office/drawing/2014/main" id="{70A0C93B-3121-29C3-9BB5-AAEF278C38CF}"/>
              </a:ext>
            </a:extLst>
          </p:cNvPr>
          <p:cNvSpPr txBox="1"/>
          <p:nvPr/>
        </p:nvSpPr>
        <p:spPr>
          <a:xfrm>
            <a:off x="584200" y="6128923"/>
            <a:ext cx="969817"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*Preview</a:t>
            </a:r>
          </a:p>
        </p:txBody>
      </p:sp>
      <p:sp>
        <p:nvSpPr>
          <p:cNvPr id="6" name="TextBox 5">
            <a:extLst>
              <a:ext uri="{FF2B5EF4-FFF2-40B4-BE49-F238E27FC236}">
                <a16:creationId xmlns:a16="http://schemas.microsoft.com/office/drawing/2014/main" id="{39E10E32-357E-42F2-D2A6-9792EC9A4C81}"/>
              </a:ext>
            </a:extLst>
          </p:cNvPr>
          <p:cNvSpPr txBox="1"/>
          <p:nvPr/>
        </p:nvSpPr>
        <p:spPr>
          <a:xfrm>
            <a:off x="6894513" y="1394792"/>
            <a:ext cx="4714875" cy="341632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Publish a policy from Purview</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only with AAD accounts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No explicit login required</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understands policies to grant login and specific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Engine integrates policies with standard logins and permissions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Works across multiple SQL instances</a:t>
            </a:r>
          </a:p>
          <a:p>
            <a:pPr marR="0" lvl="0" algn="l" defTabSz="914192" rtl="0" eaLnBrk="1" fontAlgn="auto" latinLnBrk="0" hangingPunct="1">
              <a:lnSpc>
                <a:spcPct val="100000"/>
              </a:lnSpc>
              <a:spcAft>
                <a:spcPts val="1200"/>
              </a:spcAft>
              <a:buClrTx/>
              <a:buSzTx/>
              <a:tabLst/>
              <a:defRPr/>
            </a:pPr>
            <a:r>
              <a:rPr lang="en-US" sz="1800" dirty="0">
                <a:latin typeface="+mj-lt"/>
                <a:cs typeface="Segoe UI Semibold"/>
              </a:rPr>
              <a:t>Remove policy removes authentication</a:t>
            </a:r>
          </a:p>
        </p:txBody>
      </p:sp>
      <p:sp>
        <p:nvSpPr>
          <p:cNvPr id="7" name="TextBox 6">
            <a:extLst>
              <a:ext uri="{FF2B5EF4-FFF2-40B4-BE49-F238E27FC236}">
                <a16:creationId xmlns:a16="http://schemas.microsoft.com/office/drawing/2014/main" id="{FC1381EC-57D0-7D1C-F83D-4AB32F0C8DE4}"/>
              </a:ext>
            </a:extLst>
          </p:cNvPr>
          <p:cNvSpPr txBox="1"/>
          <p:nvPr/>
        </p:nvSpPr>
        <p:spPr>
          <a:xfrm>
            <a:off x="6494264" y="5254242"/>
            <a:ext cx="2283024" cy="1077218"/>
          </a:xfrm>
          <a:prstGeom prst="rect">
            <a:avLst/>
          </a:prstGeom>
          <a:noFill/>
        </p:spPr>
        <p:txBody>
          <a:bodyPr wrap="square" lIns="0" tIns="0" rIns="0" bIns="0" rtlCol="0">
            <a:spAutoFit/>
          </a:bodyPr>
          <a:lstStyle/>
          <a:p>
            <a:pPr algn="l"/>
            <a:r>
              <a:rPr lang="en-US" sz="1800" dirty="0">
                <a:solidFill>
                  <a:schemeClr val="accent1"/>
                </a:solidFill>
                <a:latin typeface="+mj-lt"/>
              </a:rPr>
              <a:t>Futures:</a:t>
            </a:r>
          </a:p>
          <a:p>
            <a:pPr algn="l">
              <a:spcAft>
                <a:spcPts val="600"/>
              </a:spcAft>
            </a:pPr>
            <a:r>
              <a:rPr lang="en-US" sz="1400" dirty="0"/>
              <a:t>More granular scope</a:t>
            </a:r>
          </a:p>
          <a:p>
            <a:pPr algn="l">
              <a:spcAft>
                <a:spcPts val="600"/>
              </a:spcAft>
            </a:pPr>
            <a:r>
              <a:rPr lang="en-US" sz="1400" dirty="0"/>
              <a:t>New policies</a:t>
            </a:r>
          </a:p>
          <a:p>
            <a:pPr algn="l">
              <a:spcAft>
                <a:spcPts val="600"/>
              </a:spcAft>
            </a:pPr>
            <a:r>
              <a:rPr lang="en-US" sz="1400" dirty="0"/>
              <a:t>Self-service access</a:t>
            </a:r>
            <a:endParaRPr lang="en-US" sz="1600" dirty="0"/>
          </a:p>
        </p:txBody>
      </p:sp>
      <p:sp>
        <p:nvSpPr>
          <p:cNvPr id="3" name="Rectangle: Rounded Corners 2" descr="Check box empty">
            <a:extLst>
              <a:ext uri="{FF2B5EF4-FFF2-40B4-BE49-F238E27FC236}">
                <a16:creationId xmlns:a16="http://schemas.microsoft.com/office/drawing/2014/main" id="{A7FF79C6-A732-FD03-FFBC-DEC9EB0753AF}"/>
              </a:ext>
            </a:extLst>
          </p:cNvPr>
          <p:cNvSpPr/>
          <p:nvPr/>
        </p:nvSpPr>
        <p:spPr bwMode="auto">
          <a:xfrm>
            <a:off x="6494264" y="1443012"/>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Rounded Corners 7" descr="Check box empty">
            <a:extLst>
              <a:ext uri="{FF2B5EF4-FFF2-40B4-BE49-F238E27FC236}">
                <a16:creationId xmlns:a16="http://schemas.microsoft.com/office/drawing/2014/main" id="{FEA5080D-614B-7686-12E4-FE271FC56CDF}"/>
              </a:ext>
            </a:extLst>
          </p:cNvPr>
          <p:cNvSpPr/>
          <p:nvPr/>
        </p:nvSpPr>
        <p:spPr bwMode="auto">
          <a:xfrm>
            <a:off x="6494264" y="1870447"/>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descr="Check box empty">
            <a:extLst>
              <a:ext uri="{FF2B5EF4-FFF2-40B4-BE49-F238E27FC236}">
                <a16:creationId xmlns:a16="http://schemas.microsoft.com/office/drawing/2014/main" id="{6B76069E-12A5-E500-6128-FB25CCE410D9}"/>
              </a:ext>
            </a:extLst>
          </p:cNvPr>
          <p:cNvSpPr/>
          <p:nvPr/>
        </p:nvSpPr>
        <p:spPr bwMode="auto">
          <a:xfrm>
            <a:off x="6494264" y="2294308"/>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Rectangle: Rounded Corners 9" descr="Check box empty">
            <a:extLst>
              <a:ext uri="{FF2B5EF4-FFF2-40B4-BE49-F238E27FC236}">
                <a16:creationId xmlns:a16="http://schemas.microsoft.com/office/drawing/2014/main" id="{45A23173-91D9-6761-0055-5592B177820D}"/>
              </a:ext>
            </a:extLst>
          </p:cNvPr>
          <p:cNvSpPr/>
          <p:nvPr/>
        </p:nvSpPr>
        <p:spPr bwMode="auto">
          <a:xfrm>
            <a:off x="6494264" y="2718169"/>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Rectangle: Rounded Corners 10" descr="Check box empty">
            <a:extLst>
              <a:ext uri="{FF2B5EF4-FFF2-40B4-BE49-F238E27FC236}">
                <a16:creationId xmlns:a16="http://schemas.microsoft.com/office/drawing/2014/main" id="{0946F10B-171D-EC7E-FFD4-15EAEE9B80E8}"/>
              </a:ext>
            </a:extLst>
          </p:cNvPr>
          <p:cNvSpPr/>
          <p:nvPr/>
        </p:nvSpPr>
        <p:spPr bwMode="auto">
          <a:xfrm>
            <a:off x="6494264" y="3424211"/>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Rounded Corners 11" descr="Check box empty">
            <a:extLst>
              <a:ext uri="{FF2B5EF4-FFF2-40B4-BE49-F238E27FC236}">
                <a16:creationId xmlns:a16="http://schemas.microsoft.com/office/drawing/2014/main" id="{4C0646C7-5402-F340-CA30-C378AC4C6644}"/>
              </a:ext>
            </a:extLst>
          </p:cNvPr>
          <p:cNvSpPr/>
          <p:nvPr/>
        </p:nvSpPr>
        <p:spPr bwMode="auto">
          <a:xfrm>
            <a:off x="6494264" y="4117155"/>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Rectangle: Rounded Corners 12" descr="Check box empty">
            <a:extLst>
              <a:ext uri="{FF2B5EF4-FFF2-40B4-BE49-F238E27FC236}">
                <a16:creationId xmlns:a16="http://schemas.microsoft.com/office/drawing/2014/main" id="{77206B95-8A25-BB2F-9B14-1E4848FE6266}"/>
              </a:ext>
            </a:extLst>
          </p:cNvPr>
          <p:cNvSpPr/>
          <p:nvPr/>
        </p:nvSpPr>
        <p:spPr bwMode="auto">
          <a:xfrm>
            <a:off x="6494264" y="4545780"/>
            <a:ext cx="187524" cy="187524"/>
          </a:xfrm>
          <a:prstGeom prst="roundRect">
            <a:avLst>
              <a:gd name="adj" fmla="val 11166"/>
            </a:avLst>
          </a:prstGeom>
          <a:noFill/>
          <a:ln w="25400">
            <a:gradFill>
              <a:gsLst>
                <a:gs pos="0">
                  <a:schemeClr val="accent3"/>
                </a:gs>
                <a:gs pos="100000">
                  <a:schemeClr val="accent1"/>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F10A38BB-7AD8-5411-B3CF-86D681FD9DD4}"/>
              </a:ext>
              <a:ext uri="{C183D7F6-B498-43B3-948B-1728B52AA6E4}">
                <adec:decorative xmlns:adec="http://schemas.microsoft.com/office/drawing/2017/decorative" val="1"/>
              </a:ext>
            </a:extLst>
          </p:cNvPr>
          <p:cNvSpPr/>
          <p:nvPr/>
        </p:nvSpPr>
        <p:spPr bwMode="auto">
          <a:xfrm>
            <a:off x="58420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536089E3-AD9C-A92B-70F5-A816F74565C6}"/>
              </a:ext>
              <a:ext uri="{C183D7F6-B498-43B3-948B-1728B52AA6E4}">
                <adec:decorative xmlns:adec="http://schemas.microsoft.com/office/drawing/2017/decorative" val="1"/>
              </a:ext>
            </a:extLst>
          </p:cNvPr>
          <p:cNvSpPr/>
          <p:nvPr/>
        </p:nvSpPr>
        <p:spPr bwMode="auto">
          <a:xfrm>
            <a:off x="3354690" y="1436689"/>
            <a:ext cx="2596848" cy="4060626"/>
          </a:xfrm>
          <a:prstGeom prst="roundRect">
            <a:avLst>
              <a:gd name="adj" fmla="val 5893"/>
            </a:avLst>
          </a:pr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Arrow: Left-Right 17" descr="arrow left right">
            <a:extLst>
              <a:ext uri="{FF2B5EF4-FFF2-40B4-BE49-F238E27FC236}">
                <a16:creationId xmlns:a16="http://schemas.microsoft.com/office/drawing/2014/main" id="{35F9A86B-D7CE-1AA4-DB8D-3A214BF9440B}"/>
              </a:ext>
            </a:extLst>
          </p:cNvPr>
          <p:cNvSpPr/>
          <p:nvPr/>
        </p:nvSpPr>
        <p:spPr bwMode="auto">
          <a:xfrm>
            <a:off x="957943" y="4694410"/>
            <a:ext cx="4619854" cy="585788"/>
          </a:xfrm>
          <a:prstGeom prst="lef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5C732B18-A1C4-BDB9-8C99-9B0079503691}"/>
              </a:ext>
            </a:extLst>
          </p:cNvPr>
          <p:cNvSpPr txBox="1"/>
          <p:nvPr/>
        </p:nvSpPr>
        <p:spPr>
          <a:xfrm>
            <a:off x="581025" y="2872197"/>
            <a:ext cx="2596848" cy="1077218"/>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Data*</a:t>
            </a:r>
          </a:p>
          <a:p>
            <a:pPr marL="231775" indent="-231775" algn="l">
              <a:buFont typeface="Arial" panose="020B0604020202020204" pitchFamily="34" charset="0"/>
              <a:buChar char="•"/>
            </a:pPr>
            <a:r>
              <a:rPr lang="en-US" sz="1800" dirty="0">
                <a:solidFill>
                  <a:schemeClr val="bg1"/>
                </a:solidFill>
              </a:rPr>
              <a:t>Read</a:t>
            </a:r>
          </a:p>
          <a:p>
            <a:pPr marL="231775" indent="-231775" algn="l">
              <a:buFont typeface="Arial" panose="020B0604020202020204" pitchFamily="34" charset="0"/>
              <a:buChar char="•"/>
            </a:pPr>
            <a:r>
              <a:rPr lang="en-US" sz="1800" dirty="0">
                <a:solidFill>
                  <a:schemeClr val="bg1"/>
                </a:solidFill>
              </a:rPr>
              <a:t>Modify</a:t>
            </a:r>
          </a:p>
        </p:txBody>
      </p:sp>
      <p:sp>
        <p:nvSpPr>
          <p:cNvPr id="20" name="TextBox 19">
            <a:extLst>
              <a:ext uri="{FF2B5EF4-FFF2-40B4-BE49-F238E27FC236}">
                <a16:creationId xmlns:a16="http://schemas.microsoft.com/office/drawing/2014/main" id="{7D870E4C-76A3-EB2E-7AC6-318AA0E4994C}"/>
              </a:ext>
            </a:extLst>
          </p:cNvPr>
          <p:cNvSpPr txBox="1"/>
          <p:nvPr/>
        </p:nvSpPr>
        <p:spPr>
          <a:xfrm>
            <a:off x="3354690" y="2872197"/>
            <a:ext cx="2596848" cy="1631216"/>
          </a:xfrm>
          <a:prstGeom prst="rect">
            <a:avLst/>
          </a:prstGeom>
          <a:noFill/>
        </p:spPr>
        <p:txBody>
          <a:bodyPr wrap="square" lIns="365760" tIns="0" rIns="365760" bIns="0" rtlCol="0">
            <a:spAutoFit/>
          </a:bodyPr>
          <a:lstStyle/>
          <a:p>
            <a:pPr algn="l">
              <a:spcAft>
                <a:spcPts val="1200"/>
              </a:spcAft>
            </a:pPr>
            <a:r>
              <a:rPr lang="en-US" sz="2400" dirty="0">
                <a:solidFill>
                  <a:schemeClr val="bg1"/>
                </a:solidFill>
                <a:latin typeface="+mj-lt"/>
              </a:rPr>
              <a:t>DevOps</a:t>
            </a:r>
          </a:p>
          <a:p>
            <a:pPr marL="231775" indent="-231775" algn="l">
              <a:buFont typeface="Arial" panose="020B0604020202020204" pitchFamily="34" charset="0"/>
              <a:buChar char="•"/>
            </a:pPr>
            <a:r>
              <a:rPr lang="en-US" sz="1800" dirty="0">
                <a:solidFill>
                  <a:schemeClr val="bg1"/>
                </a:solidFill>
              </a:rPr>
              <a:t>Performance Monitoring</a:t>
            </a:r>
          </a:p>
          <a:p>
            <a:pPr marL="231775" indent="-231775" algn="l">
              <a:buFont typeface="Arial" panose="020B0604020202020204" pitchFamily="34" charset="0"/>
              <a:buChar char="•"/>
            </a:pPr>
            <a:r>
              <a:rPr lang="en-US" sz="1800" dirty="0">
                <a:solidFill>
                  <a:schemeClr val="bg1"/>
                </a:solidFill>
              </a:rPr>
              <a:t>Security Auditing</a:t>
            </a:r>
          </a:p>
        </p:txBody>
      </p:sp>
      <p:sp>
        <p:nvSpPr>
          <p:cNvPr id="23" name="Graphic 21" descr="Chart">
            <a:extLst>
              <a:ext uri="{FF2B5EF4-FFF2-40B4-BE49-F238E27FC236}">
                <a16:creationId xmlns:a16="http://schemas.microsoft.com/office/drawing/2014/main" id="{7E13CECB-28A2-A67D-9140-BCCDBDC8B4BF}"/>
              </a:ext>
            </a:extLst>
          </p:cNvPr>
          <p:cNvSpPr/>
          <p:nvPr/>
        </p:nvSpPr>
        <p:spPr>
          <a:xfrm>
            <a:off x="1539021" y="1794626"/>
            <a:ext cx="687206" cy="687206"/>
          </a:xfrm>
          <a:custGeom>
            <a:avLst/>
            <a:gdLst>
              <a:gd name="connsiteX0" fmla="*/ 0 w 171450"/>
              <a:gd name="connsiteY0" fmla="*/ 7144 h 171450"/>
              <a:gd name="connsiteX1" fmla="*/ 7144 w 171450"/>
              <a:gd name="connsiteY1" fmla="*/ 0 h 171450"/>
              <a:gd name="connsiteX2" fmla="*/ 14288 w 171450"/>
              <a:gd name="connsiteY2" fmla="*/ 7144 h 171450"/>
              <a:gd name="connsiteX3" fmla="*/ 14288 w 171450"/>
              <a:gd name="connsiteY3" fmla="*/ 157163 h 171450"/>
              <a:gd name="connsiteX4" fmla="*/ 164306 w 171450"/>
              <a:gd name="connsiteY4" fmla="*/ 157163 h 171450"/>
              <a:gd name="connsiteX5" fmla="*/ 171450 w 171450"/>
              <a:gd name="connsiteY5" fmla="*/ 164306 h 171450"/>
              <a:gd name="connsiteX6" fmla="*/ 164306 w 171450"/>
              <a:gd name="connsiteY6" fmla="*/ 171450 h 171450"/>
              <a:gd name="connsiteX7" fmla="*/ 7144 w 171450"/>
              <a:gd name="connsiteY7" fmla="*/ 171450 h 171450"/>
              <a:gd name="connsiteX8" fmla="*/ 0 w 171450"/>
              <a:gd name="connsiteY8" fmla="*/ 164306 h 171450"/>
              <a:gd name="connsiteX9" fmla="*/ 0 w 171450"/>
              <a:gd name="connsiteY9" fmla="*/ 7144 h 171450"/>
              <a:gd name="connsiteX10" fmla="*/ 157163 w 171450"/>
              <a:gd name="connsiteY10" fmla="*/ 35719 h 171450"/>
              <a:gd name="connsiteX11" fmla="*/ 153213 w 171450"/>
              <a:gd name="connsiteY11" fmla="*/ 29329 h 171450"/>
              <a:gd name="connsiteX12" fmla="*/ 145733 w 171450"/>
              <a:gd name="connsiteY12" fmla="*/ 30004 h 171450"/>
              <a:gd name="connsiteX13" fmla="*/ 92390 w 171450"/>
              <a:gd name="connsiteY13" fmla="*/ 70012 h 171450"/>
              <a:gd name="connsiteX14" fmla="*/ 56010 w 171450"/>
              <a:gd name="connsiteY14" fmla="*/ 48611 h 171450"/>
              <a:gd name="connsiteX15" fmla="*/ 49193 w 171450"/>
              <a:gd name="connsiteY15" fmla="*/ 48379 h 171450"/>
              <a:gd name="connsiteX16" fmla="*/ 23813 w 171450"/>
              <a:gd name="connsiteY16" fmla="*/ 61069 h 171450"/>
              <a:gd name="connsiteX17" fmla="*/ 23813 w 171450"/>
              <a:gd name="connsiteY17" fmla="*/ 147638 h 171450"/>
              <a:gd name="connsiteX18" fmla="*/ 157163 w 171450"/>
              <a:gd name="connsiteY18" fmla="*/ 147638 h 171450"/>
              <a:gd name="connsiteX19" fmla="*/ 157163 w 171450"/>
              <a:gd name="connsiteY19" fmla="*/ 3571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1450" h="171450">
                <a:moveTo>
                  <a:pt x="0" y="7144"/>
                </a:moveTo>
                <a:cubicBezTo>
                  <a:pt x="0" y="3198"/>
                  <a:pt x="3198" y="0"/>
                  <a:pt x="7144" y="0"/>
                </a:cubicBezTo>
                <a:cubicBezTo>
                  <a:pt x="11089" y="0"/>
                  <a:pt x="14288" y="3198"/>
                  <a:pt x="14288" y="7144"/>
                </a:cubicBezTo>
                <a:lnTo>
                  <a:pt x="14288" y="157163"/>
                </a:lnTo>
                <a:lnTo>
                  <a:pt x="164306" y="157163"/>
                </a:lnTo>
                <a:cubicBezTo>
                  <a:pt x="168252" y="157163"/>
                  <a:pt x="171450" y="160361"/>
                  <a:pt x="171450" y="164306"/>
                </a:cubicBezTo>
                <a:cubicBezTo>
                  <a:pt x="171450" y="168252"/>
                  <a:pt x="168252" y="171450"/>
                  <a:pt x="164306" y="171450"/>
                </a:cubicBezTo>
                <a:lnTo>
                  <a:pt x="7144" y="171450"/>
                </a:lnTo>
                <a:cubicBezTo>
                  <a:pt x="3198" y="171450"/>
                  <a:pt x="0" y="168252"/>
                  <a:pt x="0" y="164306"/>
                </a:cubicBezTo>
                <a:lnTo>
                  <a:pt x="0" y="7144"/>
                </a:lnTo>
                <a:close/>
                <a:moveTo>
                  <a:pt x="157163" y="35719"/>
                </a:moveTo>
                <a:cubicBezTo>
                  <a:pt x="157163" y="33013"/>
                  <a:pt x="155634" y="30539"/>
                  <a:pt x="153213" y="29329"/>
                </a:cubicBezTo>
                <a:cubicBezTo>
                  <a:pt x="150793" y="28119"/>
                  <a:pt x="147898" y="28380"/>
                  <a:pt x="145733" y="30004"/>
                </a:cubicBezTo>
                <a:lnTo>
                  <a:pt x="92390" y="70012"/>
                </a:lnTo>
                <a:lnTo>
                  <a:pt x="56010" y="48611"/>
                </a:lnTo>
                <a:cubicBezTo>
                  <a:pt x="53924" y="47384"/>
                  <a:pt x="51358" y="47297"/>
                  <a:pt x="49193" y="48379"/>
                </a:cubicBezTo>
                <a:lnTo>
                  <a:pt x="23813" y="61069"/>
                </a:lnTo>
                <a:lnTo>
                  <a:pt x="23813" y="147638"/>
                </a:lnTo>
                <a:lnTo>
                  <a:pt x="157163" y="147638"/>
                </a:lnTo>
                <a:lnTo>
                  <a:pt x="157163" y="35719"/>
                </a:lnTo>
                <a:close/>
              </a:path>
            </a:pathLst>
          </a:custGeom>
          <a:solidFill>
            <a:schemeClr val="bg1"/>
          </a:solidFill>
          <a:ln w="9525" cap="flat">
            <a:noFill/>
            <a:prstDash val="solid"/>
            <a:miter/>
          </a:ln>
        </p:spPr>
        <p:txBody>
          <a:bodyPr rtlCol="0" anchor="ctr"/>
          <a:lstStyle/>
          <a:p>
            <a:endParaRPr lang="en-US" dirty="0"/>
          </a:p>
        </p:txBody>
      </p:sp>
      <p:sp>
        <p:nvSpPr>
          <p:cNvPr id="26" name="Graphic 24" descr="Clipboard">
            <a:extLst>
              <a:ext uri="{FF2B5EF4-FFF2-40B4-BE49-F238E27FC236}">
                <a16:creationId xmlns:a16="http://schemas.microsoft.com/office/drawing/2014/main" id="{97A4DCF4-BECB-FC16-3BDD-A09F52C0B72A}"/>
              </a:ext>
            </a:extLst>
          </p:cNvPr>
          <p:cNvSpPr/>
          <p:nvPr/>
        </p:nvSpPr>
        <p:spPr>
          <a:xfrm>
            <a:off x="4370141" y="1794626"/>
            <a:ext cx="565946" cy="687206"/>
          </a:xfrm>
          <a:custGeom>
            <a:avLst/>
            <a:gdLst>
              <a:gd name="connsiteX0" fmla="*/ 42863 w 133366"/>
              <a:gd name="connsiteY0" fmla="*/ 0 h 161941"/>
              <a:gd name="connsiteX1" fmla="*/ 29388 w 133366"/>
              <a:gd name="connsiteY1" fmla="*/ 9525 h 161941"/>
              <a:gd name="connsiteX2" fmla="*/ 14288 w 133366"/>
              <a:gd name="connsiteY2" fmla="*/ 9525 h 161941"/>
              <a:gd name="connsiteX3" fmla="*/ 0 w 133366"/>
              <a:gd name="connsiteY3" fmla="*/ 23813 h 161941"/>
              <a:gd name="connsiteX4" fmla="*/ 0 w 133366"/>
              <a:gd name="connsiteY4" fmla="*/ 138113 h 161941"/>
              <a:gd name="connsiteX5" fmla="*/ 14288 w 133366"/>
              <a:gd name="connsiteY5" fmla="*/ 152400 h 161941"/>
              <a:gd name="connsiteX6" fmla="*/ 38136 w 133366"/>
              <a:gd name="connsiteY6" fmla="*/ 152400 h 161941"/>
              <a:gd name="connsiteX7" fmla="*/ 38654 w 133366"/>
              <a:gd name="connsiteY7" fmla="*/ 149097 h 161941"/>
              <a:gd name="connsiteX8" fmla="*/ 42221 w 133366"/>
              <a:gd name="connsiteY8" fmla="*/ 134830 h 161941"/>
              <a:gd name="connsiteX9" fmla="*/ 50231 w 133366"/>
              <a:gd name="connsiteY9" fmla="*/ 120683 h 161941"/>
              <a:gd name="connsiteX10" fmla="*/ 96231 w 133366"/>
              <a:gd name="connsiteY10" fmla="*/ 74682 h 161941"/>
              <a:gd name="connsiteX11" fmla="*/ 114300 w 133366"/>
              <a:gd name="connsiteY11" fmla="*/ 66704 h 161941"/>
              <a:gd name="connsiteX12" fmla="*/ 114300 w 133366"/>
              <a:gd name="connsiteY12" fmla="*/ 23813 h 161941"/>
              <a:gd name="connsiteX13" fmla="*/ 100013 w 133366"/>
              <a:gd name="connsiteY13" fmla="*/ 9525 h 161941"/>
              <a:gd name="connsiteX14" fmla="*/ 84912 w 133366"/>
              <a:gd name="connsiteY14" fmla="*/ 9525 h 161941"/>
              <a:gd name="connsiteX15" fmla="*/ 71438 w 133366"/>
              <a:gd name="connsiteY15" fmla="*/ 0 h 161941"/>
              <a:gd name="connsiteX16" fmla="*/ 42863 w 133366"/>
              <a:gd name="connsiteY16" fmla="*/ 0 h 161941"/>
              <a:gd name="connsiteX17" fmla="*/ 38100 w 133366"/>
              <a:gd name="connsiteY17" fmla="*/ 14288 h 161941"/>
              <a:gd name="connsiteX18" fmla="*/ 42863 w 133366"/>
              <a:gd name="connsiteY18" fmla="*/ 9525 h 161941"/>
              <a:gd name="connsiteX19" fmla="*/ 71438 w 133366"/>
              <a:gd name="connsiteY19" fmla="*/ 9525 h 161941"/>
              <a:gd name="connsiteX20" fmla="*/ 76200 w 133366"/>
              <a:gd name="connsiteY20" fmla="*/ 14288 h 161941"/>
              <a:gd name="connsiteX21" fmla="*/ 71438 w 133366"/>
              <a:gd name="connsiteY21" fmla="*/ 19050 h 161941"/>
              <a:gd name="connsiteX22" fmla="*/ 42863 w 133366"/>
              <a:gd name="connsiteY22" fmla="*/ 19050 h 161941"/>
              <a:gd name="connsiteX23" fmla="*/ 38100 w 133366"/>
              <a:gd name="connsiteY23" fmla="*/ 14288 h 161941"/>
              <a:gd name="connsiteX24" fmla="*/ 56957 w 133366"/>
              <a:gd name="connsiteY24" fmla="*/ 127418 h 161941"/>
              <a:gd name="connsiteX25" fmla="*/ 102958 w 133366"/>
              <a:gd name="connsiteY25" fmla="*/ 81418 h 161941"/>
              <a:gd name="connsiteX26" fmla="*/ 128149 w 133366"/>
              <a:gd name="connsiteY26" fmla="*/ 81418 h 161941"/>
              <a:gd name="connsiteX27" fmla="*/ 128149 w 133366"/>
              <a:gd name="connsiteY27" fmla="*/ 106610 h 161941"/>
              <a:gd name="connsiteX28" fmla="*/ 82149 w 133366"/>
              <a:gd name="connsiteY28" fmla="*/ 152610 h 161941"/>
              <a:gd name="connsiteX29" fmla="*/ 72427 w 133366"/>
              <a:gd name="connsiteY29" fmla="*/ 158114 h 161941"/>
              <a:gd name="connsiteX30" fmla="*/ 58160 w 133366"/>
              <a:gd name="connsiteY30" fmla="*/ 161681 h 161941"/>
              <a:gd name="connsiteX31" fmla="*/ 47886 w 133366"/>
              <a:gd name="connsiteY31" fmla="*/ 151407 h 161941"/>
              <a:gd name="connsiteX32" fmla="*/ 51453 w 133366"/>
              <a:gd name="connsiteY32" fmla="*/ 137140 h 161941"/>
              <a:gd name="connsiteX33" fmla="*/ 56957 w 133366"/>
              <a:gd name="connsiteY33" fmla="*/ 127418 h 161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3366" h="161941">
                <a:moveTo>
                  <a:pt x="42863" y="0"/>
                </a:moveTo>
                <a:cubicBezTo>
                  <a:pt x="36642" y="0"/>
                  <a:pt x="31349" y="3976"/>
                  <a:pt x="29388" y="9525"/>
                </a:cubicBezTo>
                <a:lnTo>
                  <a:pt x="14288" y="9525"/>
                </a:lnTo>
                <a:cubicBezTo>
                  <a:pt x="6397" y="9525"/>
                  <a:pt x="0" y="15922"/>
                  <a:pt x="0" y="23813"/>
                </a:cubicBezTo>
                <a:lnTo>
                  <a:pt x="0" y="138113"/>
                </a:lnTo>
                <a:cubicBezTo>
                  <a:pt x="0" y="146003"/>
                  <a:pt x="6397" y="152400"/>
                  <a:pt x="14288" y="152400"/>
                </a:cubicBezTo>
                <a:lnTo>
                  <a:pt x="38136" y="152400"/>
                </a:lnTo>
                <a:cubicBezTo>
                  <a:pt x="38206" y="151313"/>
                  <a:pt x="38376" y="150210"/>
                  <a:pt x="38654" y="149097"/>
                </a:cubicBezTo>
                <a:lnTo>
                  <a:pt x="42221" y="134830"/>
                </a:lnTo>
                <a:cubicBezTo>
                  <a:pt x="43559" y="129475"/>
                  <a:pt x="46328" y="124585"/>
                  <a:pt x="50231" y="120683"/>
                </a:cubicBezTo>
                <a:lnTo>
                  <a:pt x="96231" y="74682"/>
                </a:lnTo>
                <a:cubicBezTo>
                  <a:pt x="101248" y="69665"/>
                  <a:pt x="107730" y="67006"/>
                  <a:pt x="114300" y="66704"/>
                </a:cubicBezTo>
                <a:lnTo>
                  <a:pt x="114300" y="23813"/>
                </a:lnTo>
                <a:cubicBezTo>
                  <a:pt x="114300" y="15922"/>
                  <a:pt x="107903" y="9525"/>
                  <a:pt x="100013" y="9525"/>
                </a:cubicBezTo>
                <a:lnTo>
                  <a:pt x="84912" y="9525"/>
                </a:lnTo>
                <a:cubicBezTo>
                  <a:pt x="82950" y="3976"/>
                  <a:pt x="77658" y="0"/>
                  <a:pt x="71438" y="0"/>
                </a:cubicBezTo>
                <a:lnTo>
                  <a:pt x="42863" y="0"/>
                </a:lnTo>
                <a:close/>
                <a:moveTo>
                  <a:pt x="38100" y="14288"/>
                </a:moveTo>
                <a:cubicBezTo>
                  <a:pt x="38100" y="11657"/>
                  <a:pt x="40232" y="9525"/>
                  <a:pt x="42863" y="9525"/>
                </a:cubicBezTo>
                <a:lnTo>
                  <a:pt x="71438" y="9525"/>
                </a:lnTo>
                <a:cubicBezTo>
                  <a:pt x="74067" y="9525"/>
                  <a:pt x="76200" y="11657"/>
                  <a:pt x="76200" y="14288"/>
                </a:cubicBezTo>
                <a:cubicBezTo>
                  <a:pt x="76200" y="16918"/>
                  <a:pt x="74067" y="19050"/>
                  <a:pt x="71438" y="19050"/>
                </a:cubicBezTo>
                <a:lnTo>
                  <a:pt x="42863" y="19050"/>
                </a:lnTo>
                <a:cubicBezTo>
                  <a:pt x="40232" y="19050"/>
                  <a:pt x="38100" y="16918"/>
                  <a:pt x="38100" y="14288"/>
                </a:cubicBezTo>
                <a:close/>
                <a:moveTo>
                  <a:pt x="56957" y="127418"/>
                </a:moveTo>
                <a:lnTo>
                  <a:pt x="102958" y="81418"/>
                </a:lnTo>
                <a:cubicBezTo>
                  <a:pt x="109914" y="74461"/>
                  <a:pt x="121193" y="74461"/>
                  <a:pt x="128149" y="81418"/>
                </a:cubicBezTo>
                <a:cubicBezTo>
                  <a:pt x="135105" y="88374"/>
                  <a:pt x="135105" y="99652"/>
                  <a:pt x="128149" y="106610"/>
                </a:cubicBezTo>
                <a:lnTo>
                  <a:pt x="82149" y="152610"/>
                </a:lnTo>
                <a:cubicBezTo>
                  <a:pt x="79467" y="155292"/>
                  <a:pt x="76107" y="157194"/>
                  <a:pt x="72427" y="158114"/>
                </a:cubicBezTo>
                <a:lnTo>
                  <a:pt x="58160" y="161681"/>
                </a:lnTo>
                <a:cubicBezTo>
                  <a:pt x="51955" y="163232"/>
                  <a:pt x="46334" y="157612"/>
                  <a:pt x="47886" y="151407"/>
                </a:cubicBezTo>
                <a:lnTo>
                  <a:pt x="51453" y="137140"/>
                </a:lnTo>
                <a:cubicBezTo>
                  <a:pt x="52372" y="133461"/>
                  <a:pt x="54275" y="130100"/>
                  <a:pt x="56957" y="127418"/>
                </a:cubicBezTo>
                <a:close/>
              </a:path>
            </a:pathLst>
          </a:custGeom>
          <a:solidFill>
            <a:schemeClr val="bg1"/>
          </a:solidFill>
          <a:ln w="9525" cap="flat">
            <a:noFill/>
            <a:prstDash val="solid"/>
            <a:miter/>
          </a:ln>
        </p:spPr>
        <p:txBody>
          <a:bodyPr rtlCol="0" anchor="ctr"/>
          <a:lstStyle/>
          <a:p>
            <a:endParaRPr lang="en-US" dirty="0"/>
          </a:p>
        </p:txBody>
      </p:sp>
      <p:sp>
        <p:nvSpPr>
          <p:cNvPr id="5" name="TextBox 4">
            <a:extLst>
              <a:ext uri="{FF2B5EF4-FFF2-40B4-BE49-F238E27FC236}">
                <a16:creationId xmlns:a16="http://schemas.microsoft.com/office/drawing/2014/main" id="{AFDE7334-F17D-D2C4-3F7E-577CEC22F9AE}"/>
              </a:ext>
            </a:extLst>
          </p:cNvPr>
          <p:cNvSpPr txBox="1"/>
          <p:nvPr/>
        </p:nvSpPr>
        <p:spPr>
          <a:xfrm>
            <a:off x="8513987" y="6023683"/>
            <a:ext cx="3311871" cy="307777"/>
          </a:xfrm>
          <a:prstGeom prst="rect">
            <a:avLst/>
          </a:prstGeom>
          <a:noFill/>
        </p:spPr>
        <p:txBody>
          <a:bodyPr wrap="square" lIns="0" rIns="0">
            <a:spAutoFit/>
          </a:bodyPr>
          <a:lstStyle>
            <a:defPPr>
              <a:defRPr lang="en-US"/>
            </a:defPPr>
            <a:lvl1pPr>
              <a:defRPr sz="1400" i="0" u="sng">
                <a:solidFill>
                  <a:srgbClr val="336DC2"/>
                </a:solidFill>
                <a:effectLst/>
                <a:latin typeface="+mj-lt"/>
              </a:defRPr>
            </a:lvl1pPr>
          </a:lstStyle>
          <a:p>
            <a:pPr algn="r"/>
            <a:r>
              <a:rPr lang="en-US" dirty="0">
                <a:hlinkClick r:id="rId3"/>
              </a:rPr>
              <a:t>https://aka.ms/</a:t>
            </a:r>
            <a:r>
              <a:rPr lang="en-US" dirty="0"/>
              <a:t>purviewsqlaccesspolicies</a:t>
            </a:r>
          </a:p>
        </p:txBody>
      </p:sp>
    </p:spTree>
    <p:extLst>
      <p:ext uri="{BB962C8B-B14F-4D97-AF65-F5344CB8AC3E}">
        <p14:creationId xmlns:p14="http://schemas.microsoft.com/office/powerpoint/2010/main" val="218615977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extBox 77">
            <a:extLst>
              <a:ext uri="{FF2B5EF4-FFF2-40B4-BE49-F238E27FC236}">
                <a16:creationId xmlns:a16="http://schemas.microsoft.com/office/drawing/2014/main" id="{5D69568B-8B86-6D48-F180-5CB674CC2EEE}"/>
              </a:ext>
            </a:extLst>
          </p:cNvPr>
          <p:cNvSpPr txBox="1"/>
          <p:nvPr/>
        </p:nvSpPr>
        <p:spPr>
          <a:xfrm>
            <a:off x="7108503" y="2283990"/>
            <a:ext cx="1351789" cy="523220"/>
          </a:xfrm>
          <a:prstGeom prst="rect">
            <a:avLst/>
          </a:prstGeom>
          <a:noFill/>
        </p:spPr>
        <p:txBody>
          <a:bodyPr wrap="square">
            <a:spAutoFit/>
          </a:bodyPr>
          <a:lstStyle/>
          <a:p>
            <a:r>
              <a:rPr lang="en-US" sz="1400" dirty="0">
                <a:solidFill>
                  <a:schemeClr val="accent1"/>
                </a:solidFill>
                <a:latin typeface="+mj-lt"/>
              </a:rPr>
              <a:t>Data DevOps policies</a:t>
            </a:r>
            <a:endParaRPr lang="en-US" sz="1400" dirty="0">
              <a:latin typeface="+mj-lt"/>
            </a:endParaRPr>
          </a:p>
        </p:txBody>
      </p:sp>
      <p:sp>
        <p:nvSpPr>
          <p:cNvPr id="2" name="Title 1">
            <a:extLst>
              <a:ext uri="{FF2B5EF4-FFF2-40B4-BE49-F238E27FC236}">
                <a16:creationId xmlns:a16="http://schemas.microsoft.com/office/drawing/2014/main" id="{3EFD0BA8-E74B-4427-886B-F1A610814A1D}"/>
              </a:ext>
            </a:extLst>
          </p:cNvPr>
          <p:cNvSpPr>
            <a:spLocks noGrp="1"/>
          </p:cNvSpPr>
          <p:nvPr>
            <p:ph type="title"/>
          </p:nvPr>
        </p:nvSpPr>
        <p:spPr/>
        <p:txBody>
          <a:bodyPr/>
          <a:lstStyle/>
          <a:p>
            <a:r>
              <a:rPr lang="en-US" dirty="0"/>
              <a:t>Microsoft Purview SQL Server Policy Architecture</a:t>
            </a:r>
          </a:p>
        </p:txBody>
      </p:sp>
      <p:sp>
        <p:nvSpPr>
          <p:cNvPr id="8" name="TextBox 7">
            <a:extLst>
              <a:ext uri="{FF2B5EF4-FFF2-40B4-BE49-F238E27FC236}">
                <a16:creationId xmlns:a16="http://schemas.microsoft.com/office/drawing/2014/main" id="{77B7A7E2-3FBC-47DF-816B-E44568A947C3}"/>
              </a:ext>
            </a:extLst>
          </p:cNvPr>
          <p:cNvSpPr txBox="1"/>
          <p:nvPr/>
        </p:nvSpPr>
        <p:spPr>
          <a:xfrm>
            <a:off x="4973704" y="1257391"/>
            <a:ext cx="2306782" cy="338554"/>
          </a:xfrm>
          <a:prstGeom prst="rect">
            <a:avLst/>
          </a:prstGeom>
          <a:noFill/>
        </p:spPr>
        <p:txBody>
          <a:bodyPr wrap="square" lIns="0" rIns="0">
            <a:spAutoFit/>
          </a:bodyPr>
          <a:lstStyle>
            <a:defPPr>
              <a:defRPr lang="en-US"/>
            </a:defPPr>
            <a:lvl1pPr algn="r">
              <a:defRPr sz="1400">
                <a:latin typeface="+mj-lt"/>
              </a:defRPr>
            </a:lvl1pPr>
          </a:lstStyle>
          <a:p>
            <a:pPr algn="ctr"/>
            <a:r>
              <a:rPr lang="en-US" dirty="0"/>
              <a:t>Microsoft Purview</a:t>
            </a:r>
          </a:p>
        </p:txBody>
      </p:sp>
      <p:sp>
        <p:nvSpPr>
          <p:cNvPr id="23" name="TextBox 22">
            <a:extLst>
              <a:ext uri="{FF2B5EF4-FFF2-40B4-BE49-F238E27FC236}">
                <a16:creationId xmlns:a16="http://schemas.microsoft.com/office/drawing/2014/main" id="{F36F8D28-E82F-4F29-ABA4-5094641B0A39}"/>
              </a:ext>
            </a:extLst>
          </p:cNvPr>
          <p:cNvSpPr txBox="1"/>
          <p:nvPr/>
        </p:nvSpPr>
        <p:spPr>
          <a:xfrm>
            <a:off x="10170975" y="1587785"/>
            <a:ext cx="1438413" cy="523220"/>
          </a:xfrm>
          <a:prstGeom prst="rect">
            <a:avLst/>
          </a:prstGeom>
          <a:noFill/>
        </p:spPr>
        <p:txBody>
          <a:bodyPr wrap="square" lIns="0" rIns="0">
            <a:spAutoFit/>
          </a:bodyPr>
          <a:lstStyle>
            <a:defPPr>
              <a:defRPr lang="en-US"/>
            </a:defPPr>
            <a:lvl1pPr algn="r">
              <a:defRPr sz="1400">
                <a:latin typeface="+mj-lt"/>
              </a:defRPr>
            </a:lvl1pPr>
          </a:lstStyle>
          <a:p>
            <a:pPr algn="l"/>
            <a:r>
              <a:rPr lang="en-US" dirty="0"/>
              <a:t>Azure </a:t>
            </a:r>
          </a:p>
          <a:p>
            <a:pPr algn="l"/>
            <a:r>
              <a:rPr lang="en-US" dirty="0"/>
              <a:t>Active Directory</a:t>
            </a:r>
          </a:p>
        </p:txBody>
      </p:sp>
      <p:cxnSp>
        <p:nvCxnSpPr>
          <p:cNvPr id="24" name="Straight Arrow Connector 23" descr="Arrow up-down">
            <a:extLst>
              <a:ext uri="{FF2B5EF4-FFF2-40B4-BE49-F238E27FC236}">
                <a16:creationId xmlns:a16="http://schemas.microsoft.com/office/drawing/2014/main" id="{3E3E451F-441F-46EF-8B4C-FCCA33A15639}"/>
              </a:ext>
            </a:extLst>
          </p:cNvPr>
          <p:cNvCxnSpPr>
            <a:cxnSpLocks/>
          </p:cNvCxnSpPr>
          <p:nvPr/>
        </p:nvCxnSpPr>
        <p:spPr>
          <a:xfrm>
            <a:off x="6141062" y="2460340"/>
            <a:ext cx="0" cy="2252022"/>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 name="Picture 3" descr="Icon&#10;&#10;Description automatically generated">
            <a:extLst>
              <a:ext uri="{FF2B5EF4-FFF2-40B4-BE49-F238E27FC236}">
                <a16:creationId xmlns:a16="http://schemas.microsoft.com/office/drawing/2014/main" id="{2E6C947B-5E6B-F736-96B6-FA16D7A90D5C}"/>
              </a:ext>
            </a:extLst>
          </p:cNvPr>
          <p:cNvPicPr>
            <a:picLocks noChangeAspect="1"/>
          </p:cNvPicPr>
          <p:nvPr/>
        </p:nvPicPr>
        <p:blipFill>
          <a:blip r:embed="rId3"/>
          <a:stretch>
            <a:fillRect/>
          </a:stretch>
        </p:blipFill>
        <p:spPr>
          <a:xfrm>
            <a:off x="5720258" y="1594257"/>
            <a:ext cx="841608" cy="563388"/>
          </a:xfrm>
          <a:prstGeom prst="rect">
            <a:avLst/>
          </a:prstGeom>
        </p:spPr>
      </p:pic>
      <p:cxnSp>
        <p:nvCxnSpPr>
          <p:cNvPr id="10" name="Straight Arrow Connector 9" descr="Arrow left-right">
            <a:extLst>
              <a:ext uri="{FF2B5EF4-FFF2-40B4-BE49-F238E27FC236}">
                <a16:creationId xmlns:a16="http://schemas.microsoft.com/office/drawing/2014/main" id="{F132BA8C-7484-447C-D042-5E9D0794883A}"/>
              </a:ext>
            </a:extLst>
          </p:cNvPr>
          <p:cNvCxnSpPr>
            <a:cxnSpLocks/>
          </p:cNvCxnSpPr>
          <p:nvPr/>
        </p:nvCxnSpPr>
        <p:spPr>
          <a:xfrm>
            <a:off x="6721885" y="1853603"/>
            <a:ext cx="2432154" cy="7518"/>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pic>
        <p:nvPicPr>
          <p:cNvPr id="45" name="Graphic 44" descr="Lock with solid fill">
            <a:extLst>
              <a:ext uri="{FF2B5EF4-FFF2-40B4-BE49-F238E27FC236}">
                <a16:creationId xmlns:a16="http://schemas.microsoft.com/office/drawing/2014/main" id="{99656067-498C-F8ED-5784-F5D5F7895B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27270" y="5116889"/>
            <a:ext cx="685799" cy="685799"/>
          </a:xfrm>
          <a:prstGeom prst="rect">
            <a:avLst/>
          </a:prstGeom>
        </p:spPr>
      </p:pic>
      <p:sp>
        <p:nvSpPr>
          <p:cNvPr id="48" name="TextBox 47">
            <a:extLst>
              <a:ext uri="{FF2B5EF4-FFF2-40B4-BE49-F238E27FC236}">
                <a16:creationId xmlns:a16="http://schemas.microsoft.com/office/drawing/2014/main" id="{ABB1030D-A1B5-F6BC-43E9-A99D16BD42D0}"/>
              </a:ext>
            </a:extLst>
          </p:cNvPr>
          <p:cNvSpPr txBox="1"/>
          <p:nvPr/>
        </p:nvSpPr>
        <p:spPr>
          <a:xfrm>
            <a:off x="7475506" y="5817630"/>
            <a:ext cx="1189328" cy="307777"/>
          </a:xfrm>
          <a:prstGeom prst="rect">
            <a:avLst/>
          </a:prstGeom>
          <a:noFill/>
        </p:spPr>
        <p:txBody>
          <a:bodyPr wrap="square">
            <a:spAutoFit/>
          </a:bodyPr>
          <a:lstStyle>
            <a:defPPr>
              <a:defRPr lang="en-US"/>
            </a:defPPr>
            <a:lvl1pPr algn="ctr">
              <a:defRPr sz="1400">
                <a:solidFill>
                  <a:srgbClr val="0078D4"/>
                </a:solidFill>
                <a:latin typeface="+mj-lt"/>
              </a:defRPr>
            </a:lvl1pPr>
          </a:lstStyle>
          <a:p>
            <a:r>
              <a:rPr lang="en-US" dirty="0"/>
              <a:t>Policy cache</a:t>
            </a:r>
          </a:p>
        </p:txBody>
      </p:sp>
      <p:sp>
        <p:nvSpPr>
          <p:cNvPr id="51" name="Freeform: Shape 213" descr="Person icon">
            <a:extLst>
              <a:ext uri="{FF2B5EF4-FFF2-40B4-BE49-F238E27FC236}">
                <a16:creationId xmlns:a16="http://schemas.microsoft.com/office/drawing/2014/main" id="{51375532-034D-0396-5C44-F778242FC880}"/>
              </a:ext>
            </a:extLst>
          </p:cNvPr>
          <p:cNvSpPr>
            <a:spLocks/>
          </p:cNvSpPr>
          <p:nvPr/>
        </p:nvSpPr>
        <p:spPr bwMode="auto">
          <a:xfrm>
            <a:off x="10031829" y="4296704"/>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0" name="TextBox 59">
            <a:extLst>
              <a:ext uri="{FF2B5EF4-FFF2-40B4-BE49-F238E27FC236}">
                <a16:creationId xmlns:a16="http://schemas.microsoft.com/office/drawing/2014/main" id="{BCE4A6BF-2796-BC28-A3B0-8E6FCDDFE6CB}"/>
              </a:ext>
            </a:extLst>
          </p:cNvPr>
          <p:cNvSpPr txBox="1"/>
          <p:nvPr/>
        </p:nvSpPr>
        <p:spPr>
          <a:xfrm>
            <a:off x="10108370" y="4436599"/>
            <a:ext cx="1954501" cy="307777"/>
          </a:xfrm>
          <a:prstGeom prst="rect">
            <a:avLst/>
          </a:prstGeom>
          <a:noFill/>
        </p:spPr>
        <p:txBody>
          <a:bodyPr wrap="square">
            <a:spAutoFit/>
          </a:bodyPr>
          <a:lstStyle/>
          <a:p>
            <a:pPr algn="ctr"/>
            <a:r>
              <a:rPr lang="en-US" sz="1400" b="1" dirty="0">
                <a:solidFill>
                  <a:schemeClr val="accent1"/>
                </a:solidFill>
              </a:rPr>
              <a:t>AAD login</a:t>
            </a:r>
            <a:endParaRPr lang="en-US" sz="1400" dirty="0"/>
          </a:p>
        </p:txBody>
      </p:sp>
      <p:sp>
        <p:nvSpPr>
          <p:cNvPr id="65" name="Rectangle: Rounded Corners 64" descr="Dotted box">
            <a:extLst>
              <a:ext uri="{FF2B5EF4-FFF2-40B4-BE49-F238E27FC236}">
                <a16:creationId xmlns:a16="http://schemas.microsoft.com/office/drawing/2014/main" id="{268FF0C5-84DE-B9B0-BDAC-A7B498DA5E01}"/>
              </a:ext>
            </a:extLst>
          </p:cNvPr>
          <p:cNvSpPr/>
          <p:nvPr/>
        </p:nvSpPr>
        <p:spPr bwMode="auto">
          <a:xfrm>
            <a:off x="5008563" y="4389709"/>
            <a:ext cx="3768725" cy="1879329"/>
          </a:xfrm>
          <a:prstGeom prst="roundRect">
            <a:avLst>
              <a:gd name="adj" fmla="val 2651"/>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2" descr="See the source image">
            <a:extLst>
              <a:ext uri="{FF2B5EF4-FFF2-40B4-BE49-F238E27FC236}">
                <a16:creationId xmlns:a16="http://schemas.microsoft.com/office/drawing/2014/main" id="{EDA3E75F-9097-7CA1-4A31-9A27AA8FBA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9841" y="1527227"/>
            <a:ext cx="691382" cy="69654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28E43F75-09B4-7BF8-B590-652EFE970AB1}"/>
              </a:ext>
            </a:extLst>
          </p:cNvPr>
          <p:cNvSpPr txBox="1"/>
          <p:nvPr/>
        </p:nvSpPr>
        <p:spPr>
          <a:xfrm>
            <a:off x="537396" y="4183772"/>
            <a:ext cx="1477610" cy="523220"/>
          </a:xfrm>
          <a:prstGeom prst="rect">
            <a:avLst/>
          </a:prstGeom>
          <a:noFill/>
        </p:spPr>
        <p:txBody>
          <a:bodyPr wrap="square" lIns="0" rIns="0">
            <a:spAutoFit/>
          </a:bodyPr>
          <a:lstStyle/>
          <a:p>
            <a:pPr algn="r"/>
            <a:r>
              <a:rPr lang="en-US" sz="1400" dirty="0">
                <a:latin typeface="+mj-lt"/>
              </a:rPr>
              <a:t>Azure extension for SQL Server</a:t>
            </a:r>
          </a:p>
        </p:txBody>
      </p:sp>
      <p:pic>
        <p:nvPicPr>
          <p:cNvPr id="18" name="Graphic 17" descr="Azure SQL">
            <a:extLst>
              <a:ext uri="{FF2B5EF4-FFF2-40B4-BE49-F238E27FC236}">
                <a16:creationId xmlns:a16="http://schemas.microsoft.com/office/drawing/2014/main" id="{833AD65E-460A-4568-169E-25C8F13B71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20275" y="4132382"/>
            <a:ext cx="626001" cy="626001"/>
          </a:xfrm>
          <a:prstGeom prst="rect">
            <a:avLst/>
          </a:prstGeom>
        </p:spPr>
      </p:pic>
      <p:sp>
        <p:nvSpPr>
          <p:cNvPr id="21" name="TextBox 20">
            <a:extLst>
              <a:ext uri="{FF2B5EF4-FFF2-40B4-BE49-F238E27FC236}">
                <a16:creationId xmlns:a16="http://schemas.microsoft.com/office/drawing/2014/main" id="{E1BC4903-DB22-D564-40D8-A220444D4093}"/>
              </a:ext>
            </a:extLst>
          </p:cNvPr>
          <p:cNvSpPr txBox="1"/>
          <p:nvPr/>
        </p:nvSpPr>
        <p:spPr>
          <a:xfrm>
            <a:off x="2000082" y="5613970"/>
            <a:ext cx="1340110" cy="430887"/>
          </a:xfrm>
          <a:prstGeom prst="rect">
            <a:avLst/>
          </a:prstGeom>
          <a:noFill/>
        </p:spPr>
        <p:txBody>
          <a:bodyPr wrap="none" lIns="0" tIns="0" rIns="0" bIns="0" rtlCol="0">
            <a:spAutoFit/>
          </a:bodyPr>
          <a:lstStyle/>
          <a:p>
            <a:pPr algn="l"/>
            <a:r>
              <a:rPr lang="en-US" sz="1400" dirty="0">
                <a:gradFill>
                  <a:gsLst>
                    <a:gs pos="2917">
                      <a:schemeClr val="tx1"/>
                    </a:gs>
                    <a:gs pos="30000">
                      <a:schemeClr val="tx1"/>
                    </a:gs>
                  </a:gsLst>
                  <a:lin ang="5400000" scaled="0"/>
                </a:gradFill>
              </a:rPr>
              <a:t>windows registry</a:t>
            </a:r>
          </a:p>
          <a:p>
            <a:pPr algn="l"/>
            <a:r>
              <a:rPr lang="en-US" sz="1400" dirty="0">
                <a:gradFill>
                  <a:gsLst>
                    <a:gs pos="2917">
                      <a:schemeClr val="tx1"/>
                    </a:gs>
                    <a:gs pos="30000">
                      <a:schemeClr val="tx1"/>
                    </a:gs>
                  </a:gsLst>
                  <a:lin ang="5400000" scaled="0"/>
                </a:gradFill>
              </a:rPr>
              <a:t>mssql.conf</a:t>
            </a:r>
          </a:p>
        </p:txBody>
      </p:sp>
      <p:pic>
        <p:nvPicPr>
          <p:cNvPr id="25" name="Graphic 24" descr="Box with solid fill">
            <a:extLst>
              <a:ext uri="{FF2B5EF4-FFF2-40B4-BE49-F238E27FC236}">
                <a16:creationId xmlns:a16="http://schemas.microsoft.com/office/drawing/2014/main" id="{974DC324-4896-FBDA-1260-4A77BA0FA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14474" y="5533421"/>
            <a:ext cx="591986" cy="591986"/>
          </a:xfrm>
          <a:prstGeom prst="rect">
            <a:avLst/>
          </a:prstGeom>
        </p:spPr>
      </p:pic>
      <p:cxnSp>
        <p:nvCxnSpPr>
          <p:cNvPr id="26" name="Straight Arrow Connector 25" descr="Arrow up-down">
            <a:extLst>
              <a:ext uri="{FF2B5EF4-FFF2-40B4-BE49-F238E27FC236}">
                <a16:creationId xmlns:a16="http://schemas.microsoft.com/office/drawing/2014/main" id="{9AE423E1-D582-F4E6-012C-A6D3E9DDFFC7}"/>
              </a:ext>
            </a:extLst>
          </p:cNvPr>
          <p:cNvCxnSpPr>
            <a:cxnSpLocks/>
          </p:cNvCxnSpPr>
          <p:nvPr/>
        </p:nvCxnSpPr>
        <p:spPr>
          <a:xfrm flipV="1">
            <a:off x="2522722" y="4897109"/>
            <a:ext cx="0" cy="554571"/>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dotted line ">
            <a:extLst>
              <a:ext uri="{FF2B5EF4-FFF2-40B4-BE49-F238E27FC236}">
                <a16:creationId xmlns:a16="http://schemas.microsoft.com/office/drawing/2014/main" id="{4CAF8917-DB48-D016-1499-692FC9437EF6}"/>
              </a:ext>
            </a:extLst>
          </p:cNvPr>
          <p:cNvCxnSpPr>
            <a:cxnSpLocks/>
          </p:cNvCxnSpPr>
          <p:nvPr/>
        </p:nvCxnSpPr>
        <p:spPr>
          <a:xfrm flipV="1">
            <a:off x="1236663" y="3692772"/>
            <a:ext cx="10370120" cy="23572"/>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28" name="Picture 27" descr="Image">
            <a:extLst>
              <a:ext uri="{FF2B5EF4-FFF2-40B4-BE49-F238E27FC236}">
                <a16:creationId xmlns:a16="http://schemas.microsoft.com/office/drawing/2014/main" id="{9EC4C13C-96FB-17B8-F3F5-8591133A52A8}"/>
              </a:ext>
            </a:extLst>
          </p:cNvPr>
          <p:cNvPicPr>
            <a:picLocks noChangeAspect="1" noChangeArrowheads="1"/>
          </p:cNvPicPr>
          <p:nvPr/>
        </p:nvPicPr>
        <p:blipFill>
          <a:blip r:embed="rId11">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52324" y="3424827"/>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33" name="Freeform: Shape 32" descr="Double arrow">
            <a:extLst>
              <a:ext uri="{FF2B5EF4-FFF2-40B4-BE49-F238E27FC236}">
                <a16:creationId xmlns:a16="http://schemas.microsoft.com/office/drawing/2014/main" id="{B1F87B95-A316-FADB-E289-76F3CF92C908}"/>
              </a:ext>
            </a:extLst>
          </p:cNvPr>
          <p:cNvSpPr/>
          <p:nvPr/>
        </p:nvSpPr>
        <p:spPr bwMode="auto">
          <a:xfrm>
            <a:off x="2522723" y="1853603"/>
            <a:ext cx="2977784" cy="2089132"/>
          </a:xfrm>
          <a:custGeom>
            <a:avLst/>
            <a:gdLst>
              <a:gd name="connsiteX0" fmla="*/ 2920181 w 2920181"/>
              <a:gd name="connsiteY0" fmla="*/ 0 h 2064774"/>
              <a:gd name="connsiteX1" fmla="*/ 0 w 2920181"/>
              <a:gd name="connsiteY1" fmla="*/ 0 h 2064774"/>
              <a:gd name="connsiteX2" fmla="*/ 0 w 2920181"/>
              <a:gd name="connsiteY2" fmla="*/ 521110 h 2064774"/>
              <a:gd name="connsiteX3" fmla="*/ 0 w 2920181"/>
              <a:gd name="connsiteY3" fmla="*/ 2064774 h 2064774"/>
            </a:gdLst>
            <a:ahLst/>
            <a:cxnLst>
              <a:cxn ang="0">
                <a:pos x="connsiteX0" y="connsiteY0"/>
              </a:cxn>
              <a:cxn ang="0">
                <a:pos x="connsiteX1" y="connsiteY1"/>
              </a:cxn>
              <a:cxn ang="0">
                <a:pos x="connsiteX2" y="connsiteY2"/>
              </a:cxn>
              <a:cxn ang="0">
                <a:pos x="connsiteX3" y="connsiteY3"/>
              </a:cxn>
            </a:cxnLst>
            <a:rect l="l" t="t" r="r" b="b"/>
            <a:pathLst>
              <a:path w="2920181" h="2064774">
                <a:moveTo>
                  <a:pt x="2920181" y="0"/>
                </a:moveTo>
                <a:lnTo>
                  <a:pt x="0" y="0"/>
                </a:lnTo>
                <a:lnTo>
                  <a:pt x="0" y="521110"/>
                </a:lnTo>
                <a:lnTo>
                  <a:pt x="0" y="2064774"/>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4" name="Freeform: Shape 33" descr="Double arrow">
            <a:extLst>
              <a:ext uri="{FF2B5EF4-FFF2-40B4-BE49-F238E27FC236}">
                <a16:creationId xmlns:a16="http://schemas.microsoft.com/office/drawing/2014/main" id="{0901FF74-DCC8-237C-09AE-22A22B984C65}"/>
              </a:ext>
            </a:extLst>
          </p:cNvPr>
          <p:cNvSpPr/>
          <p:nvPr/>
        </p:nvSpPr>
        <p:spPr bwMode="auto">
          <a:xfrm>
            <a:off x="6561867" y="2379406"/>
            <a:ext cx="3034418" cy="2364970"/>
          </a:xfrm>
          <a:custGeom>
            <a:avLst/>
            <a:gdLst>
              <a:gd name="connsiteX0" fmla="*/ 2939845 w 2939845"/>
              <a:gd name="connsiteY0" fmla="*/ 0 h 2330246"/>
              <a:gd name="connsiteX1" fmla="*/ 2939845 w 2939845"/>
              <a:gd name="connsiteY1" fmla="*/ 835742 h 2330246"/>
              <a:gd name="connsiteX2" fmla="*/ 825909 w 2939845"/>
              <a:gd name="connsiteY2" fmla="*/ 835742 h 2330246"/>
              <a:gd name="connsiteX3" fmla="*/ 0 w 2939845"/>
              <a:gd name="connsiteY3" fmla="*/ 2330246 h 2330246"/>
            </a:gdLst>
            <a:ahLst/>
            <a:cxnLst>
              <a:cxn ang="0">
                <a:pos x="connsiteX0" y="connsiteY0"/>
              </a:cxn>
              <a:cxn ang="0">
                <a:pos x="connsiteX1" y="connsiteY1"/>
              </a:cxn>
              <a:cxn ang="0">
                <a:pos x="connsiteX2" y="connsiteY2"/>
              </a:cxn>
              <a:cxn ang="0">
                <a:pos x="connsiteX3" y="connsiteY3"/>
              </a:cxn>
            </a:cxnLst>
            <a:rect l="l" t="t" r="r" b="b"/>
            <a:pathLst>
              <a:path w="2939845" h="2330246">
                <a:moveTo>
                  <a:pt x="2939845" y="0"/>
                </a:moveTo>
                <a:lnTo>
                  <a:pt x="2939845" y="835742"/>
                </a:lnTo>
                <a:lnTo>
                  <a:pt x="825909" y="835742"/>
                </a:lnTo>
                <a:lnTo>
                  <a:pt x="0" y="2330246"/>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sp>
        <p:nvSpPr>
          <p:cNvPr id="35" name="Freeform: Shape 34" descr="Double arrow">
            <a:extLst>
              <a:ext uri="{FF2B5EF4-FFF2-40B4-BE49-F238E27FC236}">
                <a16:creationId xmlns:a16="http://schemas.microsoft.com/office/drawing/2014/main" id="{B4477B14-F801-3109-D890-558A02E13BD2}"/>
              </a:ext>
            </a:extLst>
          </p:cNvPr>
          <p:cNvSpPr/>
          <p:nvPr/>
        </p:nvSpPr>
        <p:spPr bwMode="auto">
          <a:xfrm>
            <a:off x="6774426" y="4621161"/>
            <a:ext cx="2861187" cy="452284"/>
          </a:xfrm>
          <a:custGeom>
            <a:avLst/>
            <a:gdLst>
              <a:gd name="connsiteX0" fmla="*/ 2861187 w 2861187"/>
              <a:gd name="connsiteY0" fmla="*/ 0 h 452284"/>
              <a:gd name="connsiteX1" fmla="*/ 1327355 w 2861187"/>
              <a:gd name="connsiteY1" fmla="*/ 0 h 452284"/>
              <a:gd name="connsiteX2" fmla="*/ 1327355 w 2861187"/>
              <a:gd name="connsiteY2" fmla="*/ 452284 h 452284"/>
              <a:gd name="connsiteX3" fmla="*/ 0 w 2861187"/>
              <a:gd name="connsiteY3" fmla="*/ 452284 h 452284"/>
            </a:gdLst>
            <a:ahLst/>
            <a:cxnLst>
              <a:cxn ang="0">
                <a:pos x="connsiteX0" y="connsiteY0"/>
              </a:cxn>
              <a:cxn ang="0">
                <a:pos x="connsiteX1" y="connsiteY1"/>
              </a:cxn>
              <a:cxn ang="0">
                <a:pos x="connsiteX2" y="connsiteY2"/>
              </a:cxn>
              <a:cxn ang="0">
                <a:pos x="connsiteX3" y="connsiteY3"/>
              </a:cxn>
            </a:cxnLst>
            <a:rect l="l" t="t" r="r" b="b"/>
            <a:pathLst>
              <a:path w="2861187" h="452284">
                <a:moveTo>
                  <a:pt x="2861187" y="0"/>
                </a:moveTo>
                <a:lnTo>
                  <a:pt x="1327355" y="0"/>
                </a:lnTo>
                <a:lnTo>
                  <a:pt x="1327355" y="452284"/>
                </a:lnTo>
                <a:lnTo>
                  <a:pt x="0" y="452284"/>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36" name="Graphic 35" descr="SQL Server 2022">
            <a:extLst>
              <a:ext uri="{FF2B5EF4-FFF2-40B4-BE49-F238E27FC236}">
                <a16:creationId xmlns:a16="http://schemas.microsoft.com/office/drawing/2014/main" id="{DA73388F-C070-5003-4AE6-E1C13CD90E9E}"/>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779059" y="4848526"/>
            <a:ext cx="840816" cy="840816"/>
          </a:xfrm>
          <a:prstGeom prst="rect">
            <a:avLst/>
          </a:prstGeom>
        </p:spPr>
      </p:pic>
      <p:sp>
        <p:nvSpPr>
          <p:cNvPr id="37" name="TextBox 36">
            <a:extLst>
              <a:ext uri="{FF2B5EF4-FFF2-40B4-BE49-F238E27FC236}">
                <a16:creationId xmlns:a16="http://schemas.microsoft.com/office/drawing/2014/main" id="{7B5B987D-F2DB-6771-70E1-BE1BAF0054F7}"/>
              </a:ext>
            </a:extLst>
          </p:cNvPr>
          <p:cNvSpPr txBox="1"/>
          <p:nvPr/>
        </p:nvSpPr>
        <p:spPr>
          <a:xfrm>
            <a:off x="4494810" y="5803681"/>
            <a:ext cx="3304854" cy="307777"/>
          </a:xfrm>
          <a:prstGeom prst="rect">
            <a:avLst/>
          </a:prstGeom>
          <a:noFill/>
        </p:spPr>
        <p:txBody>
          <a:bodyPr wrap="square">
            <a:spAutoFit/>
          </a:bodyPr>
          <a:lstStyle>
            <a:defPPr>
              <a:defRPr lang="en-US"/>
            </a:defPPr>
            <a:lvl1pPr algn="ctr">
              <a:defRPr sz="2400">
                <a:solidFill>
                  <a:srgbClr val="0078D4"/>
                </a:solidFill>
                <a:latin typeface="+mj-lt"/>
              </a:defRPr>
            </a:lvl1pPr>
          </a:lstStyle>
          <a:p>
            <a:r>
              <a:rPr lang="en-US" sz="1400" dirty="0"/>
              <a:t>SQL Server 2022</a:t>
            </a:r>
          </a:p>
        </p:txBody>
      </p:sp>
      <p:sp>
        <p:nvSpPr>
          <p:cNvPr id="38" name="Freeform: Shape 37" descr="Left-right arrow">
            <a:extLst>
              <a:ext uri="{FF2B5EF4-FFF2-40B4-BE49-F238E27FC236}">
                <a16:creationId xmlns:a16="http://schemas.microsoft.com/office/drawing/2014/main" id="{47F7D589-1BF4-F9E5-D5CF-F7F424B8A18F}"/>
              </a:ext>
            </a:extLst>
          </p:cNvPr>
          <p:cNvSpPr/>
          <p:nvPr/>
        </p:nvSpPr>
        <p:spPr bwMode="auto">
          <a:xfrm>
            <a:off x="3549445" y="5427406"/>
            <a:ext cx="1976284" cy="412955"/>
          </a:xfrm>
          <a:custGeom>
            <a:avLst/>
            <a:gdLst>
              <a:gd name="connsiteX0" fmla="*/ 1976284 w 1976284"/>
              <a:gd name="connsiteY0" fmla="*/ 0 h 412955"/>
              <a:gd name="connsiteX1" fmla="*/ 914400 w 1976284"/>
              <a:gd name="connsiteY1" fmla="*/ 0 h 412955"/>
              <a:gd name="connsiteX2" fmla="*/ 914400 w 1976284"/>
              <a:gd name="connsiteY2" fmla="*/ 412955 h 412955"/>
              <a:gd name="connsiteX3" fmla="*/ 0 w 1976284"/>
              <a:gd name="connsiteY3" fmla="*/ 412955 h 412955"/>
            </a:gdLst>
            <a:ahLst/>
            <a:cxnLst>
              <a:cxn ang="0">
                <a:pos x="connsiteX0" y="connsiteY0"/>
              </a:cxn>
              <a:cxn ang="0">
                <a:pos x="connsiteX1" y="connsiteY1"/>
              </a:cxn>
              <a:cxn ang="0">
                <a:pos x="connsiteX2" y="connsiteY2"/>
              </a:cxn>
              <a:cxn ang="0">
                <a:pos x="connsiteX3" y="connsiteY3"/>
              </a:cxn>
            </a:cxnLst>
            <a:rect l="l" t="t" r="r" b="b"/>
            <a:pathLst>
              <a:path w="1976284" h="412955">
                <a:moveTo>
                  <a:pt x="1976284" y="0"/>
                </a:moveTo>
                <a:lnTo>
                  <a:pt x="914400" y="0"/>
                </a:lnTo>
                <a:lnTo>
                  <a:pt x="914400" y="412955"/>
                </a:lnTo>
                <a:lnTo>
                  <a:pt x="0" y="412955"/>
                </a:lnTo>
              </a:path>
            </a:pathLst>
          </a:cu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solidFill>
                <a:schemeClr val="tx1"/>
              </a:solidFill>
            </a:endParaRPr>
          </a:p>
        </p:txBody>
      </p:sp>
      <p:sp>
        <p:nvSpPr>
          <p:cNvPr id="39" name="Oval 38">
            <a:extLst>
              <a:ext uri="{FF2B5EF4-FFF2-40B4-BE49-F238E27FC236}">
                <a16:creationId xmlns:a16="http://schemas.microsoft.com/office/drawing/2014/main" id="{5A4DADE9-3DF7-34DD-1C0F-24C01249F7DE}"/>
              </a:ext>
            </a:extLst>
          </p:cNvPr>
          <p:cNvSpPr/>
          <p:nvPr/>
        </p:nvSpPr>
        <p:spPr bwMode="auto">
          <a:xfrm>
            <a:off x="3034365" y="4142922"/>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40" name="Oval 39">
            <a:extLst>
              <a:ext uri="{FF2B5EF4-FFF2-40B4-BE49-F238E27FC236}">
                <a16:creationId xmlns:a16="http://schemas.microsoft.com/office/drawing/2014/main" id="{3464AFB9-846B-EA9F-BD2D-1A82946C4246}"/>
              </a:ext>
            </a:extLst>
          </p:cNvPr>
          <p:cNvSpPr/>
          <p:nvPr/>
        </p:nvSpPr>
        <p:spPr bwMode="auto">
          <a:xfrm>
            <a:off x="6493483" y="2284993"/>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41" name="Oval 40">
            <a:extLst>
              <a:ext uri="{FF2B5EF4-FFF2-40B4-BE49-F238E27FC236}">
                <a16:creationId xmlns:a16="http://schemas.microsoft.com/office/drawing/2014/main" id="{EC3509ED-E158-85C8-50C5-4A2FB78DFA8A}"/>
              </a:ext>
            </a:extLst>
          </p:cNvPr>
          <p:cNvSpPr/>
          <p:nvPr/>
        </p:nvSpPr>
        <p:spPr bwMode="auto">
          <a:xfrm>
            <a:off x="5105843" y="4484057"/>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
        <p:nvSpPr>
          <p:cNvPr id="42" name="Oval 41">
            <a:extLst>
              <a:ext uri="{FF2B5EF4-FFF2-40B4-BE49-F238E27FC236}">
                <a16:creationId xmlns:a16="http://schemas.microsoft.com/office/drawing/2014/main" id="{BA9CA03A-B403-17C5-56C0-57752D7F50E1}"/>
              </a:ext>
            </a:extLst>
          </p:cNvPr>
          <p:cNvSpPr/>
          <p:nvPr/>
        </p:nvSpPr>
        <p:spPr bwMode="auto">
          <a:xfrm>
            <a:off x="9358613" y="4868099"/>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4</a:t>
            </a:r>
          </a:p>
        </p:txBody>
      </p:sp>
      <p:cxnSp>
        <p:nvCxnSpPr>
          <p:cNvPr id="3" name="Straight Arrow Connector 2" descr="Left-right arrow">
            <a:extLst>
              <a:ext uri="{FF2B5EF4-FFF2-40B4-BE49-F238E27FC236}">
                <a16:creationId xmlns:a16="http://schemas.microsoft.com/office/drawing/2014/main" id="{9F340910-E687-76CF-D969-6184AACC2F5A}"/>
              </a:ext>
            </a:extLst>
          </p:cNvPr>
          <p:cNvCxnSpPr>
            <a:cxnSpLocks/>
          </p:cNvCxnSpPr>
          <p:nvPr/>
        </p:nvCxnSpPr>
        <p:spPr>
          <a:xfrm>
            <a:off x="6770197" y="5533421"/>
            <a:ext cx="837103" cy="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512788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500"/>
                                        <p:tgtEl>
                                          <p:spTgt spid="7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nodeType="with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fade">
                                      <p:cBhvr>
                                        <p:cTn id="50" dur="500"/>
                                        <p:tgtEl>
                                          <p:spTgt spid="3"/>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Effect transition="in" filter="fade">
                                      <p:cBhvr>
                                        <p:cTn id="56" dur="500"/>
                                        <p:tgtEl>
                                          <p:spTgt spid="4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48" grpId="0"/>
      <p:bldP spid="51" grpId="0" animBg="1"/>
      <p:bldP spid="60" grpId="0"/>
      <p:bldP spid="15" grpId="0"/>
      <p:bldP spid="21" grpId="0"/>
      <p:bldP spid="33" grpId="0" animBg="1"/>
      <p:bldP spid="34" grpId="0" animBg="1"/>
      <p:bldP spid="35" grpId="0" animBg="1"/>
      <p:bldP spid="38" grpId="0" animBg="1"/>
      <p:bldP spid="39" grpId="0" animBg="1"/>
      <p:bldP spid="40" grpId="0" animBg="1"/>
      <p:bldP spid="41" grpId="0" animBg="1"/>
      <p:bldP spid="4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SQL Server 2022</a:t>
            </a:r>
          </a:p>
        </p:txBody>
      </p:sp>
      <p:sp>
        <p:nvSpPr>
          <p:cNvPr id="5" name="TextBox 4">
            <a:extLst>
              <a:ext uri="{FF2B5EF4-FFF2-40B4-BE49-F238E27FC236}">
                <a16:creationId xmlns:a16="http://schemas.microsoft.com/office/drawing/2014/main" id="{F240BDB0-9198-4D64-A15B-157817C0240F}"/>
              </a:ext>
            </a:extLst>
          </p:cNvPr>
          <p:cNvSpPr txBox="1"/>
          <p:nvPr/>
        </p:nvSpPr>
        <p:spPr>
          <a:xfrm>
            <a:off x="588206" y="3979168"/>
            <a:ext cx="4553857" cy="892552"/>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 of SQL Server 2022</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 with SQL Server 2022</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197612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8" name="Rectangle: Rounded Corners 7">
            <a:extLst>
              <a:ext uri="{FF2B5EF4-FFF2-40B4-BE49-F238E27FC236}">
                <a16:creationId xmlns:a16="http://schemas.microsoft.com/office/drawing/2014/main" id="{35739298-9E65-EF8E-16AD-C4592D72C2BC}"/>
              </a:ext>
              <a:ext uri="{C183D7F6-B498-43B3-948B-1728B52AA6E4}">
                <adec:decorative xmlns:adec="http://schemas.microsoft.com/office/drawing/2017/decorative" val="1"/>
              </a:ext>
            </a:extLst>
          </p:cNvPr>
          <p:cNvSpPr/>
          <p:nvPr/>
        </p:nvSpPr>
        <p:spPr bwMode="auto">
          <a:xfrm>
            <a:off x="585216" y="177503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9" name="Graphic 8">
            <a:extLst>
              <a:ext uri="{FF2B5EF4-FFF2-40B4-BE49-F238E27FC236}">
                <a16:creationId xmlns:a16="http://schemas.microsoft.com/office/drawing/2014/main" id="{59E61AA5-1141-44AD-F23C-F6C958CE998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4679" y="1893363"/>
            <a:ext cx="398988" cy="398989"/>
          </a:xfrm>
          <a:prstGeom prst="rect">
            <a:avLst/>
          </a:prstGeom>
        </p:spPr>
      </p:pic>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70AA1-3CA8-CF43-33B5-FE8C71F45E3A}"/>
              </a:ext>
            </a:extLst>
          </p:cNvPr>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3" name="Text Placeholder 2">
            <a:extLst>
              <a:ext uri="{FF2B5EF4-FFF2-40B4-BE49-F238E27FC236}">
                <a16:creationId xmlns:a16="http://schemas.microsoft.com/office/drawing/2014/main" id="{F867C7E9-CBC5-9DAC-FF2F-FE5D6B75D696}"/>
              </a:ext>
            </a:extLst>
          </p:cNvPr>
          <p:cNvSpPr>
            <a:spLocks noGrp="1"/>
          </p:cNvSpPr>
          <p:nvPr>
            <p:ph type="body" sz="quarter" idx="12"/>
          </p:nvPr>
        </p:nvSpPr>
        <p:spPr>
          <a:xfrm>
            <a:off x="582042" y="3962399"/>
            <a:ext cx="4164583" cy="1107995"/>
          </a:xfrm>
        </p:spPr>
        <p:txBody>
          <a:bodyPr wrap="square">
            <a:noAutofit/>
          </a:bodyPr>
          <a:lstStyle/>
          <a:p>
            <a:pPr>
              <a:lnSpc>
                <a:spcPct val="90000"/>
              </a:lnSpc>
              <a:spcAft>
                <a:spcPts val="600"/>
              </a:spcAft>
            </a:pPr>
            <a:r>
              <a:rPr lang="en-US" sz="2400" dirty="0">
                <a:latin typeface="+mj-lt"/>
              </a:rPr>
              <a:t>Exercises 2.4</a:t>
            </a:r>
          </a:p>
          <a:p>
            <a:pPr>
              <a:lnSpc>
                <a:spcPct val="90000"/>
              </a:lnSpc>
              <a:spcAft>
                <a:spcPts val="600"/>
              </a:spcAft>
            </a:pPr>
            <a:r>
              <a:rPr lang="en-US" sz="2400" dirty="0">
                <a:latin typeface="+mj-lt"/>
              </a:rPr>
              <a:t>Microsoft Purview Access Policies</a:t>
            </a:r>
          </a:p>
        </p:txBody>
      </p:sp>
      <p:pic>
        <p:nvPicPr>
          <p:cNvPr id="5" name="Picture 4" descr="Close up image of hands applauding">
            <a:extLst>
              <a:ext uri="{FF2B5EF4-FFF2-40B4-BE49-F238E27FC236}">
                <a16:creationId xmlns:a16="http://schemas.microsoft.com/office/drawing/2014/main" id="{DADE446F-8200-9BEF-62B9-213F5ABD51DC}"/>
              </a:ext>
            </a:extLst>
          </p:cNvPr>
          <p:cNvPicPr>
            <a:picLocks noChangeAspect="1"/>
          </p:cNvPicPr>
          <p:nvPr/>
        </p:nvPicPr>
        <p:blipFill rotWithShape="1">
          <a:blip r:embed="rId2"/>
          <a:srcRect l="23315" r="9934" b="-1"/>
          <a:stretch/>
        </p:blipFill>
        <p:spPr>
          <a:xfrm>
            <a:off x="5334000" y="10"/>
            <a:ext cx="6858000" cy="6857990"/>
          </a:xfrm>
          <a:prstGeom prst="rect">
            <a:avLst/>
          </a:prstGeom>
          <a:noFill/>
        </p:spPr>
      </p:pic>
    </p:spTree>
    <p:extLst>
      <p:ext uri="{BB962C8B-B14F-4D97-AF65-F5344CB8AC3E}">
        <p14:creationId xmlns:p14="http://schemas.microsoft.com/office/powerpoint/2010/main" val="304070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C10BFFB2-1BB6-7083-5E45-197976F9A90B}"/>
              </a:ext>
              <a:ext uri="{C183D7F6-B498-43B3-948B-1728B52AA6E4}">
                <adec:decorative xmlns:adec="http://schemas.microsoft.com/office/drawing/2017/decorative" val="1"/>
              </a:ext>
            </a:extLst>
          </p:cNvPr>
          <p:cNvSpPr/>
          <p:nvPr/>
        </p:nvSpPr>
        <p:spPr bwMode="auto">
          <a:xfrm>
            <a:off x="293688" y="5027225"/>
            <a:ext cx="11604625" cy="153708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0" name="TextBox 89">
            <a:extLst>
              <a:ext uri="{FF2B5EF4-FFF2-40B4-BE49-F238E27FC236}">
                <a16:creationId xmlns:a16="http://schemas.microsoft.com/office/drawing/2014/main" id="{B7FEB86D-4D1B-4202-BC89-62E68CE7DA7F}"/>
              </a:ext>
              <a:ext uri="{C183D7F6-B498-43B3-948B-1728B52AA6E4}">
                <adec:decorative xmlns:adec="http://schemas.microsoft.com/office/drawing/2017/decorative" val="1"/>
              </a:ext>
            </a:extLst>
          </p:cNvPr>
          <p:cNvSpPr txBox="1"/>
          <p:nvPr/>
        </p:nvSpPr>
        <p:spPr>
          <a:xfrm>
            <a:off x="9307050" y="3410961"/>
            <a:ext cx="1266055" cy="478838"/>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Threat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solidFill>
                    <a:srgbClr val="FFFFFF">
                      <a:alpha val="0"/>
                    </a:srgbClr>
                  </a:solidFill>
                </a:ln>
                <a:solidFill>
                  <a:srgbClr val="FFFFFF"/>
                </a:solidFill>
                <a:effectLst/>
                <a:uLnTx/>
                <a:uFillTx/>
                <a:latin typeface="Segoe UI Semibold" charset="0"/>
                <a:ea typeface="+mn-ea"/>
                <a:cs typeface="Segoe UI Semibold" charset="0"/>
              </a:rPr>
              <a:t>Remediated</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91" name="Connector: Elbow 90">
            <a:extLst>
              <a:ext uri="{FF2B5EF4-FFF2-40B4-BE49-F238E27FC236}">
                <a16:creationId xmlns:a16="http://schemas.microsoft.com/office/drawing/2014/main" id="{01B9744C-790D-4651-9A4B-B8D2D20F51D3}"/>
              </a:ext>
              <a:ext uri="{C183D7F6-B498-43B3-948B-1728B52AA6E4}">
                <adec:decorative xmlns:adec="http://schemas.microsoft.com/office/drawing/2017/decorative" val="1"/>
              </a:ext>
            </a:extLst>
          </p:cNvPr>
          <p:cNvCxnSpPr>
            <a:cxnSpLocks/>
          </p:cNvCxnSpPr>
          <p:nvPr/>
        </p:nvCxnSpPr>
        <p:spPr>
          <a:xfrm>
            <a:off x="7798092" y="3644298"/>
            <a:ext cx="1858652" cy="474674"/>
          </a:xfrm>
          <a:prstGeom prst="bentConnector3">
            <a:avLst>
              <a:gd name="adj1" fmla="val 5492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2" name="Connector: Elbow 91">
            <a:extLst>
              <a:ext uri="{FF2B5EF4-FFF2-40B4-BE49-F238E27FC236}">
                <a16:creationId xmlns:a16="http://schemas.microsoft.com/office/drawing/2014/main" id="{89D348DE-4040-40B9-84F0-8E3FD3F3D58C}"/>
              </a:ext>
              <a:ext uri="{C183D7F6-B498-43B3-948B-1728B52AA6E4}">
                <adec:decorative xmlns:adec="http://schemas.microsoft.com/office/drawing/2017/decorative" val="1"/>
              </a:ext>
            </a:extLst>
          </p:cNvPr>
          <p:cNvCxnSpPr>
            <a:cxnSpLocks/>
          </p:cNvCxnSpPr>
          <p:nvPr/>
        </p:nvCxnSpPr>
        <p:spPr>
          <a:xfrm flipV="1">
            <a:off x="7807755" y="3366202"/>
            <a:ext cx="2152096" cy="279026"/>
          </a:xfrm>
          <a:prstGeom prst="bentConnector2">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7" name="Straight Arrow Connector 96">
            <a:extLst>
              <a:ext uri="{FF2B5EF4-FFF2-40B4-BE49-F238E27FC236}">
                <a16:creationId xmlns:a16="http://schemas.microsoft.com/office/drawing/2014/main" id="{AF533C69-08BC-4C80-8B41-1929CB731E62}"/>
              </a:ext>
              <a:ext uri="{C183D7F6-B498-43B3-948B-1728B52AA6E4}">
                <adec:decorative xmlns:adec="http://schemas.microsoft.com/office/drawing/2017/decorative" val="1"/>
              </a:ext>
            </a:extLst>
          </p:cNvPr>
          <p:cNvCxnSpPr>
            <a:cxnSpLocks/>
            <a:stCxn id="82" idx="6"/>
            <a:endCxn id="112" idx="1"/>
          </p:cNvCxnSpPr>
          <p:nvPr/>
        </p:nvCxnSpPr>
        <p:spPr>
          <a:xfrm flipV="1">
            <a:off x="4961748" y="3648176"/>
            <a:ext cx="2425302" cy="103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99" name="Straight Connector 98">
            <a:extLst>
              <a:ext uri="{FF2B5EF4-FFF2-40B4-BE49-F238E27FC236}">
                <a16:creationId xmlns:a16="http://schemas.microsoft.com/office/drawing/2014/main" id="{5ABAF2A2-379E-4399-BC79-A3B8CDB892F2}"/>
              </a:ext>
              <a:ext uri="{C183D7F6-B498-43B3-948B-1728B52AA6E4}">
                <adec:decorative xmlns:adec="http://schemas.microsoft.com/office/drawing/2017/decorative" val="1"/>
              </a:ext>
            </a:extLst>
          </p:cNvPr>
          <p:cNvCxnSpPr>
            <a:cxnSpLocks/>
          </p:cNvCxnSpPr>
          <p:nvPr/>
        </p:nvCxnSpPr>
        <p:spPr>
          <a:xfrm>
            <a:off x="2217524" y="2141763"/>
            <a:ext cx="0" cy="122443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Connector: Curved 101">
            <a:extLst>
              <a:ext uri="{FF2B5EF4-FFF2-40B4-BE49-F238E27FC236}">
                <a16:creationId xmlns:a16="http://schemas.microsoft.com/office/drawing/2014/main" id="{A0C39E37-FF54-426F-9452-8FED3320F7E4}"/>
              </a:ext>
              <a:ext uri="{C183D7F6-B498-43B3-948B-1728B52AA6E4}">
                <adec:decorative xmlns:adec="http://schemas.microsoft.com/office/drawing/2017/decorative" val="1"/>
              </a:ext>
            </a:extLst>
          </p:cNvPr>
          <p:cNvCxnSpPr>
            <a:cxnSpLocks/>
            <a:endCxn id="82" idx="0"/>
          </p:cNvCxnSpPr>
          <p:nvPr/>
        </p:nvCxnSpPr>
        <p:spPr>
          <a:xfrm rot="10800000" flipV="1">
            <a:off x="4878066" y="2898313"/>
            <a:ext cx="844759" cy="667211"/>
          </a:xfrm>
          <a:prstGeom prst="curvedConnector2">
            <a:avLst/>
          </a:prstGeom>
          <a:ln w="19050">
            <a:solidFill>
              <a:srgbClr val="D83B0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8123EBA-3A60-4BD2-9C7B-A20757B39A57}"/>
              </a:ext>
              <a:ext uri="{C183D7F6-B498-43B3-948B-1728B52AA6E4}">
                <adec:decorative xmlns:adec="http://schemas.microsoft.com/office/drawing/2017/decorative" val="1"/>
              </a:ext>
            </a:extLst>
          </p:cNvPr>
          <p:cNvCxnSpPr>
            <a:cxnSpLocks/>
          </p:cNvCxnSpPr>
          <p:nvPr/>
        </p:nvCxnSpPr>
        <p:spPr>
          <a:xfrm>
            <a:off x="4961748" y="2141763"/>
            <a:ext cx="0" cy="1108025"/>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9D829E9-83BC-40A4-90FB-E7B4994EDFD3}"/>
              </a:ext>
              <a:ext uri="{C183D7F6-B498-43B3-948B-1728B52AA6E4}">
                <adec:decorative xmlns:adec="http://schemas.microsoft.com/office/drawing/2017/decorative" val="1"/>
              </a:ext>
            </a:extLst>
          </p:cNvPr>
          <p:cNvCxnSpPr>
            <a:cxnSpLocks/>
            <a:endCxn id="9" idx="0"/>
          </p:cNvCxnSpPr>
          <p:nvPr/>
        </p:nvCxnSpPr>
        <p:spPr>
          <a:xfrm>
            <a:off x="9968047" y="2063630"/>
            <a:ext cx="3417" cy="334029"/>
          </a:xfrm>
          <a:prstGeom prst="line">
            <a:avLst/>
          </a:prstGeom>
          <a:ln w="19050">
            <a:solidFill>
              <a:schemeClr val="accent6"/>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40F532A-3338-4F73-A795-14A4243F7B8A}"/>
              </a:ext>
              <a:ext uri="{C183D7F6-B498-43B3-948B-1728B52AA6E4}">
                <adec:decorative xmlns:adec="http://schemas.microsoft.com/office/drawing/2017/decorative" val="1"/>
              </a:ext>
            </a:extLst>
          </p:cNvPr>
          <p:cNvCxnSpPr>
            <a:cxnSpLocks/>
          </p:cNvCxnSpPr>
          <p:nvPr/>
        </p:nvCxnSpPr>
        <p:spPr>
          <a:xfrm>
            <a:off x="2466975" y="3631877"/>
            <a:ext cx="1025525" cy="0"/>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76" name="Oval 75">
            <a:extLst>
              <a:ext uri="{FF2B5EF4-FFF2-40B4-BE49-F238E27FC236}">
                <a16:creationId xmlns:a16="http://schemas.microsoft.com/office/drawing/2014/main" id="{ABA5537C-1F4E-43CF-8CEF-CD738E5C82BE}"/>
              </a:ext>
              <a:ext uri="{C183D7F6-B498-43B3-948B-1728B52AA6E4}">
                <adec:decorative xmlns:adec="http://schemas.microsoft.com/office/drawing/2017/decorative" val="1"/>
              </a:ext>
            </a:extLst>
          </p:cNvPr>
          <p:cNvSpPr/>
          <p:nvPr/>
        </p:nvSpPr>
        <p:spPr bwMode="auto">
          <a:xfrm>
            <a:off x="4753363" y="3527068"/>
            <a:ext cx="251051" cy="251051"/>
          </a:xfrm>
          <a:prstGeom prst="ellipse">
            <a:avLst/>
          </a:prstGeom>
          <a:solidFill>
            <a:srgbClr val="D83B01">
              <a:alpha val="50000"/>
            </a:srgbClr>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2" name="Oval 81">
            <a:extLst>
              <a:ext uri="{FF2B5EF4-FFF2-40B4-BE49-F238E27FC236}">
                <a16:creationId xmlns:a16="http://schemas.microsoft.com/office/drawing/2014/main" id="{EA69E8EA-D213-4532-924B-03CA127D9887}"/>
              </a:ext>
              <a:ext uri="{C183D7F6-B498-43B3-948B-1728B52AA6E4}">
                <adec:decorative xmlns:adec="http://schemas.microsoft.com/office/drawing/2017/decorative" val="1"/>
              </a:ext>
            </a:extLst>
          </p:cNvPr>
          <p:cNvSpPr/>
          <p:nvPr/>
        </p:nvSpPr>
        <p:spPr bwMode="auto">
          <a:xfrm>
            <a:off x="4794381" y="3565525"/>
            <a:ext cx="167367" cy="167367"/>
          </a:xfrm>
          <a:prstGeom prst="ellipse">
            <a:avLst/>
          </a:prstGeom>
          <a:solidFill>
            <a:srgbClr val="D83B0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itle 10">
            <a:extLst>
              <a:ext uri="{FF2B5EF4-FFF2-40B4-BE49-F238E27FC236}">
                <a16:creationId xmlns:a16="http://schemas.microsoft.com/office/drawing/2014/main" id="{7C6AB244-FCAD-4277-BB8E-7F813FEA9E0A}"/>
              </a:ext>
            </a:extLst>
          </p:cNvPr>
          <p:cNvSpPr>
            <a:spLocks noGrp="1"/>
          </p:cNvSpPr>
          <p:nvPr>
            <p:ph type="title"/>
          </p:nvPr>
        </p:nvSpPr>
        <p:spPr/>
        <p:txBody>
          <a:bodyPr/>
          <a:lstStyle/>
          <a:p>
            <a:r>
              <a:rPr lang="en-US" dirty="0"/>
              <a:t>Microsoft Defender for Cloud—Databases Protection</a:t>
            </a:r>
            <a:br>
              <a:rPr lang="en-US" dirty="0"/>
            </a:br>
            <a:r>
              <a:rPr lang="en-US" sz="1800" dirty="0">
                <a:solidFill>
                  <a:schemeClr val="accent1"/>
                </a:solidFill>
              </a:rPr>
              <a:t>Protect SQL workloads through security posture management and allow timely responses to threats </a:t>
            </a:r>
            <a:endParaRPr lang="en-US" dirty="0">
              <a:solidFill>
                <a:schemeClr val="accent1"/>
              </a:solidFill>
            </a:endParaRPr>
          </a:p>
        </p:txBody>
      </p:sp>
      <p:sp>
        <p:nvSpPr>
          <p:cNvPr id="109" name="TextBox 108">
            <a:extLst>
              <a:ext uri="{FF2B5EF4-FFF2-40B4-BE49-F238E27FC236}">
                <a16:creationId xmlns:a16="http://schemas.microsoft.com/office/drawing/2014/main" id="{F3EBFCCB-F162-4CA2-88E7-425B8D5D1205}"/>
              </a:ext>
            </a:extLst>
          </p:cNvPr>
          <p:cNvSpPr txBox="1"/>
          <p:nvPr/>
        </p:nvSpPr>
        <p:spPr>
          <a:xfrm>
            <a:off x="1557397"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Enable</a:t>
            </a:r>
            <a:endParaRPr kumimoji="0" lang="en-US" sz="1600" b="0" i="0" u="none" strike="noStrike" kern="1200" cap="none" normalizeH="0" noProof="0" dirty="0">
              <a:ln>
                <a:noFill/>
              </a:ln>
              <a:effectLst/>
              <a:uLnTx/>
              <a:uFillTx/>
              <a:latin typeface="+mj-lt"/>
              <a:ea typeface="+mn-ea"/>
              <a:cs typeface="+mn-cs"/>
            </a:endParaRPr>
          </a:p>
        </p:txBody>
      </p:sp>
      <p:sp>
        <p:nvSpPr>
          <p:cNvPr id="81" name="TextBox 80">
            <a:extLst>
              <a:ext uri="{FF2B5EF4-FFF2-40B4-BE49-F238E27FC236}">
                <a16:creationId xmlns:a16="http://schemas.microsoft.com/office/drawing/2014/main" id="{DE3A118A-63C3-4FDD-B225-B58FC3018788}"/>
              </a:ext>
            </a:extLst>
          </p:cNvPr>
          <p:cNvSpPr txBox="1"/>
          <p:nvPr/>
        </p:nvSpPr>
        <p:spPr>
          <a:xfrm>
            <a:off x="1618896" y="3803752"/>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One-click</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enablement</a:t>
            </a:r>
            <a:endParaRPr kumimoji="0" lang="en-US" sz="1400" i="0" u="none" strike="noStrike" kern="1200" cap="none" spc="0" normalizeH="0" baseline="0" noProof="0" dirty="0">
              <a:ln>
                <a:noFill/>
              </a:ln>
              <a:solidFill>
                <a:srgbClr val="000000"/>
              </a:solidFill>
              <a:effectLst/>
              <a:uLnTx/>
              <a:uFillTx/>
              <a:latin typeface="+mj-lt"/>
              <a:ea typeface="+mn-ea"/>
              <a:cs typeface="+mn-cs"/>
            </a:endParaRPr>
          </a:p>
        </p:txBody>
      </p:sp>
      <p:sp>
        <p:nvSpPr>
          <p:cNvPr id="78" name="TextBox 77">
            <a:extLst>
              <a:ext uri="{FF2B5EF4-FFF2-40B4-BE49-F238E27FC236}">
                <a16:creationId xmlns:a16="http://schemas.microsoft.com/office/drawing/2014/main" id="{8FD697A5-AF36-41F1-BF4B-DB5BF5456F7E}"/>
              </a:ext>
            </a:extLst>
          </p:cNvPr>
          <p:cNvSpPr txBox="1"/>
          <p:nvPr/>
        </p:nvSpPr>
        <p:spPr>
          <a:xfrm>
            <a:off x="3363739" y="2318421"/>
            <a:ext cx="1551138" cy="523220"/>
          </a:xfrm>
          <a:prstGeom prst="rect">
            <a:avLst/>
          </a:prstGeom>
          <a:noFill/>
        </p:spPr>
        <p:txBody>
          <a:bodyPr wrap="square" anchor="ctr">
            <a:spAutoFit/>
          </a:bodyPr>
          <a:lstStyle/>
          <a:p>
            <a:pPr algn="ctr">
              <a:defRPr/>
            </a:pPr>
            <a:r>
              <a:rPr lang="en-US" sz="1400" kern="0" dirty="0">
                <a:ln>
                  <a:solidFill>
                    <a:srgbClr val="FFFFFF">
                      <a:alpha val="0"/>
                    </a:srgbClr>
                  </a:solidFill>
                </a:ln>
                <a:solidFill>
                  <a:srgbClr val="000000"/>
                </a:solidFill>
                <a:latin typeface="+mj-lt"/>
                <a:cs typeface="Segoe UI Semibold" charset="0"/>
              </a:rPr>
              <a:t>Protected</a:t>
            </a:r>
          </a:p>
          <a:p>
            <a:pPr algn="ctr">
              <a:defRPr/>
            </a:pPr>
            <a:r>
              <a:rPr lang="en-US" sz="1400" kern="0" dirty="0">
                <a:ln>
                  <a:solidFill>
                    <a:srgbClr val="FFFFFF">
                      <a:alpha val="0"/>
                    </a:srgbClr>
                  </a:solidFill>
                </a:ln>
                <a:solidFill>
                  <a:srgbClr val="000000"/>
                </a:solidFill>
                <a:latin typeface="+mj-lt"/>
                <a:cs typeface="Segoe UI Semibold" charset="0"/>
              </a:rPr>
              <a:t>SQL Workloads  </a:t>
            </a:r>
          </a:p>
        </p:txBody>
      </p:sp>
      <p:sp>
        <p:nvSpPr>
          <p:cNvPr id="77" name="Freeform: Shape 76">
            <a:extLst>
              <a:ext uri="{FF2B5EF4-FFF2-40B4-BE49-F238E27FC236}">
                <a16:creationId xmlns:a16="http://schemas.microsoft.com/office/drawing/2014/main" id="{961B3AEE-52E7-4653-BA32-E4C1C4C45158}"/>
              </a:ext>
              <a:ext uri="{C183D7F6-B498-43B3-948B-1728B52AA6E4}">
                <adec:decorative xmlns:adec="http://schemas.microsoft.com/office/drawing/2017/decorative" val="1"/>
              </a:ext>
            </a:extLst>
          </p:cNvPr>
          <p:cNvSpPr/>
          <p:nvPr/>
        </p:nvSpPr>
        <p:spPr>
          <a:xfrm>
            <a:off x="3599539" y="2908127"/>
            <a:ext cx="1089225" cy="1486446"/>
          </a:xfrm>
          <a:custGeom>
            <a:avLst/>
            <a:gdLst>
              <a:gd name="connsiteX0" fmla="*/ 234747 w 275915"/>
              <a:gd name="connsiteY0" fmla="*/ 44882 h 376536"/>
              <a:gd name="connsiteX1" fmla="*/ 234747 w 275915"/>
              <a:gd name="connsiteY1" fmla="*/ 44882 h 376536"/>
              <a:gd name="connsiteX2" fmla="*/ 137950 w 275915"/>
              <a:gd name="connsiteY2" fmla="*/ 0 h 376536"/>
              <a:gd name="connsiteX3" fmla="*/ 0 w 275915"/>
              <a:gd name="connsiteY3" fmla="*/ 47006 h 376536"/>
              <a:gd name="connsiteX4" fmla="*/ 0 w 275915"/>
              <a:gd name="connsiteY4" fmla="*/ 239872 h 376536"/>
              <a:gd name="connsiteX5" fmla="*/ 30893 w 275915"/>
              <a:gd name="connsiteY5" fmla="*/ 304122 h 376536"/>
              <a:gd name="connsiteX6" fmla="*/ 30893 w 275915"/>
              <a:gd name="connsiteY6" fmla="*/ 304122 h 376536"/>
              <a:gd name="connsiteX7" fmla="*/ 137958 w 275915"/>
              <a:gd name="connsiteY7" fmla="*/ 376537 h 376536"/>
              <a:gd name="connsiteX8" fmla="*/ 275915 w 275915"/>
              <a:gd name="connsiteY8" fmla="*/ 239864 h 376536"/>
              <a:gd name="connsiteX9" fmla="*/ 275915 w 275915"/>
              <a:gd name="connsiteY9" fmla="*/ 47006 h 376536"/>
              <a:gd name="connsiteX10" fmla="*/ 234747 w 275915"/>
              <a:gd name="connsiteY10" fmla="*/ 44882 h 376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5915" h="376536">
                <a:moveTo>
                  <a:pt x="234747" y="44882"/>
                </a:moveTo>
                <a:lnTo>
                  <a:pt x="234747" y="44882"/>
                </a:lnTo>
                <a:cubicBezTo>
                  <a:pt x="151823" y="35733"/>
                  <a:pt x="137950" y="0"/>
                  <a:pt x="137950" y="0"/>
                </a:cubicBezTo>
                <a:cubicBezTo>
                  <a:pt x="137950" y="0"/>
                  <a:pt x="119289" y="47006"/>
                  <a:pt x="0" y="47006"/>
                </a:cubicBezTo>
                <a:lnTo>
                  <a:pt x="0" y="239872"/>
                </a:lnTo>
                <a:cubicBezTo>
                  <a:pt x="0" y="263194"/>
                  <a:pt x="12955" y="285032"/>
                  <a:pt x="30893" y="304122"/>
                </a:cubicBezTo>
                <a:lnTo>
                  <a:pt x="30893" y="304122"/>
                </a:lnTo>
                <a:cubicBezTo>
                  <a:pt x="71557" y="347408"/>
                  <a:pt x="137958" y="376537"/>
                  <a:pt x="137958" y="376537"/>
                </a:cubicBezTo>
                <a:cubicBezTo>
                  <a:pt x="137958" y="376537"/>
                  <a:pt x="275915" y="316074"/>
                  <a:pt x="275915" y="239864"/>
                </a:cubicBezTo>
                <a:lnTo>
                  <a:pt x="275915" y="47006"/>
                </a:lnTo>
                <a:cubicBezTo>
                  <a:pt x="260574" y="47006"/>
                  <a:pt x="246927" y="46230"/>
                  <a:pt x="234747" y="44882"/>
                </a:cubicBezTo>
                <a:close/>
              </a:path>
            </a:pathLst>
          </a:custGeom>
          <a:noFill/>
          <a:ln w="19050" cap="flat">
            <a:solidFill>
              <a:srgbClr val="7FBA00"/>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124" name="Picture 123" descr="DB server">
            <a:extLst>
              <a:ext uri="{FF2B5EF4-FFF2-40B4-BE49-F238E27FC236}">
                <a16:creationId xmlns:a16="http://schemas.microsoft.com/office/drawing/2014/main" id="{5EA4FBD5-1574-4E6E-87D6-9796A641A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076" y="3265950"/>
            <a:ext cx="548888" cy="731852"/>
          </a:xfrm>
          <a:prstGeom prst="rect">
            <a:avLst/>
          </a:prstGeom>
        </p:spPr>
      </p:pic>
      <p:pic>
        <p:nvPicPr>
          <p:cNvPr id="119" name="Graphic 118" descr="green shield with a lock">
            <a:extLst>
              <a:ext uri="{FF2B5EF4-FFF2-40B4-BE49-F238E27FC236}">
                <a16:creationId xmlns:a16="http://schemas.microsoft.com/office/drawing/2014/main" id="{5FF26042-B987-4E5C-9978-6A30A0ED09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20610" y="4450052"/>
            <a:ext cx="307695" cy="307820"/>
          </a:xfrm>
          <a:prstGeom prst="rect">
            <a:avLst/>
          </a:prstGeom>
        </p:spPr>
      </p:pic>
      <p:sp>
        <p:nvSpPr>
          <p:cNvPr id="118" name="TextBox 117">
            <a:extLst>
              <a:ext uri="{FF2B5EF4-FFF2-40B4-BE49-F238E27FC236}">
                <a16:creationId xmlns:a16="http://schemas.microsoft.com/office/drawing/2014/main" id="{FCAED4C2-65C8-4C46-9BAD-F83FB93D86ED}"/>
              </a:ext>
            </a:extLst>
          </p:cNvPr>
          <p:cNvSpPr txBox="1"/>
          <p:nvPr/>
        </p:nvSpPr>
        <p:spPr>
          <a:xfrm>
            <a:off x="3690293" y="4403907"/>
            <a:ext cx="1384951" cy="400110"/>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Microsoft Defender</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effectLst/>
                <a:uLnTx/>
                <a:uFillTx/>
                <a:latin typeface="Segoe UI Semibold" charset="0"/>
                <a:ea typeface="+mn-ea"/>
                <a:cs typeface="Segoe UI Semibold" charset="0"/>
              </a:rPr>
              <a:t>for Cloud</a:t>
            </a:r>
            <a:endParaRPr kumimoji="0" lang="en-US" sz="1000" b="0" i="0" u="none" strike="noStrike" kern="1200" cap="none" spc="0" normalizeH="0" baseline="0" noProof="0" dirty="0">
              <a:ln>
                <a:noFill/>
              </a:ln>
              <a:effectLst/>
              <a:uLnTx/>
              <a:uFillTx/>
              <a:latin typeface="Segoe UI"/>
              <a:ea typeface="+mn-ea"/>
              <a:cs typeface="+mn-cs"/>
            </a:endParaRPr>
          </a:p>
        </p:txBody>
      </p:sp>
      <p:sp>
        <p:nvSpPr>
          <p:cNvPr id="64" name="TextBox 63">
            <a:extLst>
              <a:ext uri="{FF2B5EF4-FFF2-40B4-BE49-F238E27FC236}">
                <a16:creationId xmlns:a16="http://schemas.microsoft.com/office/drawing/2014/main" id="{3600BD4D-3560-4162-8826-0BD04AEA5F63}"/>
              </a:ext>
            </a:extLst>
          </p:cNvPr>
          <p:cNvSpPr txBox="1"/>
          <p:nvPr/>
        </p:nvSpPr>
        <p:spPr>
          <a:xfrm>
            <a:off x="4301621" y="1530905"/>
            <a:ext cx="1328879"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Detect</a:t>
            </a:r>
            <a:endParaRPr kumimoji="0" lang="en-US" sz="1600" b="0" i="0" u="none" strike="noStrike" kern="1200" cap="none" normalizeH="0" noProof="0" dirty="0">
              <a:ln>
                <a:noFill/>
              </a:ln>
              <a:effectLst/>
              <a:uLnTx/>
              <a:uFillTx/>
              <a:latin typeface="+mj-lt"/>
              <a:ea typeface="+mn-ea"/>
              <a:cs typeface="+mn-cs"/>
            </a:endParaRPr>
          </a:p>
        </p:txBody>
      </p:sp>
      <p:pic>
        <p:nvPicPr>
          <p:cNvPr id="114" name="Graphic 113" descr="User">
            <a:extLst>
              <a:ext uri="{FF2B5EF4-FFF2-40B4-BE49-F238E27FC236}">
                <a16:creationId xmlns:a16="http://schemas.microsoft.com/office/drawing/2014/main" id="{65857209-5480-474E-AE8A-4AC1081507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55451" y="2565206"/>
            <a:ext cx="418418" cy="418418"/>
          </a:xfrm>
          <a:prstGeom prst="rect">
            <a:avLst/>
          </a:prstGeom>
        </p:spPr>
      </p:pic>
      <p:sp>
        <p:nvSpPr>
          <p:cNvPr id="115" name="TextBox 114">
            <a:extLst>
              <a:ext uri="{FF2B5EF4-FFF2-40B4-BE49-F238E27FC236}">
                <a16:creationId xmlns:a16="http://schemas.microsoft.com/office/drawing/2014/main" id="{B8CF3A1B-72ED-46E2-A3FE-74B0E135B517}"/>
              </a:ext>
            </a:extLst>
          </p:cNvPr>
          <p:cNvSpPr txBox="1"/>
          <p:nvPr/>
        </p:nvSpPr>
        <p:spPr>
          <a:xfrm>
            <a:off x="5612351" y="2911348"/>
            <a:ext cx="904619" cy="28167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solidFill>
                    <a:srgbClr val="FFFFFF">
                      <a:alpha val="0"/>
                    </a:srgbClr>
                  </a:solidFill>
                </a:ln>
                <a:solidFill>
                  <a:srgbClr val="D83B01"/>
                </a:solidFill>
                <a:effectLst/>
                <a:uLnTx/>
                <a:uFillTx/>
                <a:latin typeface="Segoe UI Semibold" charset="0"/>
                <a:ea typeface="+mn-ea"/>
                <a:cs typeface="Segoe UI Semibold" charset="0"/>
              </a:rPr>
              <a:t>Attacker</a:t>
            </a:r>
            <a:endParaRPr kumimoji="0" lang="en-US" sz="1200" b="0" i="0" u="none" strike="noStrike" kern="1200" cap="none" spc="0" normalizeH="0" baseline="0" noProof="0" dirty="0">
              <a:ln>
                <a:noFill/>
              </a:ln>
              <a:solidFill>
                <a:srgbClr val="D83B01"/>
              </a:solidFill>
              <a:effectLst/>
              <a:uLnTx/>
              <a:uFillTx/>
              <a:latin typeface="Segoe UI"/>
              <a:ea typeface="+mn-ea"/>
              <a:cs typeface="+mn-cs"/>
            </a:endParaRPr>
          </a:p>
        </p:txBody>
      </p:sp>
      <p:sp>
        <p:nvSpPr>
          <p:cNvPr id="120" name="TextBox 119">
            <a:extLst>
              <a:ext uri="{FF2B5EF4-FFF2-40B4-BE49-F238E27FC236}">
                <a16:creationId xmlns:a16="http://schemas.microsoft.com/office/drawing/2014/main" id="{E4F11E4C-2148-4062-9762-E716C9A34053}"/>
              </a:ext>
            </a:extLst>
          </p:cNvPr>
          <p:cNvSpPr txBox="1"/>
          <p:nvPr/>
        </p:nvSpPr>
        <p:spPr>
          <a:xfrm>
            <a:off x="5784246" y="1555004"/>
            <a:ext cx="2753753" cy="923330"/>
          </a:xfrm>
          <a:prstGeom prst="rect">
            <a:avLst/>
          </a:prstGeom>
          <a:noFill/>
        </p:spPr>
        <p:txBody>
          <a:bodyPr wrap="square" lIns="0" tIns="0" rIns="0" bIns="0">
            <a:spAutoFit/>
          </a:bodyPr>
          <a:lstStyle/>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security misconfigurations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SQL injection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Brute-force attacks</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Unusual data exfiltration</a:t>
            </a:r>
          </a:p>
          <a:p>
            <a:pPr marL="147638" indent="-147638">
              <a:buFont typeface="Arial" panose="020B0604020202020204" pitchFamily="34" charset="0"/>
              <a:buChar char="•"/>
            </a:pPr>
            <a:r>
              <a:rPr lang="en-US" sz="1200" dirty="0">
                <a:solidFill>
                  <a:srgbClr val="D83B01"/>
                </a:solidFill>
                <a:latin typeface="Segoe UI Semibold"/>
                <a:cs typeface="Segoe UI" panose="020B0502040204020203" pitchFamily="34" charset="0"/>
              </a:rPr>
              <a:t>Suspicious access or queries </a:t>
            </a:r>
          </a:p>
        </p:txBody>
      </p:sp>
      <p:sp>
        <p:nvSpPr>
          <p:cNvPr id="98" name="TextBox 97">
            <a:extLst>
              <a:ext uri="{FF2B5EF4-FFF2-40B4-BE49-F238E27FC236}">
                <a16:creationId xmlns:a16="http://schemas.microsoft.com/office/drawing/2014/main" id="{5BDFD112-9002-4C87-B79B-184F2A7A4C6B}"/>
              </a:ext>
            </a:extLst>
          </p:cNvPr>
          <p:cNvSpPr txBox="1"/>
          <p:nvPr/>
        </p:nvSpPr>
        <p:spPr>
          <a:xfrm>
            <a:off x="5081202" y="3425582"/>
            <a:ext cx="900132"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Security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0" b="1" kern="0" dirty="0">
                <a:ln>
                  <a:solidFill>
                    <a:srgbClr val="FFFFFF">
                      <a:alpha val="0"/>
                    </a:srgbClr>
                  </a:solidFill>
                </a:ln>
                <a:solidFill>
                  <a:srgbClr val="3B2E58"/>
                </a:solidFill>
                <a:latin typeface="Segoe UI Semibold" charset="0"/>
                <a:cs typeface="Segoe UI Semibold" charset="0"/>
              </a:rPr>
              <a:t>Alert</a:t>
            </a:r>
          </a:p>
        </p:txBody>
      </p:sp>
      <p:pic>
        <p:nvPicPr>
          <p:cNvPr id="122" name="Picture 121" descr="high severity&#10;microsoft defender for cloud has detected suspicious activity in your resource&#10;&#10;potential SQL injection&#10;potential SQL injection was detected on your database elitronix-com on server sample-SQL&#10;&#10;January 29, 2022 16:06 UTC&#10;&#10;affected SQL database: sample-SQL&#10;&#10;detected by Microsoft">
            <a:extLst>
              <a:ext uri="{FF2B5EF4-FFF2-40B4-BE49-F238E27FC236}">
                <a16:creationId xmlns:a16="http://schemas.microsoft.com/office/drawing/2014/main" id="{A3814600-860F-496A-9D9A-7AF550B7C4D1}"/>
              </a:ext>
            </a:extLst>
          </p:cNvPr>
          <p:cNvPicPr>
            <a:picLocks noChangeAspect="1"/>
          </p:cNvPicPr>
          <p:nvPr/>
        </p:nvPicPr>
        <p:blipFill>
          <a:blip r:embed="rId8"/>
          <a:stretch>
            <a:fillRect/>
          </a:stretch>
        </p:blipFill>
        <p:spPr>
          <a:xfrm>
            <a:off x="5074019" y="3950784"/>
            <a:ext cx="907315" cy="784289"/>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sp>
        <p:nvSpPr>
          <p:cNvPr id="123" name="TextBox 122">
            <a:extLst>
              <a:ext uri="{FF2B5EF4-FFF2-40B4-BE49-F238E27FC236}">
                <a16:creationId xmlns:a16="http://schemas.microsoft.com/office/drawing/2014/main" id="{C3ACA9F2-2C6D-4886-A222-3F1F887DF32D}"/>
              </a:ext>
            </a:extLst>
          </p:cNvPr>
          <p:cNvSpPr txBox="1"/>
          <p:nvPr/>
        </p:nvSpPr>
        <p:spPr>
          <a:xfrm>
            <a:off x="6100788" y="3425582"/>
            <a:ext cx="1071537" cy="442674"/>
          </a:xfrm>
          <a:prstGeom prst="roundRect">
            <a:avLst/>
          </a:prstGeom>
          <a:solidFill>
            <a:srgbClr val="FFB900"/>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dirty="0">
                <a:ln>
                  <a:solidFill>
                    <a:srgbClr val="FFFFFF">
                      <a:alpha val="0"/>
                    </a:srgbClr>
                  </a:solidFill>
                </a:ln>
                <a:solidFill>
                  <a:srgbClr val="3B2E58"/>
                </a:solidFill>
                <a:effectLst/>
                <a:uLnTx/>
                <a:uFillTx/>
                <a:latin typeface="Segoe UI Semibold" charset="0"/>
                <a:ea typeface="+mn-ea"/>
                <a:cs typeface="Segoe UI Semibold" charset="0"/>
              </a:rPr>
              <a:t>Vulnerability Assessment</a:t>
            </a:r>
            <a:endParaRPr kumimoji="0" lang="en-US" sz="1000" b="1" i="0" u="none" strike="noStrike" kern="1200" cap="none" spc="0" normalizeH="0" baseline="0" noProof="0" dirty="0">
              <a:ln>
                <a:noFill/>
              </a:ln>
              <a:solidFill>
                <a:srgbClr val="3B2E58"/>
              </a:solidFill>
              <a:effectLst/>
              <a:uLnTx/>
              <a:uFillTx/>
              <a:latin typeface="Segoe UI"/>
              <a:ea typeface="+mn-ea"/>
              <a:cs typeface="+mn-cs"/>
            </a:endParaRPr>
          </a:p>
        </p:txBody>
      </p:sp>
      <p:pic>
        <p:nvPicPr>
          <p:cNvPr id="121" name="Picture 120" descr="Microsoft&#10;&#10;a vulnerability assessment scan has completed on your server 'sqlserver2ascdemo'&#10;&#10;scan results&#10;&#10;databases scanned: 3&#10;&#10;total failing checks: 8&#10;&#10;total passing checks: 91&#10;&#10;risk summary:&#10;High risk: 0&#10;medium risk: 3&#10;low risk: 5">
            <a:extLst>
              <a:ext uri="{FF2B5EF4-FFF2-40B4-BE49-F238E27FC236}">
                <a16:creationId xmlns:a16="http://schemas.microsoft.com/office/drawing/2014/main" id="{650A806F-5148-40D9-8AB3-1B1875AA8C07}"/>
              </a:ext>
            </a:extLst>
          </p:cNvPr>
          <p:cNvPicPr>
            <a:picLocks noChangeAspect="1"/>
          </p:cNvPicPr>
          <p:nvPr/>
        </p:nvPicPr>
        <p:blipFill>
          <a:blip r:embed="rId9"/>
          <a:stretch>
            <a:fillRect/>
          </a:stretch>
        </p:blipFill>
        <p:spPr>
          <a:xfrm>
            <a:off x="6100788" y="3948663"/>
            <a:ext cx="1071537" cy="808264"/>
          </a:xfrm>
          <a:prstGeom prst="rect">
            <a:avLst/>
          </a:prstGeom>
          <a:solidFill>
            <a:schemeClr val="bg1"/>
          </a:solidFill>
          <a:ln>
            <a:noFill/>
            <a:headEnd type="none" w="med" len="med"/>
            <a:tailEnd type="none" w="med" len="med"/>
          </a:ln>
          <a:effectLst>
            <a:outerShdw blurRad="381000" dist="76200" dir="2700000" algn="tl" rotWithShape="0">
              <a:prstClr val="black">
                <a:alpha val="25000"/>
              </a:prstClr>
            </a:outerShdw>
          </a:effectLst>
        </p:spPr>
      </p:pic>
      <p:pic>
        <p:nvPicPr>
          <p:cNvPr id="112" name="Graphic 111" descr="User">
            <a:extLst>
              <a:ext uri="{FF2B5EF4-FFF2-40B4-BE49-F238E27FC236}">
                <a16:creationId xmlns:a16="http://schemas.microsoft.com/office/drawing/2014/main" id="{F03AC21F-2CC1-4288-A1C5-11D32EC3B5B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87050" y="3438966"/>
            <a:ext cx="418418" cy="418418"/>
          </a:xfrm>
          <a:prstGeom prst="rect">
            <a:avLst/>
          </a:prstGeom>
        </p:spPr>
      </p:pic>
      <p:sp>
        <p:nvSpPr>
          <p:cNvPr id="113" name="TextBox 112">
            <a:extLst>
              <a:ext uri="{FF2B5EF4-FFF2-40B4-BE49-F238E27FC236}">
                <a16:creationId xmlns:a16="http://schemas.microsoft.com/office/drawing/2014/main" id="{CB56B09E-3E29-41C1-AFC1-65743ABC1886}"/>
              </a:ext>
            </a:extLst>
          </p:cNvPr>
          <p:cNvSpPr txBox="1"/>
          <p:nvPr/>
        </p:nvSpPr>
        <p:spPr>
          <a:xfrm>
            <a:off x="7350735" y="3787768"/>
            <a:ext cx="1140496" cy="461665"/>
          </a:xfrm>
          <a:prstGeom prst="rect">
            <a:avLst/>
          </a:prstGeom>
          <a:noFill/>
        </p:spPr>
        <p:txBody>
          <a:bodyPr wrap="square" anchor="ctr">
            <a:spAutoFit/>
          </a:bodyPr>
          <a:lstStyle/>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Sec admin</a:t>
            </a:r>
          </a:p>
          <a:p>
            <a:pPr marL="0" marR="0" lvl="0" indent="0" defTabSz="914367" rtl="0"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dirty="0">
                <a:ln>
                  <a:solidFill>
                    <a:srgbClr val="FFFFFF">
                      <a:alpha val="0"/>
                    </a:srgbClr>
                  </a:solidFill>
                </a:ln>
                <a:effectLst/>
                <a:uLnTx/>
                <a:uFillTx/>
                <a:ea typeface="+mn-ea"/>
                <a:cs typeface="Segoe UI Semibold" charset="0"/>
              </a:rPr>
              <a:t>or DBA</a:t>
            </a:r>
            <a:endParaRPr kumimoji="0" lang="en-US" sz="1200" i="0" u="none" strike="noStrike" kern="1200" cap="none" spc="0" normalizeH="0" baseline="0" noProof="0" dirty="0">
              <a:ln>
                <a:noFill/>
              </a:ln>
              <a:effectLst/>
              <a:uLnTx/>
              <a:uFillTx/>
              <a:ea typeface="+mn-ea"/>
              <a:cs typeface="+mn-cs"/>
            </a:endParaRPr>
          </a:p>
        </p:txBody>
      </p:sp>
      <p:sp>
        <p:nvSpPr>
          <p:cNvPr id="68" name="TextBox 67">
            <a:extLst>
              <a:ext uri="{FF2B5EF4-FFF2-40B4-BE49-F238E27FC236}">
                <a16:creationId xmlns:a16="http://schemas.microsoft.com/office/drawing/2014/main" id="{DF1EC893-1B82-4A1A-AEE0-9972B19AA4EC}"/>
              </a:ext>
            </a:extLst>
          </p:cNvPr>
          <p:cNvSpPr txBox="1"/>
          <p:nvPr/>
        </p:nvSpPr>
        <p:spPr>
          <a:xfrm>
            <a:off x="9159630" y="1530905"/>
            <a:ext cx="1630590" cy="374571"/>
          </a:xfrm>
          <a:prstGeom prst="roundRect">
            <a:avLst/>
          </a:prstGeom>
          <a:solidFill>
            <a:schemeClr val="bg1"/>
          </a:solid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0" cap="none" normalizeH="0" noProof="0" dirty="0">
                <a:ln>
                  <a:solidFill>
                    <a:srgbClr val="FFFFFF">
                      <a:alpha val="0"/>
                    </a:srgbClr>
                  </a:solidFill>
                </a:ln>
                <a:effectLst/>
                <a:uLnTx/>
                <a:uFillTx/>
                <a:latin typeface="+mj-lt"/>
                <a:ea typeface="+mn-ea"/>
                <a:cs typeface="Segoe UI Semibold" charset="0"/>
              </a:rPr>
              <a:t>Remediate</a:t>
            </a:r>
          </a:p>
        </p:txBody>
      </p:sp>
      <p:pic>
        <p:nvPicPr>
          <p:cNvPr id="9" name="Graphic 8">
            <a:extLst>
              <a:ext uri="{FF2B5EF4-FFF2-40B4-BE49-F238E27FC236}">
                <a16:creationId xmlns:a16="http://schemas.microsoft.com/office/drawing/2014/main" id="{FE747602-0496-4114-B5B4-044F3A73973B}"/>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14301" y="2397659"/>
            <a:ext cx="314325" cy="381000"/>
          </a:xfrm>
          <a:prstGeom prst="rect">
            <a:avLst/>
          </a:prstGeom>
        </p:spPr>
      </p:pic>
      <p:sp>
        <p:nvSpPr>
          <p:cNvPr id="141" name="TextBox 140">
            <a:extLst>
              <a:ext uri="{FF2B5EF4-FFF2-40B4-BE49-F238E27FC236}">
                <a16:creationId xmlns:a16="http://schemas.microsoft.com/office/drawing/2014/main" id="{0F08F4E2-713F-4171-9705-BEB96A0A3F06}"/>
              </a:ext>
            </a:extLst>
          </p:cNvPr>
          <p:cNvSpPr txBox="1"/>
          <p:nvPr/>
        </p:nvSpPr>
        <p:spPr>
          <a:xfrm>
            <a:off x="9252999" y="2778659"/>
            <a:ext cx="1436929"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Investigate in</a:t>
            </a:r>
            <a:b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b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Azure Sentinel</a:t>
            </a:r>
          </a:p>
        </p:txBody>
      </p:sp>
      <p:pic>
        <p:nvPicPr>
          <p:cNvPr id="116" name="Graphic 115" descr="User">
            <a:extLst>
              <a:ext uri="{FF2B5EF4-FFF2-40B4-BE49-F238E27FC236}">
                <a16:creationId xmlns:a16="http://schemas.microsoft.com/office/drawing/2014/main" id="{21BD1B58-5027-433B-8AD5-2B68510B977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734365" y="2660346"/>
            <a:ext cx="418418" cy="418418"/>
          </a:xfrm>
          <a:prstGeom prst="rect">
            <a:avLst/>
          </a:prstGeom>
        </p:spPr>
      </p:pic>
      <p:sp>
        <p:nvSpPr>
          <p:cNvPr id="117" name="TextBox 116">
            <a:extLst>
              <a:ext uri="{FF2B5EF4-FFF2-40B4-BE49-F238E27FC236}">
                <a16:creationId xmlns:a16="http://schemas.microsoft.com/office/drawing/2014/main" id="{4FA72D09-3B91-4A5E-800E-D0FD3A02FFBC}"/>
              </a:ext>
            </a:extLst>
          </p:cNvPr>
          <p:cNvSpPr txBox="1"/>
          <p:nvPr/>
        </p:nvSpPr>
        <p:spPr>
          <a:xfrm>
            <a:off x="8491265" y="3007987"/>
            <a:ext cx="904619" cy="276999"/>
          </a:xfrm>
          <a:prstGeom prst="rect">
            <a:avLst/>
          </a:prstGeom>
          <a:noFill/>
        </p:spPr>
        <p:txBody>
          <a:bodyPr wrap="square" anchor="ctr">
            <a:spAutoFit/>
          </a:bodyPr>
          <a:lstStyle>
            <a:defPPr>
              <a:defRPr lang="en-US"/>
            </a:defPPr>
            <a:lvl1pPr marR="0" lvl="0" indent="0" fontAlgn="auto">
              <a:lnSpc>
                <a:spcPct val="100000"/>
              </a:lnSpc>
              <a:spcBef>
                <a:spcPts val="0"/>
              </a:spcBef>
              <a:spcAft>
                <a:spcPts val="0"/>
              </a:spcAft>
              <a:buClrTx/>
              <a:buSzTx/>
              <a:buFontTx/>
              <a:buNone/>
              <a:tabLst/>
              <a:defRPr kumimoji="0" sz="1200" i="0" u="none" strike="noStrike" kern="0" cap="none" spc="0" normalizeH="0" baseline="0">
                <a:ln>
                  <a:solidFill>
                    <a:srgbClr val="FFFFFF">
                      <a:alpha val="0"/>
                    </a:srgbClr>
                  </a:solidFill>
                </a:ln>
                <a:effectLst/>
                <a:uLnTx/>
                <a:uFillTx/>
                <a:cs typeface="Segoe UI Semibold" charset="0"/>
              </a:defRPr>
            </a:lvl1pPr>
          </a:lstStyle>
          <a:p>
            <a:pPr algn="ctr"/>
            <a:r>
              <a:rPr lang="en-US" dirty="0"/>
              <a:t>SecOps</a:t>
            </a:r>
          </a:p>
        </p:txBody>
      </p:sp>
      <p:grpSp>
        <p:nvGrpSpPr>
          <p:cNvPr id="126" name="automated 1" descr="automated">
            <a:extLst>
              <a:ext uri="{FF2B5EF4-FFF2-40B4-BE49-F238E27FC236}">
                <a16:creationId xmlns:a16="http://schemas.microsoft.com/office/drawing/2014/main" id="{515000FD-155D-4648-B909-7A62E1DAA7FE}"/>
              </a:ext>
            </a:extLst>
          </p:cNvPr>
          <p:cNvGrpSpPr/>
          <p:nvPr/>
        </p:nvGrpSpPr>
        <p:grpSpPr>
          <a:xfrm>
            <a:off x="9814301" y="3919829"/>
            <a:ext cx="406193" cy="404636"/>
            <a:chOff x="8223343" y="4865935"/>
            <a:chExt cx="406193" cy="404636"/>
          </a:xfrm>
        </p:grpSpPr>
        <p:sp>
          <p:nvSpPr>
            <p:cNvPr id="127" name="Freeform 499">
              <a:extLst>
                <a:ext uri="{FF2B5EF4-FFF2-40B4-BE49-F238E27FC236}">
                  <a16:creationId xmlns:a16="http://schemas.microsoft.com/office/drawing/2014/main" id="{844034CF-B79F-451C-B195-9CD979442DEF}"/>
                </a:ext>
              </a:extLst>
            </p:cNvPr>
            <p:cNvSpPr>
              <a:spLocks/>
            </p:cNvSpPr>
            <p:nvPr/>
          </p:nvSpPr>
          <p:spPr bwMode="auto">
            <a:xfrm>
              <a:off x="8223343" y="5068253"/>
              <a:ext cx="406193" cy="202318"/>
            </a:xfrm>
            <a:custGeom>
              <a:avLst/>
              <a:gdLst>
                <a:gd name="T0" fmla="*/ 342 w 565"/>
                <a:gd name="T1" fmla="*/ 0 h 282"/>
                <a:gd name="T2" fmla="*/ 342 w 565"/>
                <a:gd name="T3" fmla="*/ 2 h 282"/>
                <a:gd name="T4" fmla="*/ 283 w 565"/>
                <a:gd name="T5" fmla="*/ 61 h 282"/>
                <a:gd name="T6" fmla="*/ 223 w 565"/>
                <a:gd name="T7" fmla="*/ 2 h 282"/>
                <a:gd name="T8" fmla="*/ 223 w 565"/>
                <a:gd name="T9" fmla="*/ 0 h 282"/>
                <a:gd name="T10" fmla="*/ 0 w 565"/>
                <a:gd name="T11" fmla="*/ 0 h 282"/>
                <a:gd name="T12" fmla="*/ 282 w 565"/>
                <a:gd name="T13" fmla="*/ 282 h 282"/>
                <a:gd name="T14" fmla="*/ 565 w 565"/>
                <a:gd name="T15" fmla="*/ 0 h 282"/>
                <a:gd name="T16" fmla="*/ 342 w 565"/>
                <a:gd name="T17" fmla="*/ 0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5" h="282">
                  <a:moveTo>
                    <a:pt x="342" y="0"/>
                  </a:moveTo>
                  <a:cubicBezTo>
                    <a:pt x="342" y="1"/>
                    <a:pt x="342" y="1"/>
                    <a:pt x="342" y="2"/>
                  </a:cubicBezTo>
                  <a:cubicBezTo>
                    <a:pt x="342" y="34"/>
                    <a:pt x="316" y="61"/>
                    <a:pt x="283" y="61"/>
                  </a:cubicBezTo>
                  <a:cubicBezTo>
                    <a:pt x="250" y="61"/>
                    <a:pt x="223" y="34"/>
                    <a:pt x="223" y="2"/>
                  </a:cubicBezTo>
                  <a:cubicBezTo>
                    <a:pt x="223" y="1"/>
                    <a:pt x="223" y="1"/>
                    <a:pt x="223" y="0"/>
                  </a:cubicBezTo>
                  <a:cubicBezTo>
                    <a:pt x="0" y="0"/>
                    <a:pt x="0" y="0"/>
                    <a:pt x="0" y="0"/>
                  </a:cubicBezTo>
                  <a:cubicBezTo>
                    <a:pt x="0" y="156"/>
                    <a:pt x="126" y="282"/>
                    <a:pt x="282" y="282"/>
                  </a:cubicBezTo>
                  <a:cubicBezTo>
                    <a:pt x="438" y="282"/>
                    <a:pt x="565" y="156"/>
                    <a:pt x="565" y="0"/>
                  </a:cubicBezTo>
                  <a:lnTo>
                    <a:pt x="34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8" name="Freeform 500">
              <a:extLst>
                <a:ext uri="{FF2B5EF4-FFF2-40B4-BE49-F238E27FC236}">
                  <a16:creationId xmlns:a16="http://schemas.microsoft.com/office/drawing/2014/main" id="{1EB2FAFA-BA2F-40BA-879D-75AF70CCFA18}"/>
                </a:ext>
              </a:extLst>
            </p:cNvPr>
            <p:cNvSpPr>
              <a:spLocks noEditPoints="1"/>
            </p:cNvSpPr>
            <p:nvPr/>
          </p:nvSpPr>
          <p:spPr bwMode="auto">
            <a:xfrm>
              <a:off x="8310495" y="4953087"/>
              <a:ext cx="231888" cy="231888"/>
            </a:xfrm>
            <a:custGeom>
              <a:avLst/>
              <a:gdLst>
                <a:gd name="T0" fmla="*/ 323 w 323"/>
                <a:gd name="T1" fmla="*/ 194 h 323"/>
                <a:gd name="T2" fmla="*/ 323 w 323"/>
                <a:gd name="T3" fmla="*/ 129 h 323"/>
                <a:gd name="T4" fmla="*/ 287 w 323"/>
                <a:gd name="T5" fmla="*/ 129 h 323"/>
                <a:gd name="T6" fmla="*/ 272 w 323"/>
                <a:gd name="T7" fmla="*/ 97 h 323"/>
                <a:gd name="T8" fmla="*/ 299 w 323"/>
                <a:gd name="T9" fmla="*/ 70 h 323"/>
                <a:gd name="T10" fmla="*/ 253 w 323"/>
                <a:gd name="T11" fmla="*/ 25 h 323"/>
                <a:gd name="T12" fmla="*/ 226 w 323"/>
                <a:gd name="T13" fmla="*/ 52 h 323"/>
                <a:gd name="T14" fmla="*/ 194 w 323"/>
                <a:gd name="T15" fmla="*/ 40 h 323"/>
                <a:gd name="T16" fmla="*/ 194 w 323"/>
                <a:gd name="T17" fmla="*/ 0 h 323"/>
                <a:gd name="T18" fmla="*/ 129 w 323"/>
                <a:gd name="T19" fmla="*/ 0 h 323"/>
                <a:gd name="T20" fmla="*/ 129 w 323"/>
                <a:gd name="T21" fmla="*/ 40 h 323"/>
                <a:gd name="T22" fmla="*/ 99 w 323"/>
                <a:gd name="T23" fmla="*/ 53 h 323"/>
                <a:gd name="T24" fmla="*/ 70 w 323"/>
                <a:gd name="T25" fmla="*/ 25 h 323"/>
                <a:gd name="T26" fmla="*/ 25 w 323"/>
                <a:gd name="T27" fmla="*/ 70 h 323"/>
                <a:gd name="T28" fmla="*/ 52 w 323"/>
                <a:gd name="T29" fmla="*/ 98 h 323"/>
                <a:gd name="T30" fmla="*/ 39 w 323"/>
                <a:gd name="T31" fmla="*/ 129 h 323"/>
                <a:gd name="T32" fmla="*/ 0 w 323"/>
                <a:gd name="T33" fmla="*/ 129 h 323"/>
                <a:gd name="T34" fmla="*/ 0 w 323"/>
                <a:gd name="T35" fmla="*/ 194 h 323"/>
                <a:gd name="T36" fmla="*/ 37 w 323"/>
                <a:gd name="T37" fmla="*/ 194 h 323"/>
                <a:gd name="T38" fmla="*/ 50 w 323"/>
                <a:gd name="T39" fmla="*/ 228 h 323"/>
                <a:gd name="T40" fmla="*/ 25 w 323"/>
                <a:gd name="T41" fmla="*/ 253 h 323"/>
                <a:gd name="T42" fmla="*/ 70 w 323"/>
                <a:gd name="T43" fmla="*/ 299 h 323"/>
                <a:gd name="T44" fmla="*/ 94 w 323"/>
                <a:gd name="T45" fmla="*/ 275 h 323"/>
                <a:gd name="T46" fmla="*/ 129 w 323"/>
                <a:gd name="T47" fmla="*/ 290 h 323"/>
                <a:gd name="T48" fmla="*/ 129 w 323"/>
                <a:gd name="T49" fmla="*/ 323 h 323"/>
                <a:gd name="T50" fmla="*/ 194 w 323"/>
                <a:gd name="T51" fmla="*/ 323 h 323"/>
                <a:gd name="T52" fmla="*/ 194 w 323"/>
                <a:gd name="T53" fmla="*/ 290 h 323"/>
                <a:gd name="T54" fmla="*/ 230 w 323"/>
                <a:gd name="T55" fmla="*/ 275 h 323"/>
                <a:gd name="T56" fmla="*/ 253 w 323"/>
                <a:gd name="T57" fmla="*/ 299 h 323"/>
                <a:gd name="T58" fmla="*/ 299 w 323"/>
                <a:gd name="T59" fmla="*/ 253 h 323"/>
                <a:gd name="T60" fmla="*/ 275 w 323"/>
                <a:gd name="T61" fmla="*/ 229 h 323"/>
                <a:gd name="T62" fmla="*/ 289 w 323"/>
                <a:gd name="T63" fmla="*/ 194 h 323"/>
                <a:gd name="T64" fmla="*/ 323 w 323"/>
                <a:gd name="T65" fmla="*/ 194 h 323"/>
                <a:gd name="T66" fmla="*/ 162 w 323"/>
                <a:gd name="T67" fmla="*/ 221 h 323"/>
                <a:gd name="T68" fmla="*/ 102 w 323"/>
                <a:gd name="T69" fmla="*/ 162 h 323"/>
                <a:gd name="T70" fmla="*/ 162 w 323"/>
                <a:gd name="T71" fmla="*/ 102 h 323"/>
                <a:gd name="T72" fmla="*/ 221 w 323"/>
                <a:gd name="T73" fmla="*/ 162 h 323"/>
                <a:gd name="T74" fmla="*/ 162 w 323"/>
                <a:gd name="T75" fmla="*/ 221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3" h="323">
                  <a:moveTo>
                    <a:pt x="323" y="194"/>
                  </a:moveTo>
                  <a:cubicBezTo>
                    <a:pt x="323" y="129"/>
                    <a:pt x="323" y="129"/>
                    <a:pt x="323" y="129"/>
                  </a:cubicBezTo>
                  <a:cubicBezTo>
                    <a:pt x="287" y="129"/>
                    <a:pt x="287" y="129"/>
                    <a:pt x="287" y="129"/>
                  </a:cubicBezTo>
                  <a:cubicBezTo>
                    <a:pt x="284" y="118"/>
                    <a:pt x="279" y="107"/>
                    <a:pt x="272" y="97"/>
                  </a:cubicBezTo>
                  <a:cubicBezTo>
                    <a:pt x="299" y="70"/>
                    <a:pt x="299" y="70"/>
                    <a:pt x="299" y="70"/>
                  </a:cubicBezTo>
                  <a:cubicBezTo>
                    <a:pt x="253" y="25"/>
                    <a:pt x="253" y="25"/>
                    <a:pt x="253" y="25"/>
                  </a:cubicBezTo>
                  <a:cubicBezTo>
                    <a:pt x="226" y="52"/>
                    <a:pt x="226" y="52"/>
                    <a:pt x="226" y="52"/>
                  </a:cubicBezTo>
                  <a:cubicBezTo>
                    <a:pt x="216" y="47"/>
                    <a:pt x="205" y="42"/>
                    <a:pt x="194" y="40"/>
                  </a:cubicBezTo>
                  <a:cubicBezTo>
                    <a:pt x="194" y="0"/>
                    <a:pt x="194" y="0"/>
                    <a:pt x="194" y="0"/>
                  </a:cubicBezTo>
                  <a:cubicBezTo>
                    <a:pt x="129" y="0"/>
                    <a:pt x="129" y="0"/>
                    <a:pt x="129" y="0"/>
                  </a:cubicBezTo>
                  <a:cubicBezTo>
                    <a:pt x="129" y="40"/>
                    <a:pt x="129" y="40"/>
                    <a:pt x="129" y="40"/>
                  </a:cubicBezTo>
                  <a:cubicBezTo>
                    <a:pt x="119" y="43"/>
                    <a:pt x="108" y="47"/>
                    <a:pt x="99" y="53"/>
                  </a:cubicBezTo>
                  <a:cubicBezTo>
                    <a:pt x="70" y="25"/>
                    <a:pt x="70" y="25"/>
                    <a:pt x="70" y="25"/>
                  </a:cubicBezTo>
                  <a:cubicBezTo>
                    <a:pt x="25" y="70"/>
                    <a:pt x="25" y="70"/>
                    <a:pt x="25" y="70"/>
                  </a:cubicBezTo>
                  <a:cubicBezTo>
                    <a:pt x="52" y="98"/>
                    <a:pt x="52" y="98"/>
                    <a:pt x="52" y="98"/>
                  </a:cubicBezTo>
                  <a:cubicBezTo>
                    <a:pt x="47" y="108"/>
                    <a:pt x="42" y="118"/>
                    <a:pt x="39" y="129"/>
                  </a:cubicBezTo>
                  <a:cubicBezTo>
                    <a:pt x="0" y="129"/>
                    <a:pt x="0" y="129"/>
                    <a:pt x="0" y="129"/>
                  </a:cubicBezTo>
                  <a:cubicBezTo>
                    <a:pt x="0" y="194"/>
                    <a:pt x="0" y="194"/>
                    <a:pt x="0" y="194"/>
                  </a:cubicBezTo>
                  <a:cubicBezTo>
                    <a:pt x="37" y="194"/>
                    <a:pt x="37" y="194"/>
                    <a:pt x="37" y="194"/>
                  </a:cubicBezTo>
                  <a:cubicBezTo>
                    <a:pt x="40" y="206"/>
                    <a:pt x="44" y="217"/>
                    <a:pt x="50" y="228"/>
                  </a:cubicBezTo>
                  <a:cubicBezTo>
                    <a:pt x="25" y="253"/>
                    <a:pt x="25" y="253"/>
                    <a:pt x="25" y="253"/>
                  </a:cubicBezTo>
                  <a:cubicBezTo>
                    <a:pt x="70" y="299"/>
                    <a:pt x="70" y="299"/>
                    <a:pt x="70" y="299"/>
                  </a:cubicBezTo>
                  <a:cubicBezTo>
                    <a:pt x="94" y="275"/>
                    <a:pt x="94" y="275"/>
                    <a:pt x="94" y="275"/>
                  </a:cubicBezTo>
                  <a:cubicBezTo>
                    <a:pt x="105" y="281"/>
                    <a:pt x="117" y="286"/>
                    <a:pt x="129" y="290"/>
                  </a:cubicBezTo>
                  <a:cubicBezTo>
                    <a:pt x="129" y="323"/>
                    <a:pt x="129" y="323"/>
                    <a:pt x="129" y="323"/>
                  </a:cubicBezTo>
                  <a:cubicBezTo>
                    <a:pt x="194" y="323"/>
                    <a:pt x="194" y="323"/>
                    <a:pt x="194" y="323"/>
                  </a:cubicBezTo>
                  <a:cubicBezTo>
                    <a:pt x="194" y="290"/>
                    <a:pt x="194" y="290"/>
                    <a:pt x="194" y="290"/>
                  </a:cubicBezTo>
                  <a:cubicBezTo>
                    <a:pt x="207" y="287"/>
                    <a:pt x="219" y="282"/>
                    <a:pt x="230" y="275"/>
                  </a:cubicBezTo>
                  <a:cubicBezTo>
                    <a:pt x="253" y="299"/>
                    <a:pt x="253" y="299"/>
                    <a:pt x="253" y="299"/>
                  </a:cubicBezTo>
                  <a:cubicBezTo>
                    <a:pt x="299" y="253"/>
                    <a:pt x="299" y="253"/>
                    <a:pt x="299" y="253"/>
                  </a:cubicBezTo>
                  <a:cubicBezTo>
                    <a:pt x="275" y="229"/>
                    <a:pt x="275" y="229"/>
                    <a:pt x="275" y="229"/>
                  </a:cubicBezTo>
                  <a:cubicBezTo>
                    <a:pt x="281" y="218"/>
                    <a:pt x="286" y="206"/>
                    <a:pt x="289" y="194"/>
                  </a:cubicBezTo>
                  <a:lnTo>
                    <a:pt x="323" y="194"/>
                  </a:lnTo>
                  <a:close/>
                  <a:moveTo>
                    <a:pt x="162" y="221"/>
                  </a:moveTo>
                  <a:cubicBezTo>
                    <a:pt x="129" y="221"/>
                    <a:pt x="102" y="194"/>
                    <a:pt x="102" y="162"/>
                  </a:cubicBezTo>
                  <a:cubicBezTo>
                    <a:pt x="102" y="129"/>
                    <a:pt x="129" y="102"/>
                    <a:pt x="162" y="102"/>
                  </a:cubicBezTo>
                  <a:cubicBezTo>
                    <a:pt x="195" y="102"/>
                    <a:pt x="221" y="129"/>
                    <a:pt x="221" y="162"/>
                  </a:cubicBezTo>
                  <a:cubicBezTo>
                    <a:pt x="221" y="194"/>
                    <a:pt x="195" y="221"/>
                    <a:pt x="162" y="2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29" name="Oval 501">
              <a:extLst>
                <a:ext uri="{FF2B5EF4-FFF2-40B4-BE49-F238E27FC236}">
                  <a16:creationId xmlns:a16="http://schemas.microsoft.com/office/drawing/2014/main" id="{1D73509D-1854-481B-A712-CECE2F559AC2}"/>
                </a:ext>
              </a:extLst>
            </p:cNvPr>
            <p:cNvSpPr>
              <a:spLocks noChangeArrowheads="1"/>
            </p:cNvSpPr>
            <p:nvPr/>
          </p:nvSpPr>
          <p:spPr bwMode="auto">
            <a:xfrm>
              <a:off x="8405430"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0" name="Oval 502">
              <a:extLst>
                <a:ext uri="{FF2B5EF4-FFF2-40B4-BE49-F238E27FC236}">
                  <a16:creationId xmlns:a16="http://schemas.microsoft.com/office/drawing/2014/main" id="{5F869963-3A11-4138-BACA-DECE3AD6C9D7}"/>
                </a:ext>
              </a:extLst>
            </p:cNvPr>
            <p:cNvSpPr>
              <a:spLocks noChangeArrowheads="1"/>
            </p:cNvSpPr>
            <p:nvPr/>
          </p:nvSpPr>
          <p:spPr bwMode="auto">
            <a:xfrm>
              <a:off x="8284039"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1" name="Oval 503">
              <a:extLst>
                <a:ext uri="{FF2B5EF4-FFF2-40B4-BE49-F238E27FC236}">
                  <a16:creationId xmlns:a16="http://schemas.microsoft.com/office/drawing/2014/main" id="{80758CC0-4340-443B-AEAD-608CC1A213AC}"/>
                </a:ext>
              </a:extLst>
            </p:cNvPr>
            <p:cNvSpPr>
              <a:spLocks noChangeArrowheads="1"/>
            </p:cNvSpPr>
            <p:nvPr/>
          </p:nvSpPr>
          <p:spPr bwMode="auto">
            <a:xfrm>
              <a:off x="8526821" y="4925074"/>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2" name="Oval 504">
              <a:extLst>
                <a:ext uri="{FF2B5EF4-FFF2-40B4-BE49-F238E27FC236}">
                  <a16:creationId xmlns:a16="http://schemas.microsoft.com/office/drawing/2014/main" id="{A6FDAF9B-6432-47C1-977D-0471338C9B15}"/>
                </a:ext>
              </a:extLst>
            </p:cNvPr>
            <p:cNvSpPr>
              <a:spLocks noChangeArrowheads="1"/>
            </p:cNvSpPr>
            <p:nvPr/>
          </p:nvSpPr>
          <p:spPr bwMode="auto">
            <a:xfrm>
              <a:off x="8223343"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3" name="Oval 505">
              <a:extLst>
                <a:ext uri="{FF2B5EF4-FFF2-40B4-BE49-F238E27FC236}">
                  <a16:creationId xmlns:a16="http://schemas.microsoft.com/office/drawing/2014/main" id="{88009E55-A617-47F6-9BC8-0FB2C16C8049}"/>
                </a:ext>
              </a:extLst>
            </p:cNvPr>
            <p:cNvSpPr>
              <a:spLocks noChangeArrowheads="1"/>
            </p:cNvSpPr>
            <p:nvPr/>
          </p:nvSpPr>
          <p:spPr bwMode="auto">
            <a:xfrm>
              <a:off x="8587516" y="4865935"/>
              <a:ext cx="42020" cy="420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4" name="Oval 506">
              <a:extLst>
                <a:ext uri="{FF2B5EF4-FFF2-40B4-BE49-F238E27FC236}">
                  <a16:creationId xmlns:a16="http://schemas.microsoft.com/office/drawing/2014/main" id="{2EFF9DE2-68D2-490C-8FEC-EECFC7DC81F1}"/>
                </a:ext>
              </a:extLst>
            </p:cNvPr>
            <p:cNvSpPr>
              <a:spLocks noChangeArrowheads="1"/>
            </p:cNvSpPr>
            <p:nvPr/>
          </p:nvSpPr>
          <p:spPr bwMode="auto">
            <a:xfrm>
              <a:off x="8223343"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5" name="Oval 507">
              <a:extLst>
                <a:ext uri="{FF2B5EF4-FFF2-40B4-BE49-F238E27FC236}">
                  <a16:creationId xmlns:a16="http://schemas.microsoft.com/office/drawing/2014/main" id="{28C6FEAE-6FAB-419D-A43B-8D6EDB076567}"/>
                </a:ext>
              </a:extLst>
            </p:cNvPr>
            <p:cNvSpPr>
              <a:spLocks noChangeArrowheads="1"/>
            </p:cNvSpPr>
            <p:nvPr/>
          </p:nvSpPr>
          <p:spPr bwMode="auto">
            <a:xfrm>
              <a:off x="8587516" y="4985769"/>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sp>
          <p:nvSpPr>
            <p:cNvPr id="136" name="Oval 508">
              <a:extLst>
                <a:ext uri="{FF2B5EF4-FFF2-40B4-BE49-F238E27FC236}">
                  <a16:creationId xmlns:a16="http://schemas.microsoft.com/office/drawing/2014/main" id="{FBECD64A-AECE-4B20-ADF0-0454A983AA03}"/>
                </a:ext>
              </a:extLst>
            </p:cNvPr>
            <p:cNvSpPr>
              <a:spLocks noChangeArrowheads="1"/>
            </p:cNvSpPr>
            <p:nvPr/>
          </p:nvSpPr>
          <p:spPr bwMode="auto">
            <a:xfrm>
              <a:off x="8405430" y="5046465"/>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dirty="0">
                <a:solidFill>
                  <a:srgbClr val="505050"/>
                </a:solidFill>
                <a:latin typeface="Segoe UI"/>
              </a:endParaRPr>
            </a:p>
          </p:txBody>
        </p:sp>
      </p:grpSp>
      <p:sp>
        <p:nvSpPr>
          <p:cNvPr id="137" name="TextBox 136">
            <a:extLst>
              <a:ext uri="{FF2B5EF4-FFF2-40B4-BE49-F238E27FC236}">
                <a16:creationId xmlns:a16="http://schemas.microsoft.com/office/drawing/2014/main" id="{8921E149-D24D-4BF6-BB4A-4DFE5CC82A03}"/>
              </a:ext>
            </a:extLst>
          </p:cNvPr>
          <p:cNvSpPr txBox="1"/>
          <p:nvPr/>
        </p:nvSpPr>
        <p:spPr>
          <a:xfrm>
            <a:off x="9418768" y="4337500"/>
            <a:ext cx="1197258" cy="52322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i="0" u="none" strike="noStrike" kern="0" cap="none" spc="0" normalizeH="0" baseline="0" noProof="0" dirty="0">
                <a:ln>
                  <a:solidFill>
                    <a:srgbClr val="FFFFFF">
                      <a:alpha val="0"/>
                    </a:srgbClr>
                  </a:solidFill>
                </a:ln>
                <a:solidFill>
                  <a:srgbClr val="000000"/>
                </a:solidFill>
                <a:effectLst/>
                <a:uLnTx/>
                <a:uFillTx/>
                <a:latin typeface="+mj-lt"/>
                <a:ea typeface="+mn-ea"/>
                <a:cs typeface="Segoe UI Semibold" charset="0"/>
              </a:rPr>
              <a:t>Automatic response</a:t>
            </a:r>
          </a:p>
        </p:txBody>
      </p:sp>
      <p:sp>
        <p:nvSpPr>
          <p:cNvPr id="125" name="Rectangle 124">
            <a:extLst>
              <a:ext uri="{FF2B5EF4-FFF2-40B4-BE49-F238E27FC236}">
                <a16:creationId xmlns:a16="http://schemas.microsoft.com/office/drawing/2014/main" id="{700E3518-A84F-4200-81F1-A35F7D38CA91}"/>
              </a:ext>
            </a:extLst>
          </p:cNvPr>
          <p:cNvSpPr/>
          <p:nvPr/>
        </p:nvSpPr>
        <p:spPr bwMode="auto">
          <a:xfrm>
            <a:off x="584200"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ts val="0"/>
              </a:spcBef>
              <a:spcAft>
                <a:spcPts val="400"/>
              </a:spcAft>
              <a:buClrTx/>
              <a:buSzTx/>
              <a:buFontTx/>
              <a:buNone/>
              <a:tabLst/>
              <a:defRPr/>
            </a:pP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Cloud native</a:t>
            </a:r>
            <a:b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br>
            <a:r>
              <a:rPr kumimoji="0" lang="en-US" sz="1600" b="1" i="0" u="none" strike="noStrike" kern="1200" cap="none" normalizeH="0" baseline="0" noProof="0" dirty="0">
                <a:ln w="3175">
                  <a:noFill/>
                </a:ln>
                <a:solidFill>
                  <a:schemeClr val="accent1"/>
                </a:solidFill>
                <a:effectLst/>
                <a:uLnTx/>
                <a:uFillTx/>
                <a:latin typeface="+mj-lt"/>
                <a:ea typeface="+mn-ea"/>
                <a:cs typeface="Segoe UI" panose="020B0502040204020203" pitchFamily="34" charset="0"/>
              </a:rPr>
              <a:t>security</a:t>
            </a: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100" b="1" dirty="0">
                <a:solidFill>
                  <a:schemeClr val="accent1"/>
                </a:solidFill>
                <a:latin typeface="+mj-lt"/>
                <a:cs typeface="Segoe UI" panose="020B0502040204020203" pitchFamily="34" charset="0"/>
              </a:rPr>
              <a:t>1-click enablement </a:t>
            </a:r>
            <a:r>
              <a:rPr lang="en-US" sz="1100" dirty="0">
                <a:solidFill>
                  <a:srgbClr val="000000"/>
                </a:solidFill>
                <a:latin typeface="Segoe UI" panose="020B0502040204020203" pitchFamily="34" charset="0"/>
                <a:cs typeface="Segoe UI" panose="020B0502040204020203" pitchFamily="34" charset="0"/>
              </a:rPr>
              <a:t>o</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 protect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different type of SQL workloads </a:t>
            </a:r>
            <a:b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t>
            </a:r>
            <a:r>
              <a:rPr lang="en-US" sz="1100" dirty="0">
                <a:solidFill>
                  <a:srgbClr val="000000"/>
                </a:solidFill>
                <a:latin typeface="Segoe UI" panose="020B0502040204020203" pitchFamily="34" charset="0"/>
                <a:cs typeface="Segoe UI" panose="020B0502040204020203" pitchFamily="34" charset="0"/>
              </a:rPr>
              <a:t>IaaS or PaaS)</a:t>
            </a:r>
          </a:p>
        </p:txBody>
      </p:sp>
      <p:sp>
        <p:nvSpPr>
          <p:cNvPr id="73" name="Rectangle 72">
            <a:extLst>
              <a:ext uri="{FF2B5EF4-FFF2-40B4-BE49-F238E27FC236}">
                <a16:creationId xmlns:a16="http://schemas.microsoft.com/office/drawing/2014/main" id="{13460670-348A-4663-BA69-3D3FE2C98082}"/>
              </a:ext>
            </a:extLst>
          </p:cNvPr>
          <p:cNvSpPr/>
          <p:nvPr/>
        </p:nvSpPr>
        <p:spPr bwMode="auto">
          <a:xfrm>
            <a:off x="3340496" y="5167034"/>
            <a:ext cx="2755503" cy="10669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Security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posture management</a:t>
            </a:r>
          </a:p>
          <a:p>
            <a:pPr algn="ctr"/>
            <a:r>
              <a:rPr lang="en-US" sz="1100" dirty="0">
                <a:solidFill>
                  <a:srgbClr val="000000"/>
                </a:solidFill>
                <a:latin typeface="Segoe UI" panose="020B0502040204020203" pitchFamily="34" charset="0"/>
                <a:cs typeface="Segoe UI" panose="020B0502040204020203" pitchFamily="34" charset="0"/>
              </a:rPr>
              <a:t>Discover, track, and remediate </a:t>
            </a:r>
            <a:r>
              <a:rPr lang="en-US" sz="1100" b="1" dirty="0">
                <a:solidFill>
                  <a:schemeClr val="accent1"/>
                </a:solidFill>
                <a:latin typeface="+mj-lt"/>
                <a:cs typeface="Segoe UI" panose="020B0502040204020203" pitchFamily="34" charset="0"/>
              </a:rPr>
              <a:t>SQL workloads</a:t>
            </a:r>
            <a:r>
              <a:rPr lang="en-US" sz="1100" dirty="0">
                <a:solidFill>
                  <a:schemeClr val="accent1"/>
                </a:solidFill>
                <a:latin typeface="+mj-lt"/>
                <a:cs typeface="Segoe UI" panose="020B0502040204020203" pitchFamily="34" charset="0"/>
              </a:rPr>
              <a:t> </a:t>
            </a:r>
            <a:r>
              <a:rPr lang="en-US" sz="1100" b="1" dirty="0">
                <a:solidFill>
                  <a:schemeClr val="accent1"/>
                </a:solidFill>
                <a:latin typeface="+mj-lt"/>
                <a:cs typeface="Segoe UI" panose="020B0502040204020203" pitchFamily="34" charset="0"/>
              </a:rPr>
              <a:t>security misconfigurations</a:t>
            </a:r>
          </a:p>
        </p:txBody>
      </p:sp>
      <p:sp>
        <p:nvSpPr>
          <p:cNvPr id="74" name="Rectangle 73">
            <a:extLst>
              <a:ext uri="{FF2B5EF4-FFF2-40B4-BE49-F238E27FC236}">
                <a16:creationId xmlns:a16="http://schemas.microsoft.com/office/drawing/2014/main" id="{40AFCB7E-F715-4DDA-8344-C9FF5D66048F}"/>
              </a:ext>
            </a:extLst>
          </p:cNvPr>
          <p:cNvSpPr/>
          <p:nvPr/>
        </p:nvSpPr>
        <p:spPr bwMode="auto">
          <a:xfrm>
            <a:off x="6095999" y="5167034"/>
            <a:ext cx="2755502"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Advanced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threat protection</a:t>
            </a:r>
          </a:p>
          <a:p>
            <a:pPr algn="ctr" fontAlgn="base">
              <a:spcAft>
                <a:spcPts val="1000"/>
              </a:spcAft>
              <a:defRPr/>
            </a:pPr>
            <a:r>
              <a:rPr lang="en-US" sz="1100" b="1" dirty="0">
                <a:solidFill>
                  <a:schemeClr val="accent1"/>
                </a:solidFill>
                <a:latin typeface="+mj-lt"/>
                <a:cs typeface="Segoe UI" panose="020B0502040204020203" pitchFamily="34" charset="0"/>
              </a:rPr>
              <a:t>Detect and response </a:t>
            </a:r>
            <a:r>
              <a:rPr lang="en-US" sz="1100" dirty="0">
                <a:solidFill>
                  <a:srgbClr val="000000"/>
                </a:solidFill>
                <a:latin typeface="Segoe UI" panose="020B0502040204020203" pitchFamily="34" charset="0"/>
                <a:cs typeface="Segoe UI" panose="020B0502040204020203" pitchFamily="34" charset="0"/>
              </a:rPr>
              <a:t>unusual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and harmful attempts to breach </a:t>
            </a:r>
            <a:br>
              <a:rPr lang="en-US" sz="1100" dirty="0">
                <a:solidFill>
                  <a:srgbClr val="000000"/>
                </a:solidFill>
                <a:latin typeface="Segoe UI" panose="020B0502040204020203" pitchFamily="34" charset="0"/>
                <a:cs typeface="Segoe UI" panose="020B0502040204020203" pitchFamily="34" charset="0"/>
              </a:rPr>
            </a:br>
            <a:r>
              <a:rPr lang="en-US" sz="1100" dirty="0">
                <a:solidFill>
                  <a:srgbClr val="000000"/>
                </a:solidFill>
                <a:latin typeface="Segoe UI" panose="020B0502040204020203" pitchFamily="34" charset="0"/>
                <a:cs typeface="Segoe UI" panose="020B0502040204020203" pitchFamily="34" charset="0"/>
              </a:rPr>
              <a:t>SQL </a:t>
            </a:r>
            <a:r>
              <a:rPr kumimoji="0" lang="en-US" sz="1100" b="0" i="0" u="none" strike="noStrike" kern="1200" cap="none"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workloads</a:t>
            </a:r>
            <a:endParaRPr lang="en-US" sz="1100" dirty="0">
              <a:solidFill>
                <a:srgbClr val="000000"/>
              </a:solidFill>
              <a:latin typeface="Segoe UI" panose="020B0502040204020203" pitchFamily="34" charset="0"/>
              <a:cs typeface="Segoe UI" panose="020B0502040204020203" pitchFamily="34" charset="0"/>
            </a:endParaRPr>
          </a:p>
        </p:txBody>
      </p:sp>
      <p:sp>
        <p:nvSpPr>
          <p:cNvPr id="72" name="Rectangle 71">
            <a:extLst>
              <a:ext uri="{FF2B5EF4-FFF2-40B4-BE49-F238E27FC236}">
                <a16:creationId xmlns:a16="http://schemas.microsoft.com/office/drawing/2014/main" id="{8F42C168-751A-43FB-9198-9914338C0A44}"/>
              </a:ext>
            </a:extLst>
          </p:cNvPr>
          <p:cNvSpPr/>
          <p:nvPr/>
        </p:nvSpPr>
        <p:spPr bwMode="auto">
          <a:xfrm>
            <a:off x="8850486" y="5167034"/>
            <a:ext cx="2756297" cy="12362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spAutoFit/>
          </a:bodyPr>
          <a:lstStyle/>
          <a:p>
            <a:pPr algn="ctr" defTabSz="914400" fontAlgn="base">
              <a:spcAft>
                <a:spcPts val="400"/>
              </a:spcAft>
              <a:defRPr/>
            </a:pPr>
            <a:r>
              <a:rPr lang="en-US" sz="1600" b="1" dirty="0">
                <a:ln w="3175">
                  <a:noFill/>
                </a:ln>
                <a:solidFill>
                  <a:schemeClr val="accent1"/>
                </a:solidFill>
                <a:latin typeface="+mj-lt"/>
                <a:cs typeface="Segoe UI" panose="020B0502040204020203" pitchFamily="34" charset="0"/>
              </a:rPr>
              <a:t>Centralized </a:t>
            </a:r>
            <a:br>
              <a:rPr lang="en-US" sz="1600" b="1" dirty="0">
                <a:ln w="3175">
                  <a:noFill/>
                </a:ln>
                <a:solidFill>
                  <a:schemeClr val="accent1"/>
                </a:solidFill>
                <a:latin typeface="+mj-lt"/>
                <a:cs typeface="Segoe UI" panose="020B0502040204020203" pitchFamily="34" charset="0"/>
              </a:rPr>
            </a:br>
            <a:r>
              <a:rPr lang="en-US" sz="1600" b="1" dirty="0">
                <a:ln w="3175">
                  <a:noFill/>
                </a:ln>
                <a:solidFill>
                  <a:schemeClr val="accent1"/>
                </a:solidFill>
                <a:latin typeface="+mj-lt"/>
                <a:cs typeface="Segoe UI" panose="020B0502040204020203" pitchFamily="34" charset="0"/>
              </a:rPr>
              <a:t>and integrated</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100" b="0" i="0" u="none" strike="noStrike" kern="1200" cap="none" normalizeH="0" baseline="0" noProof="0" dirty="0">
                <a:ln>
                  <a:noFill/>
                </a:ln>
                <a:solidFill>
                  <a:srgbClr val="000000"/>
                </a:solidFill>
                <a:effectLst/>
                <a:uLnTx/>
                <a:uFillTx/>
                <a:ea typeface="+mn-ea"/>
                <a:cs typeface="Segoe UI" panose="020B0502040204020203" pitchFamily="34" charset="0"/>
              </a:rPr>
              <a:t>Centralize security across all data assets managed by Azure and built-in integration with Sentinel and Purview</a:t>
            </a:r>
          </a:p>
        </p:txBody>
      </p:sp>
      <p:sp>
        <p:nvSpPr>
          <p:cNvPr id="2" name="Oval 1">
            <a:extLst>
              <a:ext uri="{FF2B5EF4-FFF2-40B4-BE49-F238E27FC236}">
                <a16:creationId xmlns:a16="http://schemas.microsoft.com/office/drawing/2014/main" id="{5F04A267-C3CB-4A3B-451E-C203B4FFCC16}"/>
              </a:ext>
            </a:extLst>
          </p:cNvPr>
          <p:cNvSpPr/>
          <p:nvPr/>
        </p:nvSpPr>
        <p:spPr bwMode="auto">
          <a:xfrm>
            <a:off x="201044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1</a:t>
            </a:r>
          </a:p>
        </p:txBody>
      </p:sp>
      <p:sp>
        <p:nvSpPr>
          <p:cNvPr id="3" name="Oval 2">
            <a:extLst>
              <a:ext uri="{FF2B5EF4-FFF2-40B4-BE49-F238E27FC236}">
                <a16:creationId xmlns:a16="http://schemas.microsoft.com/office/drawing/2014/main" id="{B74D2D0B-9291-A182-0224-22FC2FF8F0C0}"/>
              </a:ext>
            </a:extLst>
          </p:cNvPr>
          <p:cNvSpPr/>
          <p:nvPr/>
        </p:nvSpPr>
        <p:spPr bwMode="auto">
          <a:xfrm>
            <a:off x="476602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2</a:t>
            </a:r>
          </a:p>
        </p:txBody>
      </p:sp>
      <p:sp>
        <p:nvSpPr>
          <p:cNvPr id="4" name="Oval 3">
            <a:extLst>
              <a:ext uri="{FF2B5EF4-FFF2-40B4-BE49-F238E27FC236}">
                <a16:creationId xmlns:a16="http://schemas.microsoft.com/office/drawing/2014/main" id="{B25E157A-8B1A-1DFF-F8DA-B4F3B8BE7E0D}"/>
              </a:ext>
            </a:extLst>
          </p:cNvPr>
          <p:cNvSpPr/>
          <p:nvPr/>
        </p:nvSpPr>
        <p:spPr bwMode="auto">
          <a:xfrm>
            <a:off x="9763434" y="1891990"/>
            <a:ext cx="409226" cy="409222"/>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b="1" dirty="0">
                <a:solidFill>
                  <a:schemeClr val="bg1"/>
                </a:solidFill>
                <a:cs typeface="Segoe UI" pitchFamily="34" charset="0"/>
              </a:rPr>
              <a:t>3</a:t>
            </a:r>
          </a:p>
        </p:txBody>
      </p:sp>
      <p:sp>
        <p:nvSpPr>
          <p:cNvPr id="5" name="Graphic 11" descr="Check mark">
            <a:extLst>
              <a:ext uri="{FF2B5EF4-FFF2-40B4-BE49-F238E27FC236}">
                <a16:creationId xmlns:a16="http://schemas.microsoft.com/office/drawing/2014/main" id="{06295B08-E061-55F9-2611-DF668C7A5EFD}"/>
              </a:ext>
            </a:extLst>
          </p:cNvPr>
          <p:cNvSpPr/>
          <p:nvPr/>
        </p:nvSpPr>
        <p:spPr>
          <a:xfrm>
            <a:off x="2036957" y="3451510"/>
            <a:ext cx="356200" cy="35619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pic>
        <p:nvPicPr>
          <p:cNvPr id="85" name="Graphic 84" descr="Warning">
            <a:extLst>
              <a:ext uri="{FF2B5EF4-FFF2-40B4-BE49-F238E27FC236}">
                <a16:creationId xmlns:a16="http://schemas.microsoft.com/office/drawing/2014/main" id="{03F2633D-1FDC-41B4-B782-8C30B3BCDC0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68365" y="3348641"/>
            <a:ext cx="243349" cy="243349"/>
          </a:xfrm>
          <a:prstGeom prst="rect">
            <a:avLst/>
          </a:prstGeom>
        </p:spPr>
      </p:pic>
    </p:spTree>
    <p:extLst>
      <p:ext uri="{BB962C8B-B14F-4D97-AF65-F5344CB8AC3E}">
        <p14:creationId xmlns:p14="http://schemas.microsoft.com/office/powerpoint/2010/main" val="299796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64" presetClass="path" presetSubtype="0" decel="100000" fill="hold" grpId="1" nodeType="withEffect">
                                  <p:stCondLst>
                                    <p:cond delay="0"/>
                                  </p:stCondLst>
                                  <p:childTnLst>
                                    <p:animMotion origin="layout" path="M -4.79167E-6 0.00857 L -4.79167E-6 -3.7037E-6 " pathEditMode="relative" rAng="0" ptsTypes="AA">
                                      <p:cBhvr>
                                        <p:cTn id="9" dur="600" fill="hold"/>
                                        <p:tgtEl>
                                          <p:spTgt spid="125"/>
                                        </p:tgtEl>
                                        <p:attrNameLst>
                                          <p:attrName>ppt_x</p:attrName>
                                          <p:attrName>ppt_y</p:attrName>
                                        </p:attrNameLst>
                                      </p:cBhvr>
                                      <p:rCtr x="0" y="-440"/>
                                    </p:animMotion>
                                  </p:childTnLst>
                                </p:cTn>
                              </p:par>
                              <p:par>
                                <p:cTn id="10" presetID="10" presetClass="entr" presetSubtype="0" fill="hold" grpId="0" nodeType="withEffect">
                                  <p:stCondLst>
                                    <p:cond delay="10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64" presetClass="path" presetSubtype="0" decel="100000" fill="hold" grpId="1" nodeType="withEffect">
                                  <p:stCondLst>
                                    <p:cond delay="100"/>
                                  </p:stCondLst>
                                  <p:childTnLst>
                                    <p:animMotion origin="layout" path="M 3.54167E-6 0.00856 L 3.54167E-6 -4.44444E-6 " pathEditMode="relative" rAng="0" ptsTypes="AA">
                                      <p:cBhvr>
                                        <p:cTn id="14" dur="600" fill="hold"/>
                                        <p:tgtEl>
                                          <p:spTgt spid="73"/>
                                        </p:tgtEl>
                                        <p:attrNameLst>
                                          <p:attrName>ppt_x</p:attrName>
                                          <p:attrName>ppt_y</p:attrName>
                                        </p:attrNameLst>
                                      </p:cBhvr>
                                      <p:rCtr x="0" y="-394"/>
                                    </p:animMotion>
                                  </p:childTnLst>
                                </p:cTn>
                              </p:par>
                              <p:par>
                                <p:cTn id="15" presetID="10" presetClass="entr" presetSubtype="0" fill="hold" grpId="0" nodeType="withEffect">
                                  <p:stCondLst>
                                    <p:cond delay="200"/>
                                  </p:stCondLst>
                                  <p:childTnLst>
                                    <p:set>
                                      <p:cBhvr>
                                        <p:cTn id="16" dur="1" fill="hold">
                                          <p:stCondLst>
                                            <p:cond delay="0"/>
                                          </p:stCondLst>
                                        </p:cTn>
                                        <p:tgtEl>
                                          <p:spTgt spid="74"/>
                                        </p:tgtEl>
                                        <p:attrNameLst>
                                          <p:attrName>style.visibility</p:attrName>
                                        </p:attrNameLst>
                                      </p:cBhvr>
                                      <p:to>
                                        <p:strVal val="visible"/>
                                      </p:to>
                                    </p:set>
                                    <p:animEffect transition="in" filter="fade">
                                      <p:cBhvr>
                                        <p:cTn id="17" dur="500"/>
                                        <p:tgtEl>
                                          <p:spTgt spid="74"/>
                                        </p:tgtEl>
                                      </p:cBhvr>
                                    </p:animEffect>
                                  </p:childTnLst>
                                </p:cTn>
                              </p:par>
                              <p:par>
                                <p:cTn id="18" presetID="64" presetClass="path" presetSubtype="0" decel="100000" fill="hold" grpId="1" nodeType="withEffect">
                                  <p:stCondLst>
                                    <p:cond delay="200"/>
                                  </p:stCondLst>
                                  <p:childTnLst>
                                    <p:animMotion origin="layout" path="M 1.66667E-6 0.00856 L 1.66667E-6 0 " pathEditMode="relative" rAng="0" ptsTypes="AA">
                                      <p:cBhvr>
                                        <p:cTn id="19" dur="600" fill="hold"/>
                                        <p:tgtEl>
                                          <p:spTgt spid="74"/>
                                        </p:tgtEl>
                                        <p:attrNameLst>
                                          <p:attrName>ppt_x</p:attrName>
                                          <p:attrName>ppt_y</p:attrName>
                                        </p:attrNameLst>
                                      </p:cBhvr>
                                      <p:rCtr x="0" y="-440"/>
                                    </p:animMotion>
                                  </p:childTnLst>
                                </p:cTn>
                              </p:par>
                              <p:par>
                                <p:cTn id="20" presetID="10" presetClass="entr" presetSubtype="0" fill="hold" grpId="0" nodeType="withEffect">
                                  <p:stCondLst>
                                    <p:cond delay="30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par>
                                <p:cTn id="23" presetID="64" presetClass="path" presetSubtype="0" decel="100000" fill="hold" grpId="1" nodeType="withEffect">
                                  <p:stCondLst>
                                    <p:cond delay="300"/>
                                  </p:stCondLst>
                                  <p:childTnLst>
                                    <p:animMotion origin="layout" path="M 1.66667E-6 0.00856 L 1.66667E-6 0 " pathEditMode="relative" rAng="0" ptsTypes="AA">
                                      <p:cBhvr>
                                        <p:cTn id="24" dur="600" fill="hold"/>
                                        <p:tgtEl>
                                          <p:spTgt spid="72"/>
                                        </p:tgtEl>
                                        <p:attrNameLst>
                                          <p:attrName>ppt_x</p:attrName>
                                          <p:attrName>ppt_y</p:attrName>
                                        </p:attrNameLst>
                                      </p:cBhvr>
                                      <p:rCtr x="0" y="-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73" grpId="0"/>
      <p:bldP spid="73" grpId="1"/>
      <p:bldP spid="74" grpId="0"/>
      <p:bldP spid="74" grpId="1"/>
      <p:bldP spid="72" grpId="0"/>
      <p:bldP spid="72" grpId="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Link for Managed Instance feature is supported on which SQL Server versions?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sends changes to Synapse Link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to what location?</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54996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2016</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2019</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Server 2022</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B, and C</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26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Pools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Landing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Data Factory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Service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Linked Connection</a:t>
            </a: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Microsoft Purview policies provide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access to SQL Server by:</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8382"/>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50865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login and then map the login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policy in Purview based on an Azure Active Directory (AAD) account</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role in SQL Server that maps to a Purview policy</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You create a AAD login and add it to a policy role in SQL Server</a:t>
            </a:r>
          </a:p>
          <a:p>
            <a:pPr marL="457200" marR="0" lvl="0" indent="-457200" algn="l" defTabSz="914367" rtl="0" eaLnBrk="1" fontAlgn="auto" latinLnBrk="0" hangingPunct="1">
              <a:lnSpc>
                <a:spcPct val="10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Purview scans SQL Server for logins</a:t>
            </a: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Azure Arc-enabled SQL Server provides what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capabilities?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Free</a:t>
            </a:r>
            <a:r>
              <a:rPr kumimoji="0" lang="en-US" sz="1800" b="0" i="0" u="none" strike="noStrike" kern="1200" cap="none" spc="0" normalizeH="0" noProof="0" dirty="0">
                <a:ln>
                  <a:noFill/>
                </a:ln>
                <a:solidFill>
                  <a:srgbClr val="000000"/>
                </a:solidFill>
                <a:effectLst/>
                <a:uLnTx/>
                <a:uFillTx/>
                <a:latin typeface="Segoe UI"/>
                <a:ea typeface="+mn-ea"/>
                <a:cs typeface="+mn-cs"/>
              </a:rPr>
              <a:t> inventory of instances and databases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Managed Database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Synapse Link</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a:t>
            </a:r>
            <a:r>
              <a:rPr kumimoji="0" lang="en-US" sz="1800" b="0" i="0" u="none" strike="noStrike" kern="1200" cap="none" spc="0" normalizeH="0" baseline="0" noProof="0" dirty="0">
                <a:ln>
                  <a:noFill/>
                </a:ln>
                <a:solidFill>
                  <a:srgbClr val="000000"/>
                </a:solidFill>
                <a:effectLst/>
                <a:uLnTx/>
                <a:uFillTx/>
                <a:latin typeface="Segoe UI"/>
                <a:ea typeface="+mn-ea"/>
                <a:cs typeface="+mn-cs"/>
              </a:rPr>
              <a:t>est Practices</a:t>
            </a:r>
            <a:r>
              <a:rPr kumimoji="0" lang="en-US" sz="1800" b="0" i="0" u="none" strike="noStrike" kern="1200" cap="none" spc="0" normalizeH="0" noProof="0" dirty="0">
                <a:ln>
                  <a:noFill/>
                </a:ln>
                <a:solidFill>
                  <a:srgbClr val="000000"/>
                </a:solidFill>
                <a:effectLst/>
                <a:uLnTx/>
                <a:uFillTx/>
                <a:latin typeface="Segoe UI"/>
                <a:ea typeface="+mn-ea"/>
                <a:cs typeface="+mn-cs"/>
              </a:rPr>
              <a:t> Assessment</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D</a:t>
            </a: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14:presetBounceEnd="99000">
                                      <p:stCondLst>
                                        <p:cond delay="0"/>
                                      </p:stCondLst>
                                      <p:childTnLst>
                                        <p:animScale p14:bounceEnd="99000">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500"/>
                                            <p:tgtEl>
                                              <p:spTgt spid="1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23" presetClass="entr" presetSubtype="16"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 calcmode="lin" valueType="num">
                                          <p:cBhvr>
                                            <p:cTn id="41" dur="200" fill="hold"/>
                                            <p:tgtEl>
                                              <p:spTgt spid="19"/>
                                            </p:tgtEl>
                                            <p:attrNameLst>
                                              <p:attrName>ppt_w</p:attrName>
                                            </p:attrNameLst>
                                          </p:cBhvr>
                                          <p:tavLst>
                                            <p:tav tm="0">
                                              <p:val>
                                                <p:fltVal val="0"/>
                                              </p:val>
                                            </p:tav>
                                            <p:tav tm="100000">
                                              <p:val>
                                                <p:strVal val="#ppt_w"/>
                                              </p:val>
                                            </p:tav>
                                          </p:tavLst>
                                        </p:anim>
                                        <p:anim calcmode="lin" valueType="num">
                                          <p:cBhvr>
                                            <p:cTn id="42" dur="200" fill="hold"/>
                                            <p:tgtEl>
                                              <p:spTgt spid="19"/>
                                            </p:tgtEl>
                                            <p:attrNameLst>
                                              <p:attrName>ppt_h</p:attrName>
                                            </p:attrNameLst>
                                          </p:cBhvr>
                                          <p:tavLst>
                                            <p:tav tm="0">
                                              <p:val>
                                                <p:fltVal val="0"/>
                                              </p:val>
                                            </p:tav>
                                            <p:tav tm="100000">
                                              <p:val>
                                                <p:strVal val="#ppt_h"/>
                                              </p:val>
                                            </p:tav>
                                          </p:tavLst>
                                        </p:anim>
                                      </p:childTnLst>
                                    </p:cTn>
                                  </p:par>
                                  <p:par>
                                    <p:cTn id="43" presetID="6" presetClass="emph" presetSubtype="0" fill="hold" grpId="1" nodeType="withEffect">
                                      <p:stCondLst>
                                        <p:cond delay="0"/>
                                      </p:stCondLst>
                                      <p:childTnLst>
                                        <p:animScale>
                                          <p:cBhvr>
                                            <p:cTn id="44" dur="1000" fill="hold"/>
                                            <p:tgtEl>
                                              <p:spTgt spid="19"/>
                                            </p:tgtEl>
                                          </p:cBhvr>
                                          <p:by x="110000" y="110000"/>
                                        </p:animScale>
                                      </p:childTnLst>
                                    </p:cTn>
                                  </p:par>
                                  <p:par>
                                    <p:cTn id="45" presetID="6" presetClass="emph" presetSubtype="0" accel="50000" decel="50000" fill="hold" grpId="2" nodeType="withEffect">
                                      <p:stCondLst>
                                        <p:cond delay="0"/>
                                      </p:stCondLst>
                                      <p:childTnLst>
                                        <p:animScale>
                                          <p:cBhvr>
                                            <p:cTn id="46"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19" grpId="0" animBg="1"/>
          <p:bldP spid="19" grpId="1" animBg="1"/>
          <p:bldP spid="19" grpId="2" animBg="1"/>
          <p:bldP spid="13" grpId="0"/>
          <p:bldP spid="12" grpId="0" animBg="1"/>
          <p:bldP spid="20" grpId="0" animBg="1"/>
          <p:bldP spid="21" grpId="0" animBg="1"/>
          <p:bldP spid="21" grpId="1" animBg="1"/>
          <p:bldP spid="21" grpId="2" animBg="1"/>
          <p:bldP spid="22" grpId="0"/>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24401" y="965995"/>
            <a:ext cx="6884988" cy="5232202"/>
          </a:xfrm>
          <a:prstGeom prst="rect">
            <a:avLst/>
          </a:prstGeom>
          <a:noFill/>
        </p:spPr>
        <p:txBody>
          <a:bodyPr wrap="square" lIns="0" tIns="0" rIns="0" bIns="0" rtlCol="0">
            <a:spAutoFit/>
          </a:bodyPr>
          <a:lstStyle/>
          <a:p>
            <a:pPr lvl="0">
              <a:spcAft>
                <a:spcPts val="4200"/>
              </a:spcAft>
            </a:pPr>
            <a:r>
              <a:rPr lang="en-US" sz="2000" dirty="0"/>
              <a:t>Link SQL Server to Azure SQL Managed Instance</a:t>
            </a:r>
            <a:br>
              <a:rPr lang="en-US" sz="2000" dirty="0"/>
            </a:br>
            <a:r>
              <a:rPr lang="en-US" sz="2000" dirty="0"/>
              <a:t>for </a:t>
            </a:r>
            <a:r>
              <a:rPr lang="en-US" sz="2000" b="1" dirty="0"/>
              <a:t>managed disaster recovery</a:t>
            </a:r>
          </a:p>
          <a:p>
            <a:pPr lvl="0">
              <a:spcAft>
                <a:spcPts val="4200"/>
              </a:spcAft>
            </a:pPr>
            <a:r>
              <a:rPr lang="en-US" sz="2000" dirty="0"/>
              <a:t>Link SQL Server to Synapse for automatic</a:t>
            </a:r>
            <a:br>
              <a:rPr lang="en-US" sz="2000" dirty="0"/>
            </a:br>
            <a:r>
              <a:rPr lang="en-US" sz="2000" b="1" dirty="0"/>
              <a:t>near real-time analytics</a:t>
            </a:r>
          </a:p>
          <a:p>
            <a:pPr lvl="0">
              <a:spcAft>
                <a:spcPts val="4200"/>
              </a:spcAft>
            </a:pPr>
            <a:r>
              <a:rPr lang="en-US" sz="2000" b="1" dirty="0"/>
              <a:t>Azure Arc-enabled SQL Server </a:t>
            </a:r>
            <a:r>
              <a:rPr lang="en-US" sz="2000" dirty="0"/>
              <a:t>provides hybrid capabilities like inventory, PAYG, and BPA</a:t>
            </a:r>
          </a:p>
          <a:p>
            <a:pPr lvl="0">
              <a:spcAft>
                <a:spcPts val="4200"/>
              </a:spcAft>
            </a:pPr>
            <a:r>
              <a:rPr lang="en-US" sz="2000" dirty="0"/>
              <a:t>Authenticate SQL Server logins and users with</a:t>
            </a:r>
            <a:br>
              <a:rPr lang="en-US" sz="2000" dirty="0"/>
            </a:br>
            <a:r>
              <a:rPr lang="en-US" sz="2000" b="1" dirty="0"/>
              <a:t>Azure Active Directory (AAD)</a:t>
            </a:r>
            <a:endParaRPr lang="en-US" sz="2000" dirty="0"/>
          </a:p>
          <a:p>
            <a:pPr lvl="0">
              <a:spcAft>
                <a:spcPts val="4200"/>
              </a:spcAft>
            </a:pPr>
            <a:r>
              <a:rPr lang="en-US" sz="2000" dirty="0"/>
              <a:t>Publish </a:t>
            </a:r>
            <a:r>
              <a:rPr lang="en-US" sz="2000" b="1" dirty="0"/>
              <a:t>policies for data access </a:t>
            </a:r>
            <a:r>
              <a:rPr lang="en-US" sz="2000" dirty="0"/>
              <a:t>without creating logins</a:t>
            </a:r>
            <a:br>
              <a:rPr lang="en-US" sz="2000" dirty="0"/>
            </a:br>
            <a:r>
              <a:rPr lang="en-US" sz="2000" dirty="0"/>
              <a:t>or roles with Microsoft Purview</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662531"/>
            <a:ext cx="9144000" cy="498598"/>
          </a:xfrm>
        </p:spPr>
        <p:txBody>
          <a:bodyPr/>
          <a:lstStyle/>
          <a:p>
            <a:pPr lvl="0"/>
            <a:r>
              <a:rPr lang="en-US" dirty="0"/>
              <a:t>Accelerate performance with </a:t>
            </a:r>
            <a:br>
              <a:rPr lang="en-US" dirty="0"/>
            </a:br>
            <a:r>
              <a:rPr lang="en-US" dirty="0"/>
              <a:t>built-in query intelligence</a:t>
            </a: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Overview</a:t>
            </a:r>
          </a:p>
          <a:p>
            <a:pPr marL="457200" indent="-457200">
              <a:spcAft>
                <a:spcPts val="600"/>
              </a:spcAft>
              <a:defRPr/>
            </a:pPr>
            <a:r>
              <a:rPr lang="en-US" sz="1600" dirty="0">
                <a:gradFill>
                  <a:gsLst>
                    <a:gs pos="2917">
                      <a:prstClr val="white"/>
                    </a:gs>
                    <a:gs pos="30000">
                      <a:prstClr val="white"/>
                    </a:gs>
                  </a:gsLst>
                  <a:lin ang="5400000" scaled="0"/>
                </a:gradFill>
                <a:latin typeface="Segoe UI"/>
              </a:rPr>
              <a:t>The new Query Store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foundations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140+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IQP NextGen with dbcompat 160</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7" name="Group 16">
            <a:extLst>
              <a:ext uri="{FF2B5EF4-FFF2-40B4-BE49-F238E27FC236}">
                <a16:creationId xmlns:a16="http://schemas.microsoft.com/office/drawing/2014/main" id="{E7891457-8D77-34EF-0409-6B22DE24F490}"/>
              </a:ext>
              <a:ext uri="{C183D7F6-B498-43B3-948B-1728B52AA6E4}">
                <adec:decorative xmlns:adec="http://schemas.microsoft.com/office/drawing/2017/decorative" val="1"/>
              </a:ext>
            </a:extLst>
          </p:cNvPr>
          <p:cNvGrpSpPr/>
          <p:nvPr/>
        </p:nvGrpSpPr>
        <p:grpSpPr>
          <a:xfrm>
            <a:off x="693131" y="1169689"/>
            <a:ext cx="430538" cy="406298"/>
            <a:chOff x="697152" y="3560279"/>
            <a:chExt cx="430538" cy="406298"/>
          </a:xfrm>
        </p:grpSpPr>
        <p:sp>
          <p:nvSpPr>
            <p:cNvPr id="18" name="Freeform 6">
              <a:extLst>
                <a:ext uri="{FF2B5EF4-FFF2-40B4-BE49-F238E27FC236}">
                  <a16:creationId xmlns:a16="http://schemas.microsoft.com/office/drawing/2014/main" id="{B751E070-D2C2-7D46-56FC-A86716B6875E}"/>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9" name="Freeform 5">
              <a:extLst>
                <a:ext uri="{FF2B5EF4-FFF2-40B4-BE49-F238E27FC236}">
                  <a16:creationId xmlns:a16="http://schemas.microsoft.com/office/drawing/2014/main" id="{2E435E2B-2757-D35C-E7F5-257496EF6028}"/>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20" name="Freeform 182">
              <a:extLst>
                <a:ext uri="{FF2B5EF4-FFF2-40B4-BE49-F238E27FC236}">
                  <a16:creationId xmlns:a16="http://schemas.microsoft.com/office/drawing/2014/main" id="{EF57736D-0028-CF27-E4C0-E6486D0D6B8F}"/>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21" name="Group 20">
              <a:extLst>
                <a:ext uri="{FF2B5EF4-FFF2-40B4-BE49-F238E27FC236}">
                  <a16:creationId xmlns:a16="http://schemas.microsoft.com/office/drawing/2014/main" id="{F8C1D537-4769-C890-3A8C-D75E3CDC04B5}"/>
                </a:ext>
              </a:extLst>
            </p:cNvPr>
            <p:cNvGrpSpPr/>
            <p:nvPr/>
          </p:nvGrpSpPr>
          <p:grpSpPr>
            <a:xfrm>
              <a:off x="736350" y="3728192"/>
              <a:ext cx="53825" cy="87410"/>
              <a:chOff x="6675672" y="2470169"/>
              <a:chExt cx="284918" cy="439588"/>
            </a:xfrm>
            <a:solidFill>
              <a:schemeClr val="accent2"/>
            </a:solidFill>
          </p:grpSpPr>
          <p:sp>
            <p:nvSpPr>
              <p:cNvPr id="25" name="Freeform: Shape 24">
                <a:extLst>
                  <a:ext uri="{FF2B5EF4-FFF2-40B4-BE49-F238E27FC236}">
                    <a16:creationId xmlns:a16="http://schemas.microsoft.com/office/drawing/2014/main" id="{D32FEA25-620C-9225-D6B6-2C54C8AED5AF}"/>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B26C01-74DC-080E-91EF-20F9400CAACE}"/>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22" name="Freeform: Shape 21">
              <a:extLst>
                <a:ext uri="{FF2B5EF4-FFF2-40B4-BE49-F238E27FC236}">
                  <a16:creationId xmlns:a16="http://schemas.microsoft.com/office/drawing/2014/main" id="{C601877B-9CC9-F7CC-6BCE-CFF77A28DCAD}"/>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23" name="Freeform: Shape 22">
              <a:extLst>
                <a:ext uri="{FF2B5EF4-FFF2-40B4-BE49-F238E27FC236}">
                  <a16:creationId xmlns:a16="http://schemas.microsoft.com/office/drawing/2014/main" id="{314E8D59-15CE-B3D2-FE62-E2B89D27AFDE}"/>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D46387B5-F7DA-827B-3700-FB8C93CB1BD2}"/>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9084C81-2411-38D3-2668-A2E20ACBA140}"/>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dirty="0">
                <a:solidFill>
                  <a:srgbClr val="000000"/>
                </a:solidFill>
              </a:rPr>
              <a:t>Query Store and Intelligent Query Processing</a:t>
            </a:r>
            <a:br>
              <a:rPr lang="en-US" dirty="0">
                <a:solidFill>
                  <a:srgbClr val="000000"/>
                </a:solidFill>
              </a:rPr>
            </a:br>
            <a:r>
              <a:rPr lang="en-US" sz="2000" spc="-30" dirty="0">
                <a:solidFill>
                  <a:srgbClr val="0078D4"/>
                </a:solidFill>
              </a:rPr>
              <a:t>Accelerate query performance and tuning with no code changes</a:t>
            </a:r>
            <a:endParaRPr lang="en-US" dirty="0"/>
          </a:p>
        </p:txBody>
      </p:sp>
      <p:sp>
        <p:nvSpPr>
          <p:cNvPr id="143" name="Rectangle 142">
            <a:extLst>
              <a:ext uri="{FF2B5EF4-FFF2-40B4-BE49-F238E27FC236}">
                <a16:creationId xmlns:a16="http://schemas.microsoft.com/office/drawing/2014/main" id="{6105B481-6E18-4038-AE8C-FB1B76597623}"/>
              </a:ext>
            </a:extLst>
          </p:cNvPr>
          <p:cNvSpPr/>
          <p:nvPr/>
        </p:nvSpPr>
        <p:spPr>
          <a:xfrm>
            <a:off x="7680805" y="5475359"/>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147" name="Rectangle 146">
            <a:extLst>
              <a:ext uri="{FF2B5EF4-FFF2-40B4-BE49-F238E27FC236}">
                <a16:creationId xmlns:a16="http://schemas.microsoft.com/office/drawing/2014/main" id="{A9AD9450-DB72-41A4-83E3-CC75A703A7B8}"/>
              </a:ext>
            </a:extLst>
          </p:cNvPr>
          <p:cNvSpPr/>
          <p:nvPr/>
        </p:nvSpPr>
        <p:spPr>
          <a:xfrm>
            <a:off x="6732426" y="2908469"/>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148" name="Group 147" descr="Intelligent Query Processing (IQP)&#10;Next Generation&#10;">
            <a:extLst>
              <a:ext uri="{FF2B5EF4-FFF2-40B4-BE49-F238E27FC236}">
                <a16:creationId xmlns:a16="http://schemas.microsoft.com/office/drawing/2014/main" id="{635498DB-B1FA-435F-AED6-3CF2552B8C89}"/>
              </a:ext>
            </a:extLst>
          </p:cNvPr>
          <p:cNvGrpSpPr/>
          <p:nvPr/>
        </p:nvGrpSpPr>
        <p:grpSpPr>
          <a:xfrm>
            <a:off x="8315568" y="2207497"/>
            <a:ext cx="586730" cy="584670"/>
            <a:chOff x="9205872" y="1855742"/>
            <a:chExt cx="820155" cy="817275"/>
          </a:xfrm>
        </p:grpSpPr>
        <p:sp>
          <p:nvSpPr>
            <p:cNvPr id="149" name="Freeform 23">
              <a:extLst>
                <a:ext uri="{FF2B5EF4-FFF2-40B4-BE49-F238E27FC236}">
                  <a16:creationId xmlns:a16="http://schemas.microsoft.com/office/drawing/2014/main" id="{E97D28D0-9557-483A-94F4-960C899F579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0" name="Freeform 25">
              <a:extLst>
                <a:ext uri="{FF2B5EF4-FFF2-40B4-BE49-F238E27FC236}">
                  <a16:creationId xmlns:a16="http://schemas.microsoft.com/office/drawing/2014/main" id="{7586379F-0005-4FEF-9E09-16697A27B303}"/>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1" name="Freeform 27">
              <a:extLst>
                <a:ext uri="{FF2B5EF4-FFF2-40B4-BE49-F238E27FC236}">
                  <a16:creationId xmlns:a16="http://schemas.microsoft.com/office/drawing/2014/main" id="{E30A38CB-F4BD-42C5-81DD-6A029DCF4CC7}"/>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62" name="Straight Connector 61" descr="Up-down arrow">
            <a:extLst>
              <a:ext uri="{FF2B5EF4-FFF2-40B4-BE49-F238E27FC236}">
                <a16:creationId xmlns:a16="http://schemas.microsoft.com/office/drawing/2014/main" id="{9646C210-C727-40DA-9674-E8F020999652}"/>
              </a:ext>
            </a:extLst>
          </p:cNvPr>
          <p:cNvCxnSpPr>
            <a:cxnSpLocks/>
          </p:cNvCxnSpPr>
          <p:nvPr/>
        </p:nvCxnSpPr>
        <p:spPr>
          <a:xfrm>
            <a:off x="8608932" y="3556542"/>
            <a:ext cx="1083" cy="864902"/>
          </a:xfrm>
          <a:prstGeom prst="line">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0CEB683-0606-3B3A-DE01-AA7AE3F86329}"/>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6" name="TextBox 5">
            <a:extLst>
              <a:ext uri="{FF2B5EF4-FFF2-40B4-BE49-F238E27FC236}">
                <a16:creationId xmlns:a16="http://schemas.microsoft.com/office/drawing/2014/main" id="{5B7FB416-7676-E601-19D3-82411733BD7E}"/>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7" name="TextBox 6">
            <a:extLst>
              <a:ext uri="{FF2B5EF4-FFF2-40B4-BE49-F238E27FC236}">
                <a16:creationId xmlns:a16="http://schemas.microsoft.com/office/drawing/2014/main" id="{71AF1ADE-F1D0-5EA5-1C64-4AFC1AC26F0D}"/>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8" name="Group 7" descr="Check mark">
            <a:extLst>
              <a:ext uri="{FF2B5EF4-FFF2-40B4-BE49-F238E27FC236}">
                <a16:creationId xmlns:a16="http://schemas.microsoft.com/office/drawing/2014/main" id="{8B89E6A1-D564-FC79-B1FA-9C61FBB3952E}"/>
              </a:ext>
            </a:extLst>
          </p:cNvPr>
          <p:cNvGrpSpPr/>
          <p:nvPr/>
        </p:nvGrpSpPr>
        <p:grpSpPr>
          <a:xfrm>
            <a:off x="584200" y="2570754"/>
            <a:ext cx="404600" cy="404598"/>
            <a:chOff x="-1422400" y="1963698"/>
            <a:chExt cx="914400" cy="914400"/>
          </a:xfrm>
        </p:grpSpPr>
        <p:sp>
          <p:nvSpPr>
            <p:cNvPr id="9" name="Oval 8">
              <a:extLst>
                <a:ext uri="{FF2B5EF4-FFF2-40B4-BE49-F238E27FC236}">
                  <a16:creationId xmlns:a16="http://schemas.microsoft.com/office/drawing/2014/main" id="{86A847AE-642E-4B3A-0AE2-DC3DF79025B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DE4D1407-FFE9-1DBA-8425-EEC81341431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AE2C0970-4A98-0F0F-D4CC-D5196B2344A3}"/>
              </a:ext>
            </a:extLst>
          </p:cNvPr>
          <p:cNvGrpSpPr/>
          <p:nvPr/>
        </p:nvGrpSpPr>
        <p:grpSpPr>
          <a:xfrm>
            <a:off x="584200" y="3361437"/>
            <a:ext cx="404600" cy="404598"/>
            <a:chOff x="-1422400" y="1963698"/>
            <a:chExt cx="914400" cy="914400"/>
          </a:xfrm>
        </p:grpSpPr>
        <p:sp>
          <p:nvSpPr>
            <p:cNvPr id="12" name="Oval 11">
              <a:extLst>
                <a:ext uri="{FF2B5EF4-FFF2-40B4-BE49-F238E27FC236}">
                  <a16:creationId xmlns:a16="http://schemas.microsoft.com/office/drawing/2014/main" id="{6271DA8A-7C6E-C214-1A09-5FD71E04E6B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90D263F1-E3F6-791D-47CA-69039A2FA2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4EB40973-7BED-EA5F-9701-8ACA0FDFEE5C}"/>
              </a:ext>
            </a:extLst>
          </p:cNvPr>
          <p:cNvGrpSpPr/>
          <p:nvPr/>
        </p:nvGrpSpPr>
        <p:grpSpPr>
          <a:xfrm>
            <a:off x="584200" y="4152120"/>
            <a:ext cx="404600" cy="404598"/>
            <a:chOff x="-1422400" y="1963698"/>
            <a:chExt cx="914400" cy="914400"/>
          </a:xfrm>
        </p:grpSpPr>
        <p:sp>
          <p:nvSpPr>
            <p:cNvPr id="15" name="Oval 14">
              <a:extLst>
                <a:ext uri="{FF2B5EF4-FFF2-40B4-BE49-F238E27FC236}">
                  <a16:creationId xmlns:a16="http://schemas.microsoft.com/office/drawing/2014/main" id="{02E3AB7D-05BE-0FBA-18F9-9C48585F992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D50B5F84-A133-AED9-A45F-37C429F053F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7" name="Group 16" descr="Check mark">
            <a:extLst>
              <a:ext uri="{FF2B5EF4-FFF2-40B4-BE49-F238E27FC236}">
                <a16:creationId xmlns:a16="http://schemas.microsoft.com/office/drawing/2014/main" id="{3A833A5B-9E6D-E629-146B-E53E4DCEB9A0}"/>
              </a:ext>
            </a:extLst>
          </p:cNvPr>
          <p:cNvGrpSpPr/>
          <p:nvPr/>
        </p:nvGrpSpPr>
        <p:grpSpPr>
          <a:xfrm>
            <a:off x="584200" y="4942804"/>
            <a:ext cx="404600" cy="404598"/>
            <a:chOff x="-1422400" y="1963698"/>
            <a:chExt cx="914400" cy="914400"/>
          </a:xfrm>
        </p:grpSpPr>
        <p:sp>
          <p:nvSpPr>
            <p:cNvPr id="18" name="Oval 17">
              <a:extLst>
                <a:ext uri="{FF2B5EF4-FFF2-40B4-BE49-F238E27FC236}">
                  <a16:creationId xmlns:a16="http://schemas.microsoft.com/office/drawing/2014/main" id="{695CAF74-D35D-F01F-3B06-8452F4FBA2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A720F64-197A-0346-6208-3092A74243A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20" name="Freeform: Shape 19" descr="Query store">
            <a:extLst>
              <a:ext uri="{FF2B5EF4-FFF2-40B4-BE49-F238E27FC236}">
                <a16:creationId xmlns:a16="http://schemas.microsoft.com/office/drawing/2014/main" id="{0E974454-1B99-BB2A-91C0-40E0CF84D6D1}"/>
              </a:ext>
            </a:extLst>
          </p:cNvPr>
          <p:cNvSpPr/>
          <p:nvPr/>
        </p:nvSpPr>
        <p:spPr>
          <a:xfrm>
            <a:off x="8283184" y="4669050"/>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B5FBF768-AED1-59A4-B701-69F5A2FF4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061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5"/>
                                        </p:tgtEl>
                                        <p:attrNameLst>
                                          <p:attrName>ppt_x</p:attrName>
                                          <p:attrName>ppt_y</p:attrName>
                                        </p:attrNameLst>
                                      </p:cBhvr>
                                      <p:rCtr x="859" y="0"/>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0.01719 -0.00023 L -1.25E-6 1.85185E-6 " pathEditMode="relative" rAng="0" ptsTypes="AA">
                                      <p:cBhvr>
                                        <p:cTn id="14" dur="500" fill="hold"/>
                                        <p:tgtEl>
                                          <p:spTgt spid="6"/>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50"/>
                                        <p:tgtEl>
                                          <p:spTgt spid="8"/>
                                        </p:tgtEl>
                                      </p:cBhvr>
                                    </p:animEffect>
                                  </p:childTnLst>
                                </p:cTn>
                              </p:par>
                              <p:par>
                                <p:cTn id="18" presetID="42" presetClass="path" presetSubtype="0" decel="100000" fill="hold" nodeType="withEffect">
                                  <p:stCondLst>
                                    <p:cond delay="0"/>
                                  </p:stCondLst>
                                  <p:childTnLst>
                                    <p:animMotion origin="layout" path="M -0.01719 -0.00023 L -1.25E-6 1.85185E-6 " pathEditMode="relative" rAng="0" ptsTypes="AA">
                                      <p:cBhvr>
                                        <p:cTn id="19" dur="500" fill="hold"/>
                                        <p:tgtEl>
                                          <p:spTgt spid="8"/>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nodeType="withEffect">
                                  <p:stCondLst>
                                    <p:cond delay="0"/>
                                  </p:stCondLst>
                                  <p:childTnLst>
                                    <p:animMotion origin="layout" path="M -0.01719 -0.00023 L -1.25E-6 1.85185E-6 " pathEditMode="relative" rAng="0" ptsTypes="AA">
                                      <p:cBhvr>
                                        <p:cTn id="24" dur="500" fill="hold"/>
                                        <p:tgtEl>
                                          <p:spTgt spid="11"/>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nodeType="withEffect">
                                  <p:stCondLst>
                                    <p:cond delay="0"/>
                                  </p:stCondLst>
                                  <p:childTnLst>
                                    <p:animMotion origin="layout" path="M -0.01719 -0.00023 L -1.25E-6 1.85185E-6 " pathEditMode="relative" rAng="0" ptsTypes="AA">
                                      <p:cBhvr>
                                        <p:cTn id="29" dur="500" fill="hold"/>
                                        <p:tgtEl>
                                          <p:spTgt spid="14"/>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childTnLst>
                                </p:cTn>
                              </p:par>
                              <p:par>
                                <p:cTn id="33" presetID="42" presetClass="path" presetSubtype="0" decel="100000" fill="hold" nodeType="withEffect">
                                  <p:stCondLst>
                                    <p:cond delay="0"/>
                                  </p:stCondLst>
                                  <p:childTnLst>
                                    <p:animMotion origin="layout" path="M -0.01719 -0.00023 L -1.25E-6 1.85185E-6 " pathEditMode="relative" rAng="0" ptsTypes="AA">
                                      <p:cBhvr>
                                        <p:cTn id="34" dur="500" fill="hold"/>
                                        <p:tgtEl>
                                          <p:spTgt spid="17"/>
                                        </p:tgtEl>
                                        <p:attrNameLst>
                                          <p:attrName>ppt_x</p:attrName>
                                          <p:attrName>ppt_y</p:attrName>
                                        </p:attrNameLst>
                                      </p:cBhvr>
                                      <p:rCtr x="859" y="0"/>
                                    </p:animMotion>
                                  </p:childTnLst>
                                </p:cTn>
                              </p:par>
                              <p:par>
                                <p:cTn id="35" presetID="10" presetClass="entr" presetSubtype="0" fill="hold" grpId="0" nodeType="withEffect">
                                  <p:stCondLst>
                                    <p:cond delay="0"/>
                                  </p:stCondLst>
                                  <p:childTnLst>
                                    <p:set>
                                      <p:cBhvr>
                                        <p:cTn id="36" dur="1" fill="hold">
                                          <p:stCondLst>
                                            <p:cond delay="0"/>
                                          </p:stCondLst>
                                        </p:cTn>
                                        <p:tgtEl>
                                          <p:spTgt spid="143"/>
                                        </p:tgtEl>
                                        <p:attrNameLst>
                                          <p:attrName>style.visibility</p:attrName>
                                        </p:attrNameLst>
                                      </p:cBhvr>
                                      <p:to>
                                        <p:strVal val="visible"/>
                                      </p:to>
                                    </p:set>
                                    <p:animEffect transition="in" filter="fade">
                                      <p:cBhvr>
                                        <p:cTn id="37" dur="250"/>
                                        <p:tgtEl>
                                          <p:spTgt spid="143"/>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143"/>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250"/>
                                        <p:tgtEl>
                                          <p:spTgt spid="147"/>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147"/>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250"/>
                                        <p:tgtEl>
                                          <p:spTgt spid="148"/>
                                        </p:tgtEl>
                                      </p:cBhvr>
                                    </p:animEffect>
                                  </p:childTnLst>
                                </p:cTn>
                              </p:par>
                              <p:par>
                                <p:cTn id="48" presetID="42" presetClass="path" presetSubtype="0" decel="100000" fill="hold" nodeType="withEffect">
                                  <p:stCondLst>
                                    <p:cond delay="0"/>
                                  </p:stCondLst>
                                  <p:childTnLst>
                                    <p:animMotion origin="layout" path="M 1.25E-6 0.03889 L 1.25E-6 1.85185E-6 " pathEditMode="relative" rAng="0" ptsTypes="AA">
                                      <p:cBhvr>
                                        <p:cTn id="49" dur="500" fill="hold"/>
                                        <p:tgtEl>
                                          <p:spTgt spid="148"/>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250"/>
                                        <p:tgtEl>
                                          <p:spTgt spid="20"/>
                                        </p:tgtEl>
                                      </p:cBhvr>
                                    </p:animEffect>
                                  </p:childTnLst>
                                </p:cTn>
                              </p:par>
                              <p:par>
                                <p:cTn id="58" presetID="42" presetClass="path" presetSubtype="0" decel="100000" fill="hold" grpId="1" nodeType="withEffect">
                                  <p:stCondLst>
                                    <p:cond delay="0"/>
                                  </p:stCondLst>
                                  <p:childTnLst>
                                    <p:animMotion origin="layout" path="M 1.25E-6 0.03889 L 1.25E-6 1.85185E-6 " pathEditMode="relative" rAng="0" ptsTypes="AA">
                                      <p:cBhvr>
                                        <p:cTn id="59" dur="500" fill="hold"/>
                                        <p:tgtEl>
                                          <p:spTgt spid="20"/>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 grpId="0"/>
      <p:bldP spid="143" grpId="1"/>
      <p:bldP spid="147" grpId="0"/>
      <p:bldP spid="147" grpId="1"/>
      <p:bldP spid="5" grpId="0"/>
      <p:bldP spid="5" grpId="1"/>
      <p:bldP spid="6" grpId="0"/>
      <p:bldP spid="6" grpId="1"/>
      <p:bldP spid="20" grpId="0" animBg="1"/>
      <p:bldP spid="20"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263" y="457200"/>
            <a:ext cx="11018520" cy="861774"/>
          </a:xfrm>
        </p:spPr>
        <p:txBody>
          <a:bodyPr/>
          <a:lstStyle/>
          <a:p>
            <a:r>
              <a:rPr lang="en-US" noProof="0" dirty="0"/>
              <a:t>Query Store and Intelligent Query Processing</a:t>
            </a:r>
            <a:br>
              <a:rPr lang="en-US" noProof="0" dirty="0"/>
            </a:br>
            <a:r>
              <a:rPr lang="en-US" sz="2000" spc="-30" dirty="0">
                <a:solidFill>
                  <a:srgbClr val="0078D4"/>
                </a:solidFill>
                <a:latin typeface="Segoe UI Semibold"/>
              </a:rPr>
              <a:t>Accelerate query performance and tuning with no code changes</a:t>
            </a:r>
          </a:p>
        </p:txBody>
      </p:sp>
      <p:sp>
        <p:nvSpPr>
          <p:cNvPr id="10" name="Rectangle 9">
            <a:extLst>
              <a:ext uri="{FF2B5EF4-FFF2-40B4-BE49-F238E27FC236}">
                <a16:creationId xmlns:a16="http://schemas.microsoft.com/office/drawing/2014/main" id="{43559DC9-4ED6-4C6C-9BD9-640526E98CFA}"/>
              </a:ext>
            </a:extLst>
          </p:cNvPr>
          <p:cNvSpPr/>
          <p:nvPr/>
        </p:nvSpPr>
        <p:spPr>
          <a:xfrm>
            <a:off x="7770457" y="5913594"/>
            <a:ext cx="1856254" cy="246221"/>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Query Store</a:t>
            </a:r>
          </a:p>
        </p:txBody>
      </p:sp>
      <p:sp>
        <p:nvSpPr>
          <p:cNvPr id="66" name="TextBox 65">
            <a:extLst>
              <a:ext uri="{FF2B5EF4-FFF2-40B4-BE49-F238E27FC236}">
                <a16:creationId xmlns:a16="http://schemas.microsoft.com/office/drawing/2014/main" id="{72B956E1-75AC-49EA-99BE-BFA5A09837FC}"/>
              </a:ext>
            </a:extLst>
          </p:cNvPr>
          <p:cNvSpPr txBox="1"/>
          <p:nvPr/>
        </p:nvSpPr>
        <p:spPr>
          <a:xfrm>
            <a:off x="5820361"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Degree of Parallelism (DOP) feedback</a:t>
            </a:r>
          </a:p>
        </p:txBody>
      </p:sp>
      <p:sp>
        <p:nvSpPr>
          <p:cNvPr id="67" name="TextBox 66">
            <a:extLst>
              <a:ext uri="{FF2B5EF4-FFF2-40B4-BE49-F238E27FC236}">
                <a16:creationId xmlns:a16="http://schemas.microsoft.com/office/drawing/2014/main" id="{9E254204-4928-46BD-979A-4F742C892500}"/>
              </a:ext>
            </a:extLst>
          </p:cNvPr>
          <p:cNvSpPr txBox="1"/>
          <p:nvPr/>
        </p:nvSpPr>
        <p:spPr>
          <a:xfrm>
            <a:off x="9741653" y="3711615"/>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Parameter Sensitive Plan (PSP) Optimization</a:t>
            </a:r>
          </a:p>
        </p:txBody>
      </p:sp>
      <p:sp>
        <p:nvSpPr>
          <p:cNvPr id="69" name="TextBox 68">
            <a:extLst>
              <a:ext uri="{FF2B5EF4-FFF2-40B4-BE49-F238E27FC236}">
                <a16:creationId xmlns:a16="http://schemas.microsoft.com/office/drawing/2014/main" id="{B043E7CA-4DAB-446E-B189-5D522119BC6E}"/>
              </a:ext>
            </a:extLst>
          </p:cNvPr>
          <p:cNvSpPr txBox="1"/>
          <p:nvPr/>
        </p:nvSpPr>
        <p:spPr>
          <a:xfrm>
            <a:off x="7781385" y="3705070"/>
            <a:ext cx="1834398" cy="523220"/>
          </a:xfrm>
          <a:prstGeom prst="rect">
            <a:avLst/>
          </a:prstGeom>
          <a:solidFill>
            <a:schemeClr val="bg1"/>
          </a:solidFill>
          <a:ln w="19050">
            <a:solidFill>
              <a:schemeClr val="accent1"/>
            </a:solidFill>
          </a:ln>
        </p:spPr>
        <p:txBody>
          <a:bodyPr wrap="square" tIns="91440" bIns="91440"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Cardinality Estimation </a:t>
            </a:r>
            <a:b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br>
            <a:r>
              <a:rPr kumimoji="0" lang="en-US" sz="1100" b="0" i="0" u="none" strike="noStrike" kern="1200" cap="none" spc="0" normalizeH="0" baseline="0" noProof="0" dirty="0">
                <a:ln>
                  <a:noFill/>
                </a:ln>
                <a:solidFill>
                  <a:srgbClr val="1A1A1A"/>
                </a:solidFill>
                <a:effectLst/>
                <a:uLnTx/>
                <a:uFillTx/>
                <a:latin typeface="Segoe UI Semibold"/>
                <a:ea typeface="+mn-ea"/>
                <a:cs typeface="Segoe UI Semibold"/>
              </a:rPr>
              <a:t>(CE) feedback</a:t>
            </a:r>
          </a:p>
        </p:txBody>
      </p:sp>
      <p:sp>
        <p:nvSpPr>
          <p:cNvPr id="87" name="Rectangle 86">
            <a:extLst>
              <a:ext uri="{FF2B5EF4-FFF2-40B4-BE49-F238E27FC236}">
                <a16:creationId xmlns:a16="http://schemas.microsoft.com/office/drawing/2014/main" id="{9BAD1197-DA6F-4795-8F6A-341622EA04A9}"/>
              </a:ext>
            </a:extLst>
          </p:cNvPr>
          <p:cNvSpPr/>
          <p:nvPr/>
        </p:nvSpPr>
        <p:spPr>
          <a:xfrm>
            <a:off x="6822078" y="2441540"/>
            <a:ext cx="3753012" cy="492443"/>
          </a:xfrm>
          <a:prstGeom prst="rect">
            <a:avLst/>
          </a:prstGeom>
        </p:spPr>
        <p:txBody>
          <a:bodyPr wrap="square" lIns="0" tIns="0" rIns="0" bIns="0" anchor="t">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Intelligent Query Processing (IQP)</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Segoe UI Semibold"/>
              </a:rPr>
              <a:t>Next Generation</a:t>
            </a:r>
            <a:endParaRPr kumimoji="0" lang="en-US" sz="1600" b="0" i="0" u="none" strike="noStrike" kern="1200" cap="none" spc="0" normalizeH="0" baseline="0" noProof="0" dirty="0">
              <a:ln>
                <a:noFill/>
              </a:ln>
              <a:solidFill>
                <a:srgbClr val="1A1A1A"/>
              </a:solidFill>
              <a:effectLst/>
              <a:uLnTx/>
              <a:uFillTx/>
              <a:latin typeface="Segoe UI"/>
              <a:ea typeface="+mn-ea"/>
              <a:cs typeface="Segoe UI Semibold" panose="020B0502040204020203" pitchFamily="34" charset="0"/>
            </a:endParaRPr>
          </a:p>
        </p:txBody>
      </p:sp>
      <p:grpSp>
        <p:nvGrpSpPr>
          <p:cNvPr id="88" name="Group 87" descr="Intelligent Query Processing (IQP)&#10;Next Generation&#10;">
            <a:extLst>
              <a:ext uri="{FF2B5EF4-FFF2-40B4-BE49-F238E27FC236}">
                <a16:creationId xmlns:a16="http://schemas.microsoft.com/office/drawing/2014/main" id="{30000D3D-7A63-4F7A-8677-00CF5ECFC049}"/>
              </a:ext>
            </a:extLst>
          </p:cNvPr>
          <p:cNvGrpSpPr/>
          <p:nvPr/>
        </p:nvGrpSpPr>
        <p:grpSpPr>
          <a:xfrm>
            <a:off x="8405220" y="1740568"/>
            <a:ext cx="586730" cy="584670"/>
            <a:chOff x="9205872" y="1855742"/>
            <a:chExt cx="820155" cy="817275"/>
          </a:xfrm>
        </p:grpSpPr>
        <p:sp>
          <p:nvSpPr>
            <p:cNvPr id="89" name="Freeform 23">
              <a:extLst>
                <a:ext uri="{FF2B5EF4-FFF2-40B4-BE49-F238E27FC236}">
                  <a16:creationId xmlns:a16="http://schemas.microsoft.com/office/drawing/2014/main" id="{843CA0CE-DD15-48A0-AD4F-E961E4D06EE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0" name="Freeform 25">
              <a:extLst>
                <a:ext uri="{FF2B5EF4-FFF2-40B4-BE49-F238E27FC236}">
                  <a16:creationId xmlns:a16="http://schemas.microsoft.com/office/drawing/2014/main" id="{E2590039-B621-4B28-B321-60C50C48DDD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1" name="Freeform 27">
              <a:extLst>
                <a:ext uri="{FF2B5EF4-FFF2-40B4-BE49-F238E27FC236}">
                  <a16:creationId xmlns:a16="http://schemas.microsoft.com/office/drawing/2014/main" id="{E560C41F-A086-471E-9608-362B457500DF}"/>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cxnSp>
        <p:nvCxnSpPr>
          <p:cNvPr id="94" name="Connector: Elbow 93" descr="Arrow">
            <a:extLst>
              <a:ext uri="{FF2B5EF4-FFF2-40B4-BE49-F238E27FC236}">
                <a16:creationId xmlns:a16="http://schemas.microsoft.com/office/drawing/2014/main" id="{020F929F-29D1-4E67-BCE2-5E34266068B7}"/>
              </a:ext>
            </a:extLst>
          </p:cNvPr>
          <p:cNvCxnSpPr/>
          <p:nvPr/>
        </p:nvCxnSpPr>
        <p:spPr>
          <a:xfrm rot="5400000" flipH="1" flipV="1">
            <a:off x="725930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5" name="Connector: Elbow 94" descr="Arrow">
            <a:extLst>
              <a:ext uri="{FF2B5EF4-FFF2-40B4-BE49-F238E27FC236}">
                <a16:creationId xmlns:a16="http://schemas.microsoft.com/office/drawing/2014/main" id="{45090B7C-AF2C-4CC5-AE82-ADF38F8EDFEB}"/>
              </a:ext>
            </a:extLst>
          </p:cNvPr>
          <p:cNvCxnSpPr/>
          <p:nvPr/>
        </p:nvCxnSpPr>
        <p:spPr>
          <a:xfrm rot="16200000" flipV="1">
            <a:off x="9731744" y="2056454"/>
            <a:ext cx="406121" cy="2472440"/>
          </a:xfrm>
          <a:prstGeom prst="bentConnector3">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6" name="Straight Connector 95" descr="Up-down arrow">
            <a:extLst>
              <a:ext uri="{FF2B5EF4-FFF2-40B4-BE49-F238E27FC236}">
                <a16:creationId xmlns:a16="http://schemas.microsoft.com/office/drawing/2014/main" id="{A0E4393E-9C6C-4763-8D01-F37F29764E23}"/>
              </a:ext>
            </a:extLst>
          </p:cNvPr>
          <p:cNvCxnSpPr/>
          <p:nvPr/>
        </p:nvCxnSpPr>
        <p:spPr>
          <a:xfrm>
            <a:off x="8698584" y="3089613"/>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99" name="Connector: Elbow 98" descr="Arrow">
            <a:extLst>
              <a:ext uri="{FF2B5EF4-FFF2-40B4-BE49-F238E27FC236}">
                <a16:creationId xmlns:a16="http://schemas.microsoft.com/office/drawing/2014/main" id="{8BE9A66C-CE0E-40E0-B08E-E285E35223D9}"/>
              </a:ext>
            </a:extLst>
          </p:cNvPr>
          <p:cNvCxnSpPr/>
          <p:nvPr/>
        </p:nvCxnSpPr>
        <p:spPr>
          <a:xfrm rot="5400000" flipV="1">
            <a:off x="7259305" y="3404466"/>
            <a:ext cx="406121" cy="2472440"/>
          </a:xfrm>
          <a:prstGeom prst="bentConnector3">
            <a:avLst>
              <a:gd name="adj1" fmla="val 54372"/>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cxnSp>
        <p:nvCxnSpPr>
          <p:cNvPr id="100" name="Straight Connector 99" descr="Up down arrow">
            <a:extLst>
              <a:ext uri="{FF2B5EF4-FFF2-40B4-BE49-F238E27FC236}">
                <a16:creationId xmlns:a16="http://schemas.microsoft.com/office/drawing/2014/main" id="{09004F0B-9275-48F4-A5D0-1DE42100C95F}"/>
              </a:ext>
            </a:extLst>
          </p:cNvPr>
          <p:cNvCxnSpPr/>
          <p:nvPr/>
        </p:nvCxnSpPr>
        <p:spPr>
          <a:xfrm rot="10800000">
            <a:off x="8698586" y="4437626"/>
            <a:ext cx="0" cy="406121"/>
          </a:xfrm>
          <a:prstGeom prst="line">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grpSp>
        <p:nvGrpSpPr>
          <p:cNvPr id="7" name="Group 6" descr="Query Store&#10;">
            <a:extLst>
              <a:ext uri="{FF2B5EF4-FFF2-40B4-BE49-F238E27FC236}">
                <a16:creationId xmlns:a16="http://schemas.microsoft.com/office/drawing/2014/main" id="{68752E73-5CB9-4D62-AF96-DC8D373A38F1}"/>
              </a:ext>
            </a:extLst>
          </p:cNvPr>
          <p:cNvGrpSpPr/>
          <p:nvPr/>
        </p:nvGrpSpPr>
        <p:grpSpPr>
          <a:xfrm>
            <a:off x="7942064" y="4931431"/>
            <a:ext cx="2910161" cy="1337607"/>
            <a:chOff x="7876934" y="4954615"/>
            <a:chExt cx="2910161" cy="1337607"/>
          </a:xfrm>
        </p:grpSpPr>
        <p:sp>
          <p:nvSpPr>
            <p:cNvPr id="107" name="Rectangle 106">
              <a:extLst>
                <a:ext uri="{FF2B5EF4-FFF2-40B4-BE49-F238E27FC236}">
                  <a16:creationId xmlns:a16="http://schemas.microsoft.com/office/drawing/2014/main" id="{86004630-F74D-40A5-8E3A-EE04B55C91F9}"/>
                </a:ext>
              </a:extLst>
            </p:cNvPr>
            <p:cNvSpPr/>
            <p:nvPr/>
          </p:nvSpPr>
          <p:spPr bwMode="auto">
            <a:xfrm>
              <a:off x="7876934" y="4954615"/>
              <a:ext cx="1533711" cy="1337607"/>
            </a:xfrm>
            <a:prstGeom prst="rect">
              <a:avLst/>
            </a:prstGeom>
            <a:noFill/>
            <a:ln w="1905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44FF0092-2E54-418A-B0D5-536E5814FFE7}"/>
                </a:ext>
              </a:extLst>
            </p:cNvPr>
            <p:cNvSpPr/>
            <p:nvPr/>
          </p:nvSpPr>
          <p:spPr bwMode="auto">
            <a:xfrm>
              <a:off x="9630681" y="5756582"/>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Feedback store</a:t>
              </a:r>
            </a:p>
          </p:txBody>
        </p:sp>
        <p:cxnSp>
          <p:nvCxnSpPr>
            <p:cNvPr id="6" name="Straight Connector 5">
              <a:extLst>
                <a:ext uri="{FF2B5EF4-FFF2-40B4-BE49-F238E27FC236}">
                  <a16:creationId xmlns:a16="http://schemas.microsoft.com/office/drawing/2014/main" id="{AF3E6F41-8062-439D-99C3-86CD3CA27ACD}"/>
                </a:ext>
              </a:extLst>
            </p:cNvPr>
            <p:cNvCxnSpPr>
              <a:cxnSpLocks/>
            </p:cNvCxnSpPr>
            <p:nvPr/>
          </p:nvCxnSpPr>
          <p:spPr>
            <a:xfrm flipH="1">
              <a:off x="9408868" y="5906676"/>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 name="Rectangle 8">
            <a:extLst>
              <a:ext uri="{FF2B5EF4-FFF2-40B4-BE49-F238E27FC236}">
                <a16:creationId xmlns:a16="http://schemas.microsoft.com/office/drawing/2014/main" id="{DDFEFDD5-4218-8A00-822C-A75867ED27CD}"/>
              </a:ext>
            </a:extLst>
          </p:cNvPr>
          <p:cNvSpPr/>
          <p:nvPr/>
        </p:nvSpPr>
        <p:spPr bwMode="auto">
          <a:xfrm>
            <a:off x="9695811" y="5247251"/>
            <a:ext cx="1156414" cy="279804"/>
          </a:xfrm>
          <a:prstGeom prst="rect">
            <a:avLst/>
          </a:prstGeom>
          <a:solidFill>
            <a:schemeClr val="accent1"/>
          </a:solidFill>
          <a:ln w="19050" cap="flat" cmpd="sng" algn="ctr">
            <a:solidFill>
              <a:schemeClr val="accent1"/>
            </a:solidFill>
            <a:prstDash val="solid"/>
          </a:ln>
          <a:effectLst/>
        </p:spPr>
        <p:txBody>
          <a:bodyPr vert="horz" wrap="square" lIns="91440" tIns="91440" rIns="91440" bIns="91440" numCol="1" rtlCol="0" anchor="ctr" anchorCtr="0" compatLnSpc="1">
            <a:prstTxWarp prst="textNoShape">
              <a:avLst/>
            </a:prstTxWarp>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0" cap="none" spc="0" normalizeH="0" baseline="0" noProof="0" dirty="0">
                <a:ln>
                  <a:noFill/>
                </a:ln>
                <a:solidFill>
                  <a:srgbClr val="FFFFFF"/>
                </a:solidFill>
                <a:effectLst/>
                <a:uLnTx/>
                <a:uFillTx/>
                <a:latin typeface="Segoe UI Semibold"/>
                <a:ea typeface="+mn-ea"/>
                <a:cs typeface="+mn-cs"/>
              </a:rPr>
              <a:t>Hints</a:t>
            </a:r>
          </a:p>
        </p:txBody>
      </p:sp>
      <p:cxnSp>
        <p:nvCxnSpPr>
          <p:cNvPr id="12" name="Straight Connector 11">
            <a:extLst>
              <a:ext uri="{FF2B5EF4-FFF2-40B4-BE49-F238E27FC236}">
                <a16:creationId xmlns:a16="http://schemas.microsoft.com/office/drawing/2014/main" id="{6D7FA673-B140-BF0E-ADC0-03E5C1963D0D}"/>
              </a:ext>
              <a:ext uri="{C183D7F6-B498-43B3-948B-1728B52AA6E4}">
                <adec:decorative xmlns:adec="http://schemas.microsoft.com/office/drawing/2017/decorative" val="1"/>
              </a:ext>
            </a:extLst>
          </p:cNvPr>
          <p:cNvCxnSpPr>
            <a:cxnSpLocks/>
          </p:cNvCxnSpPr>
          <p:nvPr/>
        </p:nvCxnSpPr>
        <p:spPr>
          <a:xfrm flipH="1">
            <a:off x="9483651" y="5405338"/>
            <a:ext cx="212160" cy="0"/>
          </a:xfrm>
          <a:prstGeom prst="line">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E40DDD2E-E131-682A-9328-06213F2258D2}"/>
              </a:ext>
              <a:ext uri="{C183D7F6-B498-43B3-948B-1728B52AA6E4}">
                <adec:decorative xmlns:adec="http://schemas.microsoft.com/office/drawing/2017/decorative" val="1"/>
              </a:ext>
            </a:extLst>
          </p:cNvPr>
          <p:cNvSpPr/>
          <p:nvPr/>
        </p:nvSpPr>
        <p:spPr bwMode="auto">
          <a:xfrm>
            <a:off x="295274" y="1436688"/>
            <a:ext cx="5003801"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19A2BA01-D077-5D43-2DF8-D732F33E974B}"/>
              </a:ext>
            </a:extLst>
          </p:cNvPr>
          <p:cNvSpPr txBox="1"/>
          <p:nvPr/>
        </p:nvSpPr>
        <p:spPr>
          <a:xfrm>
            <a:off x="584200" y="6118802"/>
            <a:ext cx="4714875" cy="184666"/>
          </a:xfrm>
          <a:prstGeom prst="rect">
            <a:avLst/>
          </a:prstGeom>
          <a:noFill/>
        </p:spPr>
        <p:txBody>
          <a:bodyPr wrap="square" lIns="0" tIns="0" rIns="0" bIns="0" rtlCol="0">
            <a:spAutoFit/>
          </a:bodyPr>
          <a:lstStyle>
            <a:defPPr>
              <a:defRPr lang="en-US"/>
            </a:defPPr>
            <a:lvl1pPr>
              <a:defRPr sz="1200">
                <a:gradFill>
                  <a:gsLst>
                    <a:gs pos="2917">
                      <a:schemeClr val="tx1"/>
                    </a:gs>
                    <a:gs pos="30000">
                      <a:schemeClr val="tx1"/>
                    </a:gs>
                  </a:gsLst>
                  <a:lin ang="5400000" scaled="0"/>
                </a:gradFill>
              </a:defRPr>
            </a:lvl1pPr>
          </a:lstStyle>
          <a:p>
            <a:r>
              <a:rPr lang="en-US" dirty="0"/>
              <a:t>* Currently requires trace flag 12606 </a:t>
            </a:r>
          </a:p>
        </p:txBody>
      </p:sp>
      <p:sp>
        <p:nvSpPr>
          <p:cNvPr id="20" name="TextBox 19">
            <a:extLst>
              <a:ext uri="{FF2B5EF4-FFF2-40B4-BE49-F238E27FC236}">
                <a16:creationId xmlns:a16="http://schemas.microsoft.com/office/drawing/2014/main" id="{588CF297-2508-93A4-617A-87DF91D02C14}"/>
              </a:ext>
            </a:extLst>
          </p:cNvPr>
          <p:cNvSpPr txBox="1"/>
          <p:nvPr/>
        </p:nvSpPr>
        <p:spPr>
          <a:xfrm>
            <a:off x="1150438" y="2527302"/>
            <a:ext cx="3811997" cy="289310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Query Store on by default for new databases</a:t>
            </a:r>
          </a:p>
          <a:p>
            <a:pPr lvl="0" defTabSz="914192">
              <a:spcAft>
                <a:spcPts val="2400"/>
              </a:spcAft>
              <a:defRPr/>
            </a:pPr>
            <a:r>
              <a:rPr lang="en-US" sz="1600" b="1" dirty="0">
                <a:latin typeface="Segoe UI Semibold"/>
                <a:cs typeface="Segoe UI Semibold"/>
              </a:rPr>
              <a:t>Query Store support for read replicas from availability groups*</a:t>
            </a:r>
          </a:p>
          <a:p>
            <a:pPr lvl="0" defTabSz="914192">
              <a:spcAft>
                <a:spcPts val="2400"/>
              </a:spcAft>
              <a:defRPr/>
            </a:pPr>
            <a:r>
              <a:rPr lang="en-US" sz="1600" b="1" dirty="0">
                <a:latin typeface="Segoe UI Semibold"/>
                <a:cs typeface="Segoe UI Semibold"/>
              </a:rPr>
              <a:t>Query Store hints to shape plans with no code changes</a:t>
            </a:r>
          </a:p>
          <a:p>
            <a:pPr lvl="0" defTabSz="914192">
              <a:spcAft>
                <a:spcPts val="2400"/>
              </a:spcAft>
              <a:defRPr/>
            </a:pPr>
            <a:r>
              <a:rPr lang="en-US" sz="1600" b="1" dirty="0">
                <a:latin typeface="Segoe UI Semibold"/>
                <a:cs typeface="Segoe UI Semibold"/>
              </a:rPr>
              <a:t>New IQP scenarios enabled through better together capabilities </a:t>
            </a:r>
          </a:p>
        </p:txBody>
      </p:sp>
      <p:sp>
        <p:nvSpPr>
          <p:cNvPr id="21" name="TextBox 20">
            <a:extLst>
              <a:ext uri="{FF2B5EF4-FFF2-40B4-BE49-F238E27FC236}">
                <a16:creationId xmlns:a16="http://schemas.microsoft.com/office/drawing/2014/main" id="{70C5D60A-955F-4224-1380-377ECBB18B93}"/>
              </a:ext>
            </a:extLst>
          </p:cNvPr>
          <p:cNvSpPr txBox="1"/>
          <p:nvPr/>
        </p:nvSpPr>
        <p:spPr>
          <a:xfrm>
            <a:off x="588263" y="1666189"/>
            <a:ext cx="4402837" cy="61555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Query tuning is expensive and time consuming</a:t>
            </a:r>
          </a:p>
        </p:txBody>
      </p:sp>
      <p:grpSp>
        <p:nvGrpSpPr>
          <p:cNvPr id="22" name="Group 21" descr="Check mark">
            <a:extLst>
              <a:ext uri="{FF2B5EF4-FFF2-40B4-BE49-F238E27FC236}">
                <a16:creationId xmlns:a16="http://schemas.microsoft.com/office/drawing/2014/main" id="{108B956C-E07A-8FA3-2BAC-4C61AD196513}"/>
              </a:ext>
            </a:extLst>
          </p:cNvPr>
          <p:cNvGrpSpPr/>
          <p:nvPr/>
        </p:nvGrpSpPr>
        <p:grpSpPr>
          <a:xfrm>
            <a:off x="584200" y="2570754"/>
            <a:ext cx="404600" cy="404598"/>
            <a:chOff x="-1422400" y="1963698"/>
            <a:chExt cx="914400" cy="914400"/>
          </a:xfrm>
        </p:grpSpPr>
        <p:sp>
          <p:nvSpPr>
            <p:cNvPr id="23" name="Oval 22">
              <a:extLst>
                <a:ext uri="{FF2B5EF4-FFF2-40B4-BE49-F238E27FC236}">
                  <a16:creationId xmlns:a16="http://schemas.microsoft.com/office/drawing/2014/main" id="{AB4FFD8B-E2EB-C19F-CE46-F94669C98FA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Graphic 6">
              <a:extLst>
                <a:ext uri="{FF2B5EF4-FFF2-40B4-BE49-F238E27FC236}">
                  <a16:creationId xmlns:a16="http://schemas.microsoft.com/office/drawing/2014/main" id="{44AA1306-D93A-036F-5765-D1FF9A7934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5" name="Group 24" descr="Check mark">
            <a:extLst>
              <a:ext uri="{FF2B5EF4-FFF2-40B4-BE49-F238E27FC236}">
                <a16:creationId xmlns:a16="http://schemas.microsoft.com/office/drawing/2014/main" id="{A8596272-0D8F-0F18-BC7C-BE217F756D52}"/>
              </a:ext>
            </a:extLst>
          </p:cNvPr>
          <p:cNvGrpSpPr/>
          <p:nvPr/>
        </p:nvGrpSpPr>
        <p:grpSpPr>
          <a:xfrm>
            <a:off x="584200" y="3361437"/>
            <a:ext cx="404600" cy="404598"/>
            <a:chOff x="-1422400" y="1963698"/>
            <a:chExt cx="914400" cy="914400"/>
          </a:xfrm>
        </p:grpSpPr>
        <p:sp>
          <p:nvSpPr>
            <p:cNvPr id="26" name="Oval 25">
              <a:extLst>
                <a:ext uri="{FF2B5EF4-FFF2-40B4-BE49-F238E27FC236}">
                  <a16:creationId xmlns:a16="http://schemas.microsoft.com/office/drawing/2014/main" id="{ADA8557E-72D0-7578-4B71-BA1D5D90D6EE}"/>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7" name="Graphic 6">
              <a:extLst>
                <a:ext uri="{FF2B5EF4-FFF2-40B4-BE49-F238E27FC236}">
                  <a16:creationId xmlns:a16="http://schemas.microsoft.com/office/drawing/2014/main" id="{8769538D-0491-0868-6F4A-E4E9DC329B1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8" name="Group 27" descr="Check mark">
            <a:extLst>
              <a:ext uri="{FF2B5EF4-FFF2-40B4-BE49-F238E27FC236}">
                <a16:creationId xmlns:a16="http://schemas.microsoft.com/office/drawing/2014/main" id="{4339C625-FF1E-5E4B-6B66-022AB55243D2}"/>
              </a:ext>
            </a:extLst>
          </p:cNvPr>
          <p:cNvGrpSpPr/>
          <p:nvPr/>
        </p:nvGrpSpPr>
        <p:grpSpPr>
          <a:xfrm>
            <a:off x="584200" y="4152120"/>
            <a:ext cx="404600" cy="404598"/>
            <a:chOff x="-1422400" y="1963698"/>
            <a:chExt cx="914400" cy="914400"/>
          </a:xfrm>
        </p:grpSpPr>
        <p:sp>
          <p:nvSpPr>
            <p:cNvPr id="29" name="Oval 28">
              <a:extLst>
                <a:ext uri="{FF2B5EF4-FFF2-40B4-BE49-F238E27FC236}">
                  <a16:creationId xmlns:a16="http://schemas.microsoft.com/office/drawing/2014/main" id="{22A347AD-1688-EBF4-639D-A33B733D9A3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618A48B0-B84A-355C-1D2D-24CA06601A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0" name="Group 69" descr="Check mark">
            <a:extLst>
              <a:ext uri="{FF2B5EF4-FFF2-40B4-BE49-F238E27FC236}">
                <a16:creationId xmlns:a16="http://schemas.microsoft.com/office/drawing/2014/main" id="{3FEC7AC7-07EE-76E4-015F-C7BD9F935A28}"/>
              </a:ext>
            </a:extLst>
          </p:cNvPr>
          <p:cNvGrpSpPr/>
          <p:nvPr/>
        </p:nvGrpSpPr>
        <p:grpSpPr>
          <a:xfrm>
            <a:off x="584200" y="4942804"/>
            <a:ext cx="404600" cy="404598"/>
            <a:chOff x="-1422400" y="1963698"/>
            <a:chExt cx="914400" cy="914400"/>
          </a:xfrm>
        </p:grpSpPr>
        <p:sp>
          <p:nvSpPr>
            <p:cNvPr id="71" name="Oval 70">
              <a:extLst>
                <a:ext uri="{FF2B5EF4-FFF2-40B4-BE49-F238E27FC236}">
                  <a16:creationId xmlns:a16="http://schemas.microsoft.com/office/drawing/2014/main" id="{D5832E07-A468-9F1A-9371-9B269C67295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2" name="Graphic 6">
              <a:extLst>
                <a:ext uri="{FF2B5EF4-FFF2-40B4-BE49-F238E27FC236}">
                  <a16:creationId xmlns:a16="http://schemas.microsoft.com/office/drawing/2014/main" id="{EE4B2BAA-03BC-0D17-35BE-4AE041F96F7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73" name="Freeform: Shape 72" descr="Query store">
            <a:extLst>
              <a:ext uri="{FF2B5EF4-FFF2-40B4-BE49-F238E27FC236}">
                <a16:creationId xmlns:a16="http://schemas.microsoft.com/office/drawing/2014/main" id="{DD254A23-9BA1-8CAD-0D16-CBE9BF8C364E}"/>
              </a:ext>
            </a:extLst>
          </p:cNvPr>
          <p:cNvSpPr/>
          <p:nvPr/>
        </p:nvSpPr>
        <p:spPr>
          <a:xfrm>
            <a:off x="8367232" y="5121918"/>
            <a:ext cx="651495" cy="65182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pic>
        <p:nvPicPr>
          <p:cNvPr id="2" name="Picture 13">
            <a:extLst>
              <a:ext uri="{FF2B5EF4-FFF2-40B4-BE49-F238E27FC236}">
                <a16:creationId xmlns:a16="http://schemas.microsoft.com/office/drawing/2014/main" id="{C00B18E4-5F40-1706-D022-8A4D39AF9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5210" y="147820"/>
            <a:ext cx="1258186" cy="111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1151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750"/>
                                  </p:stCondLst>
                                  <p:childTnLst>
                                    <p:animClr clrSpc="rgb" dir="cw">
                                      <p:cBhvr>
                                        <p:cTn id="6" dur="500" fill="hold"/>
                                        <p:tgtEl>
                                          <p:spTgt spid="99"/>
                                        </p:tgtEl>
                                        <p:attrNameLst>
                                          <p:attrName>stroke.color</p:attrName>
                                        </p:attrNameLst>
                                      </p:cBhvr>
                                      <p:to>
                                        <a:srgbClr val="0078D4"/>
                                      </p:to>
                                    </p:animClr>
                                    <p:set>
                                      <p:cBhvr>
                                        <p:cTn id="7" dur="500" fill="hold"/>
                                        <p:tgtEl>
                                          <p:spTgt spid="99"/>
                                        </p:tgtEl>
                                        <p:attrNameLst>
                                          <p:attrName>stroke.on</p:attrName>
                                        </p:attrNameLst>
                                      </p:cBhvr>
                                      <p:to>
                                        <p:strVal val="true"/>
                                      </p:to>
                                    </p:set>
                                  </p:childTnLst>
                                </p:cTn>
                              </p:par>
                              <p:par>
                                <p:cTn id="8" presetID="7" presetClass="emph" presetSubtype="2" fill="hold" nodeType="withEffect">
                                  <p:stCondLst>
                                    <p:cond delay="750"/>
                                  </p:stCondLst>
                                  <p:childTnLst>
                                    <p:animClr clrSpc="rgb" dir="cw">
                                      <p:cBhvr>
                                        <p:cTn id="9" dur="500" fill="hold"/>
                                        <p:tgtEl>
                                          <p:spTgt spid="100"/>
                                        </p:tgtEl>
                                        <p:attrNameLst>
                                          <p:attrName>stroke.color</p:attrName>
                                        </p:attrNameLst>
                                      </p:cBhvr>
                                      <p:to>
                                        <a:srgbClr val="0078D4"/>
                                      </p:to>
                                    </p:animClr>
                                    <p:set>
                                      <p:cBhvr>
                                        <p:cTn id="10" dur="500" fill="hold"/>
                                        <p:tgtEl>
                                          <p:spTgt spid="100"/>
                                        </p:tgtEl>
                                        <p:attrNameLst>
                                          <p:attrName>stroke.on</p:attrName>
                                        </p:attrNameLst>
                                      </p:cBhvr>
                                      <p:to>
                                        <p:strVal val="true"/>
                                      </p:to>
                                    </p:set>
                                  </p:childTnLst>
                                </p:cTn>
                              </p:par>
                              <p:par>
                                <p:cTn id="11" presetID="7" presetClass="emph" presetSubtype="2" fill="hold" nodeType="withEffect">
                                  <p:stCondLst>
                                    <p:cond delay="750"/>
                                  </p:stCondLst>
                                  <p:childTnLst>
                                    <p:animClr clrSpc="rgb" dir="cw">
                                      <p:cBhvr>
                                        <p:cTn id="12" dur="500" fill="hold"/>
                                        <p:tgtEl>
                                          <p:spTgt spid="95"/>
                                        </p:tgtEl>
                                        <p:attrNameLst>
                                          <p:attrName>stroke.color</p:attrName>
                                        </p:attrNameLst>
                                      </p:cBhvr>
                                      <p:to>
                                        <a:srgbClr val="0078D4"/>
                                      </p:to>
                                    </p:animClr>
                                    <p:set>
                                      <p:cBhvr>
                                        <p:cTn id="13" dur="500" fill="hold"/>
                                        <p:tgtEl>
                                          <p:spTgt spid="95"/>
                                        </p:tgtEl>
                                        <p:attrNameLst>
                                          <p:attrName>stroke.on</p:attrName>
                                        </p:attrNameLst>
                                      </p:cBhvr>
                                      <p:to>
                                        <p:strVal val="true"/>
                                      </p:to>
                                    </p:set>
                                  </p:childTnLst>
                                </p:cTn>
                              </p:par>
                              <p:par>
                                <p:cTn id="14" presetID="7" presetClass="emph" presetSubtype="2" fill="hold" nodeType="withEffect">
                                  <p:stCondLst>
                                    <p:cond delay="750"/>
                                  </p:stCondLst>
                                  <p:childTnLst>
                                    <p:animClr clrSpc="rgb" dir="cw">
                                      <p:cBhvr>
                                        <p:cTn id="15" dur="500" fill="hold"/>
                                        <p:tgtEl>
                                          <p:spTgt spid="96"/>
                                        </p:tgtEl>
                                        <p:attrNameLst>
                                          <p:attrName>stroke.color</p:attrName>
                                        </p:attrNameLst>
                                      </p:cBhvr>
                                      <p:to>
                                        <a:srgbClr val="0078D4"/>
                                      </p:to>
                                    </p:animClr>
                                    <p:set>
                                      <p:cBhvr>
                                        <p:cTn id="16" dur="500" fill="hold"/>
                                        <p:tgtEl>
                                          <p:spTgt spid="96"/>
                                        </p:tgtEl>
                                        <p:attrNameLst>
                                          <p:attrName>stroke.on</p:attrName>
                                        </p:attrNameLst>
                                      </p:cBhvr>
                                      <p:to>
                                        <p:strVal val="true"/>
                                      </p:to>
                                    </p:set>
                                  </p:childTnLst>
                                </p:cTn>
                              </p:par>
                              <p:par>
                                <p:cTn id="17" presetID="7" presetClass="emph" presetSubtype="2" fill="hold" nodeType="withEffect">
                                  <p:stCondLst>
                                    <p:cond delay="750"/>
                                  </p:stCondLst>
                                  <p:childTnLst>
                                    <p:animClr clrSpc="rgb" dir="cw">
                                      <p:cBhvr>
                                        <p:cTn id="18" dur="500" fill="hold"/>
                                        <p:tgtEl>
                                          <p:spTgt spid="94"/>
                                        </p:tgtEl>
                                        <p:attrNameLst>
                                          <p:attrName>stroke.color</p:attrName>
                                        </p:attrNameLst>
                                      </p:cBhvr>
                                      <p:to>
                                        <a:srgbClr val="0078D4"/>
                                      </p:to>
                                    </p:animClr>
                                    <p:set>
                                      <p:cBhvr>
                                        <p:cTn id="19" dur="500" fill="hold"/>
                                        <p:tgtEl>
                                          <p:spTgt spid="94"/>
                                        </p:tgtEl>
                                        <p:attrNameLst>
                                          <p:attrName>stroke.on</p:attrName>
                                        </p:attrNameLst>
                                      </p:cBhvr>
                                      <p:to>
                                        <p:strVal val="true"/>
                                      </p:to>
                                    </p:set>
                                  </p:childTnLst>
                                </p:cTn>
                              </p:par>
                              <p:par>
                                <p:cTn id="20" presetID="1" presetClass="emph" presetSubtype="2" fill="hold" nodeType="withEffect">
                                  <p:stCondLst>
                                    <p:cond delay="750"/>
                                  </p:stCondLst>
                                  <p:childTnLst>
                                    <p:animClr clrSpc="rgb" dir="cw">
                                      <p:cBhvr>
                                        <p:cTn id="21" dur="500" fill="hold"/>
                                        <p:tgtEl>
                                          <p:spTgt spid="67"/>
                                        </p:tgtEl>
                                        <p:attrNameLst>
                                          <p:attrName>fillcolor</p:attrName>
                                        </p:attrNameLst>
                                      </p:cBhvr>
                                      <p:to>
                                        <a:srgbClr val="50E6FF"/>
                                      </p:to>
                                    </p:animClr>
                                    <p:set>
                                      <p:cBhvr>
                                        <p:cTn id="22" dur="500" fill="hold"/>
                                        <p:tgtEl>
                                          <p:spTgt spid="67"/>
                                        </p:tgtEl>
                                        <p:attrNameLst>
                                          <p:attrName>fill.type</p:attrName>
                                        </p:attrNameLst>
                                      </p:cBhvr>
                                      <p:to>
                                        <p:strVal val="solid"/>
                                      </p:to>
                                    </p:set>
                                    <p:set>
                                      <p:cBhvr>
                                        <p:cTn id="23" dur="500" fill="hold"/>
                                        <p:tgtEl>
                                          <p:spTgt spid="67"/>
                                        </p:tgtEl>
                                        <p:attrNameLst>
                                          <p:attrName>fill.on</p:attrName>
                                        </p:attrNameLst>
                                      </p:cBhvr>
                                      <p:to>
                                        <p:strVal val="true"/>
                                      </p:to>
                                    </p:set>
                                  </p:childTnLst>
                                </p:cTn>
                              </p:par>
                              <p:par>
                                <p:cTn id="24" presetID="7" presetClass="emph" presetSubtype="2" fill="hold" nodeType="withEffect">
                                  <p:stCondLst>
                                    <p:cond delay="750"/>
                                  </p:stCondLst>
                                  <p:childTnLst>
                                    <p:animClr clrSpc="rgb" dir="cw">
                                      <p:cBhvr>
                                        <p:cTn id="25" dur="500" fill="hold"/>
                                        <p:tgtEl>
                                          <p:spTgt spid="67"/>
                                        </p:tgtEl>
                                        <p:attrNameLst>
                                          <p:attrName>stroke.color</p:attrName>
                                        </p:attrNameLst>
                                      </p:cBhvr>
                                      <p:to>
                                        <a:srgbClr val="50E6FF"/>
                                      </p:to>
                                    </p:animClr>
                                    <p:set>
                                      <p:cBhvr>
                                        <p:cTn id="26" dur="500" fill="hold"/>
                                        <p:tgtEl>
                                          <p:spTgt spid="67"/>
                                        </p:tgtEl>
                                        <p:attrNameLst>
                                          <p:attrName>stroke.on</p:attrName>
                                        </p:attrNameLst>
                                      </p:cBhvr>
                                      <p:to>
                                        <p:strVal val="true"/>
                                      </p:to>
                                    </p:set>
                                  </p:childTnLst>
                                </p:cTn>
                              </p:par>
                              <p:par>
                                <p:cTn id="27" presetID="3" presetClass="emph" presetSubtype="2" fill="hold" nodeType="withEffect">
                                  <p:stCondLst>
                                    <p:cond delay="750"/>
                                  </p:stCondLst>
                                  <p:childTnLst>
                                    <p:animClr clrSpc="rgb" dir="cw">
                                      <p:cBhvr override="childStyle">
                                        <p:cTn id="28" dur="500" fill="hold"/>
                                        <p:tgtEl>
                                          <p:spTgt spid="67">
                                            <p:txEl>
                                              <p:pRg st="0" end="0"/>
                                            </p:txEl>
                                          </p:spTgt>
                                        </p:tgtEl>
                                        <p:attrNameLst>
                                          <p:attrName>style.color</p:attrName>
                                        </p:attrNameLst>
                                      </p:cBhvr>
                                      <p:to>
                                        <a:schemeClr val="tx1"/>
                                      </p:to>
                                    </p:animClr>
                                  </p:childTnLst>
                                </p:cTn>
                              </p:par>
                              <p:par>
                                <p:cTn id="29" presetID="1" presetClass="emph" presetSubtype="2" fill="hold" nodeType="withEffect">
                                  <p:stCondLst>
                                    <p:cond delay="750"/>
                                  </p:stCondLst>
                                  <p:childTnLst>
                                    <p:animClr clrSpc="rgb" dir="cw">
                                      <p:cBhvr>
                                        <p:cTn id="30" dur="500" fill="hold"/>
                                        <p:tgtEl>
                                          <p:spTgt spid="69"/>
                                        </p:tgtEl>
                                        <p:attrNameLst>
                                          <p:attrName>fillcolor</p:attrName>
                                        </p:attrNameLst>
                                      </p:cBhvr>
                                      <p:to>
                                        <a:srgbClr val="0078D4"/>
                                      </p:to>
                                    </p:animClr>
                                    <p:set>
                                      <p:cBhvr>
                                        <p:cTn id="31" dur="500" fill="hold"/>
                                        <p:tgtEl>
                                          <p:spTgt spid="69"/>
                                        </p:tgtEl>
                                        <p:attrNameLst>
                                          <p:attrName>fill.type</p:attrName>
                                        </p:attrNameLst>
                                      </p:cBhvr>
                                      <p:to>
                                        <p:strVal val="solid"/>
                                      </p:to>
                                    </p:set>
                                    <p:set>
                                      <p:cBhvr>
                                        <p:cTn id="32" dur="500" fill="hold"/>
                                        <p:tgtEl>
                                          <p:spTgt spid="69"/>
                                        </p:tgtEl>
                                        <p:attrNameLst>
                                          <p:attrName>fill.on</p:attrName>
                                        </p:attrNameLst>
                                      </p:cBhvr>
                                      <p:to>
                                        <p:strVal val="true"/>
                                      </p:to>
                                    </p:set>
                                  </p:childTnLst>
                                </p:cTn>
                              </p:par>
                              <p:par>
                                <p:cTn id="33" presetID="3" presetClass="emph" presetSubtype="2" fill="hold" grpId="0" nodeType="withEffect">
                                  <p:stCondLst>
                                    <p:cond delay="750"/>
                                  </p:stCondLst>
                                  <p:childTnLst>
                                    <p:animClr clrSpc="rgb" dir="cw">
                                      <p:cBhvr override="childStyle">
                                        <p:cTn id="34" dur="500" fill="hold"/>
                                        <p:tgtEl>
                                          <p:spTgt spid="69"/>
                                        </p:tgtEl>
                                        <p:attrNameLst>
                                          <p:attrName>style.color</p:attrName>
                                        </p:attrNameLst>
                                      </p:cBhvr>
                                      <p:to>
                                        <a:srgbClr val="FFFFFF"/>
                                      </p:to>
                                    </p:animClr>
                                  </p:childTnLst>
                                </p:cTn>
                              </p:par>
                              <p:par>
                                <p:cTn id="35" presetID="1" presetClass="emph" presetSubtype="2" fill="hold" nodeType="withEffect">
                                  <p:stCondLst>
                                    <p:cond delay="750"/>
                                  </p:stCondLst>
                                  <p:childTnLst>
                                    <p:animClr clrSpc="rgb" dir="cw">
                                      <p:cBhvr>
                                        <p:cTn id="36" dur="500" fill="hold"/>
                                        <p:tgtEl>
                                          <p:spTgt spid="66"/>
                                        </p:tgtEl>
                                        <p:attrNameLst>
                                          <p:attrName>fillcolor</p:attrName>
                                        </p:attrNameLst>
                                      </p:cBhvr>
                                      <p:to>
                                        <a:srgbClr val="0078D4"/>
                                      </p:to>
                                    </p:animClr>
                                    <p:set>
                                      <p:cBhvr>
                                        <p:cTn id="37" dur="500" fill="hold"/>
                                        <p:tgtEl>
                                          <p:spTgt spid="66"/>
                                        </p:tgtEl>
                                        <p:attrNameLst>
                                          <p:attrName>fill.type</p:attrName>
                                        </p:attrNameLst>
                                      </p:cBhvr>
                                      <p:to>
                                        <p:strVal val="solid"/>
                                      </p:to>
                                    </p:set>
                                    <p:set>
                                      <p:cBhvr>
                                        <p:cTn id="38" dur="500" fill="hold"/>
                                        <p:tgtEl>
                                          <p:spTgt spid="66"/>
                                        </p:tgtEl>
                                        <p:attrNameLst>
                                          <p:attrName>fill.on</p:attrName>
                                        </p:attrNameLst>
                                      </p:cBhvr>
                                      <p:to>
                                        <p:strVal val="true"/>
                                      </p:to>
                                    </p:set>
                                  </p:childTnLst>
                                </p:cTn>
                              </p:par>
                              <p:par>
                                <p:cTn id="39" presetID="3" presetClass="emph" presetSubtype="2" fill="hold" grpId="0" nodeType="withEffect">
                                  <p:stCondLst>
                                    <p:cond delay="750"/>
                                  </p:stCondLst>
                                  <p:childTnLst>
                                    <p:animClr clrSpc="rgb" dir="cw">
                                      <p:cBhvr override="childStyle">
                                        <p:cTn id="40" dur="500" fill="hold"/>
                                        <p:tgtEl>
                                          <p:spTgt spid="66"/>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74612A13-4738-35FD-8C5F-6AAA57A5ECC2}"/>
              </a:ext>
              <a:ext uri="{C183D7F6-B498-43B3-948B-1728B52AA6E4}">
                <adec:decorative xmlns:adec="http://schemas.microsoft.com/office/drawing/2017/decorative" val="1"/>
              </a:ext>
            </a:extLst>
          </p:cNvPr>
          <p:cNvSpPr/>
          <p:nvPr/>
        </p:nvSpPr>
        <p:spPr bwMode="auto">
          <a:xfrm>
            <a:off x="8153490" y="1521442"/>
            <a:ext cx="3744823" cy="4609481"/>
          </a:xfrm>
          <a:prstGeom prst="roundRect">
            <a:avLst>
              <a:gd name="adj" fmla="val 2339"/>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717D4B5D-B655-B427-D9F9-1905B8D70AA3}"/>
              </a:ext>
            </a:extLst>
          </p:cNvPr>
          <p:cNvSpPr txBox="1"/>
          <p:nvPr/>
        </p:nvSpPr>
        <p:spPr>
          <a:xfrm>
            <a:off x="8149069" y="464459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13" name="TextBox 12">
            <a:extLst>
              <a:ext uri="{FF2B5EF4-FFF2-40B4-BE49-F238E27FC236}">
                <a16:creationId xmlns:a16="http://schemas.microsoft.com/office/drawing/2014/main" id="{243C24C2-88FC-B1C0-37EB-133EA73CDB18}"/>
              </a:ext>
            </a:extLst>
          </p:cNvPr>
          <p:cNvSpPr txBox="1"/>
          <p:nvPr/>
        </p:nvSpPr>
        <p:spPr>
          <a:xfrm>
            <a:off x="8162052" y="220347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14" name="TextBox 13">
            <a:extLst>
              <a:ext uri="{FF2B5EF4-FFF2-40B4-BE49-F238E27FC236}">
                <a16:creationId xmlns:a16="http://schemas.microsoft.com/office/drawing/2014/main" id="{7ED82428-F716-46CA-D4D1-6D4E1332ADA6}"/>
              </a:ext>
            </a:extLst>
          </p:cNvPr>
          <p:cNvSpPr txBox="1"/>
          <p:nvPr/>
        </p:nvSpPr>
        <p:spPr>
          <a:xfrm>
            <a:off x="8153490" y="352141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15" name="Rectangle: Rounded Corners 14">
            <a:extLst>
              <a:ext uri="{FF2B5EF4-FFF2-40B4-BE49-F238E27FC236}">
                <a16:creationId xmlns:a16="http://schemas.microsoft.com/office/drawing/2014/main" id="{87C4536A-3C4B-A14E-4852-8F14686918CE}"/>
              </a:ext>
              <a:ext uri="{C183D7F6-B498-43B3-948B-1728B52AA6E4}">
                <adec:decorative xmlns:adec="http://schemas.microsoft.com/office/drawing/2017/decorative" val="1"/>
              </a:ext>
            </a:extLst>
          </p:cNvPr>
          <p:cNvSpPr/>
          <p:nvPr/>
        </p:nvSpPr>
        <p:spPr bwMode="auto">
          <a:xfrm>
            <a:off x="4223589" y="1521443"/>
            <a:ext cx="3744823" cy="206948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6" name="Rectangle: Rounded Corners 15">
            <a:extLst>
              <a:ext uri="{FF2B5EF4-FFF2-40B4-BE49-F238E27FC236}">
                <a16:creationId xmlns:a16="http://schemas.microsoft.com/office/drawing/2014/main" id="{EE4ED8D5-A2BC-6504-F8D6-CE1EFA5DB79A}"/>
              </a:ext>
              <a:ext uri="{C183D7F6-B498-43B3-948B-1728B52AA6E4}">
                <adec:decorative xmlns:adec="http://schemas.microsoft.com/office/drawing/2017/decorative" val="1"/>
              </a:ext>
            </a:extLst>
          </p:cNvPr>
          <p:cNvSpPr/>
          <p:nvPr/>
        </p:nvSpPr>
        <p:spPr bwMode="auto">
          <a:xfrm>
            <a:off x="293687" y="1521443"/>
            <a:ext cx="3744823" cy="2355232"/>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17" name="TextBox 16">
            <a:extLst>
              <a:ext uri="{FF2B5EF4-FFF2-40B4-BE49-F238E27FC236}">
                <a16:creationId xmlns:a16="http://schemas.microsoft.com/office/drawing/2014/main" id="{F71E7F02-81E5-D497-5A73-8E756F5B34CF}"/>
              </a:ext>
            </a:extLst>
          </p:cNvPr>
          <p:cNvSpPr txBox="1"/>
          <p:nvPr/>
        </p:nvSpPr>
        <p:spPr>
          <a:xfrm>
            <a:off x="293687" y="309696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18" name="TextBox 17">
            <a:extLst>
              <a:ext uri="{FF2B5EF4-FFF2-40B4-BE49-F238E27FC236}">
                <a16:creationId xmlns:a16="http://schemas.microsoft.com/office/drawing/2014/main" id="{4A89D85D-8033-42F5-CCD4-27B7DF4CFA97}"/>
              </a:ext>
            </a:extLst>
          </p:cNvPr>
          <p:cNvSpPr txBox="1"/>
          <p:nvPr/>
        </p:nvSpPr>
        <p:spPr>
          <a:xfrm>
            <a:off x="293687" y="220347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19" name="Rectangle: Top Corners Rounded 18">
            <a:extLst>
              <a:ext uri="{FF2B5EF4-FFF2-40B4-BE49-F238E27FC236}">
                <a16:creationId xmlns:a16="http://schemas.microsoft.com/office/drawing/2014/main" id="{A16DB49A-B873-A31F-E7AD-A13C21085F91}"/>
              </a:ext>
            </a:extLst>
          </p:cNvPr>
          <p:cNvSpPr/>
          <p:nvPr/>
        </p:nvSpPr>
        <p:spPr bwMode="auto">
          <a:xfrm>
            <a:off x="293687"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0" name="TextBox 19">
            <a:extLst>
              <a:ext uri="{FF2B5EF4-FFF2-40B4-BE49-F238E27FC236}">
                <a16:creationId xmlns:a16="http://schemas.microsoft.com/office/drawing/2014/main" id="{E02BE102-38FA-C608-6602-E03F699CA7A6}"/>
              </a:ext>
            </a:extLst>
          </p:cNvPr>
          <p:cNvSpPr txBox="1"/>
          <p:nvPr/>
        </p:nvSpPr>
        <p:spPr>
          <a:xfrm>
            <a:off x="4232150" y="220347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21" name="Rectangle: Top Corners Rounded 20">
            <a:extLst>
              <a:ext uri="{FF2B5EF4-FFF2-40B4-BE49-F238E27FC236}">
                <a16:creationId xmlns:a16="http://schemas.microsoft.com/office/drawing/2014/main" id="{CEED80A5-7FAC-5581-CB9F-8992B3E98606}"/>
              </a:ext>
            </a:extLst>
          </p:cNvPr>
          <p:cNvSpPr/>
          <p:nvPr/>
        </p:nvSpPr>
        <p:spPr bwMode="auto">
          <a:xfrm>
            <a:off x="4223590"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22" name="Group 21" descr="+">
            <a:extLst>
              <a:ext uri="{FF2B5EF4-FFF2-40B4-BE49-F238E27FC236}">
                <a16:creationId xmlns:a16="http://schemas.microsoft.com/office/drawing/2014/main" id="{1AECA1AA-CBB2-46DB-0C08-FA1CD666F6FB}"/>
              </a:ext>
            </a:extLst>
          </p:cNvPr>
          <p:cNvGrpSpPr/>
          <p:nvPr/>
        </p:nvGrpSpPr>
        <p:grpSpPr>
          <a:xfrm>
            <a:off x="3813014" y="1438539"/>
            <a:ext cx="636071" cy="636071"/>
            <a:chOff x="3813014" y="1871929"/>
            <a:chExt cx="636071" cy="636071"/>
          </a:xfrm>
        </p:grpSpPr>
        <p:sp>
          <p:nvSpPr>
            <p:cNvPr id="23" name="Oval 22">
              <a:extLst>
                <a:ext uri="{FF2B5EF4-FFF2-40B4-BE49-F238E27FC236}">
                  <a16:creationId xmlns:a16="http://schemas.microsoft.com/office/drawing/2014/main" id="{B211A14E-6936-F86F-6DE0-6E13AB0E59C6}"/>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4" name="Cross 23">
              <a:extLst>
                <a:ext uri="{FF2B5EF4-FFF2-40B4-BE49-F238E27FC236}">
                  <a16:creationId xmlns:a16="http://schemas.microsoft.com/office/drawing/2014/main" id="{B5C081BF-67F6-B992-3F09-CFF4CC6CC3ED}"/>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5" name="Rectangle: Top Corners Rounded 24">
            <a:extLst>
              <a:ext uri="{FF2B5EF4-FFF2-40B4-BE49-F238E27FC236}">
                <a16:creationId xmlns:a16="http://schemas.microsoft.com/office/drawing/2014/main" id="{ABCD3DDC-14A3-6236-C79E-A4B486A21C05}"/>
              </a:ext>
            </a:extLst>
          </p:cNvPr>
          <p:cNvSpPr/>
          <p:nvPr/>
        </p:nvSpPr>
        <p:spPr bwMode="auto">
          <a:xfrm>
            <a:off x="8153491" y="152144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26" name="Group 25" descr="+">
            <a:extLst>
              <a:ext uri="{FF2B5EF4-FFF2-40B4-BE49-F238E27FC236}">
                <a16:creationId xmlns:a16="http://schemas.microsoft.com/office/drawing/2014/main" id="{D97CE65C-B239-9F90-93FF-11A7CD367D0D}"/>
              </a:ext>
            </a:extLst>
          </p:cNvPr>
          <p:cNvGrpSpPr/>
          <p:nvPr/>
        </p:nvGrpSpPr>
        <p:grpSpPr>
          <a:xfrm>
            <a:off x="7742916" y="1438539"/>
            <a:ext cx="636071" cy="636071"/>
            <a:chOff x="3813014" y="1871929"/>
            <a:chExt cx="636071" cy="636071"/>
          </a:xfrm>
        </p:grpSpPr>
        <p:sp>
          <p:nvSpPr>
            <p:cNvPr id="27" name="Oval 26">
              <a:extLst>
                <a:ext uri="{FF2B5EF4-FFF2-40B4-BE49-F238E27FC236}">
                  <a16:creationId xmlns:a16="http://schemas.microsoft.com/office/drawing/2014/main" id="{494E6F7E-2F8A-8DB2-9A5E-CC7BC3FC333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Cross 27">
              <a:extLst>
                <a:ext uri="{FF2B5EF4-FFF2-40B4-BE49-F238E27FC236}">
                  <a16:creationId xmlns:a16="http://schemas.microsoft.com/office/drawing/2014/main" id="{491827CF-8BDA-0C13-5E7A-F5F9BC5D34FF}"/>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29" name="Freeform: Shape 28" descr="Query store">
            <a:extLst>
              <a:ext uri="{FF2B5EF4-FFF2-40B4-BE49-F238E27FC236}">
                <a16:creationId xmlns:a16="http://schemas.microsoft.com/office/drawing/2014/main" id="{00F25B4D-092D-0F67-01BD-39EDF6E28B15}"/>
              </a:ext>
            </a:extLst>
          </p:cNvPr>
          <p:cNvSpPr/>
          <p:nvPr/>
        </p:nvSpPr>
        <p:spPr>
          <a:xfrm>
            <a:off x="3558524"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0" name="Freeform: Shape 29" descr="Query store">
            <a:extLst>
              <a:ext uri="{FF2B5EF4-FFF2-40B4-BE49-F238E27FC236}">
                <a16:creationId xmlns:a16="http://schemas.microsoft.com/office/drawing/2014/main" id="{1E139666-4716-EDAC-6EA1-0922657D9CBC}"/>
              </a:ext>
            </a:extLst>
          </p:cNvPr>
          <p:cNvSpPr/>
          <p:nvPr/>
        </p:nvSpPr>
        <p:spPr>
          <a:xfrm>
            <a:off x="7502625" y="30540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1" name="Freeform: Shape 30" descr="Query store">
            <a:extLst>
              <a:ext uri="{FF2B5EF4-FFF2-40B4-BE49-F238E27FC236}">
                <a16:creationId xmlns:a16="http://schemas.microsoft.com/office/drawing/2014/main" id="{084E4E65-F36A-EAF8-F3E4-7D82B045613F}"/>
              </a:ext>
            </a:extLst>
          </p:cNvPr>
          <p:cNvSpPr/>
          <p:nvPr/>
        </p:nvSpPr>
        <p:spPr>
          <a:xfrm>
            <a:off x="11450019" y="34858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2" name="Freeform: Shape 31" descr="Query store">
            <a:extLst>
              <a:ext uri="{FF2B5EF4-FFF2-40B4-BE49-F238E27FC236}">
                <a16:creationId xmlns:a16="http://schemas.microsoft.com/office/drawing/2014/main" id="{8CD0056F-DDB0-1A09-7604-66E77326E4D4}"/>
              </a:ext>
            </a:extLst>
          </p:cNvPr>
          <p:cNvSpPr/>
          <p:nvPr/>
        </p:nvSpPr>
        <p:spPr>
          <a:xfrm>
            <a:off x="11450019" y="461619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7" name="Rectangle 6">
            <a:extLst>
              <a:ext uri="{FF2B5EF4-FFF2-40B4-BE49-F238E27FC236}">
                <a16:creationId xmlns:a16="http://schemas.microsoft.com/office/drawing/2014/main" id="{D8076326-F741-1B8C-B0EC-7487B665C031}"/>
              </a:ext>
            </a:extLst>
          </p:cNvPr>
          <p:cNvSpPr/>
          <p:nvPr/>
        </p:nvSpPr>
        <p:spPr bwMode="auto">
          <a:xfrm>
            <a:off x="4232150" y="3810001"/>
            <a:ext cx="3736261" cy="865502"/>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defTabSz="914400">
              <a:spcAft>
                <a:spcPts val="600"/>
              </a:spcAft>
            </a:pPr>
            <a:r>
              <a:rPr lang="en-US" sz="1400" dirty="0">
                <a:gradFill>
                  <a:gsLst>
                    <a:gs pos="2917">
                      <a:srgbClr val="000000"/>
                    </a:gs>
                    <a:gs pos="30000">
                      <a:srgbClr val="000000"/>
                    </a:gs>
                  </a:gsLst>
                  <a:lin ang="5400000" scaled="0"/>
                </a:gradFill>
                <a:latin typeface="+mj-lt"/>
              </a:rPr>
              <a:t>Key principles</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“Do no harm”</a:t>
            </a:r>
          </a:p>
          <a:p>
            <a:pPr marL="174625" indent="-174625" defTabSz="914400">
              <a:buFont typeface="Arial" panose="020B0604020202020204" pitchFamily="34" charset="0"/>
              <a:buChar char="•"/>
            </a:pPr>
            <a:r>
              <a:rPr lang="en-US" sz="1200" dirty="0">
                <a:gradFill>
                  <a:gsLst>
                    <a:gs pos="2917">
                      <a:srgbClr val="000000"/>
                    </a:gs>
                    <a:gs pos="30000">
                      <a:srgbClr val="000000"/>
                    </a:gs>
                  </a:gsLst>
                  <a:lin ang="5400000" scaled="0"/>
                </a:gradFill>
              </a:rPr>
              <a:t>Options to disable</a:t>
            </a:r>
            <a:endParaRPr lang="en-US" sz="1400" dirty="0">
              <a:gradFill>
                <a:gsLst>
                  <a:gs pos="2917">
                    <a:srgbClr val="000000"/>
                  </a:gs>
                  <a:gs pos="30000">
                    <a:srgbClr val="000000"/>
                  </a:gs>
                </a:gsLst>
                <a:lin ang="5400000" scaled="0"/>
              </a:gradFill>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3" name="Rectangle 2">
            <a:extLst>
              <a:ext uri="{FF2B5EF4-FFF2-40B4-BE49-F238E27FC236}">
                <a16:creationId xmlns:a16="http://schemas.microsoft.com/office/drawing/2014/main" id="{9B4E26CD-183D-4E9C-A241-66CD3CB1860D}"/>
              </a:ext>
            </a:extLst>
          </p:cNvPr>
          <p:cNvSpPr/>
          <p:nvPr/>
        </p:nvSpPr>
        <p:spPr bwMode="auto">
          <a:xfrm>
            <a:off x="293687" y="5534025"/>
            <a:ext cx="3119438" cy="735013"/>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73152" rIns="274320" bIns="73152"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140 = IQP Gen1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dbcompat 150 = IQP Gen1+2</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6" name="TextBox 5">
            <a:extLst>
              <a:ext uri="{FF2B5EF4-FFF2-40B4-BE49-F238E27FC236}">
                <a16:creationId xmlns:a16="http://schemas.microsoft.com/office/drawing/2014/main" id="{6C3830BB-3057-0E73-F8EB-1310878F3BEF}"/>
              </a:ext>
            </a:extLst>
          </p:cNvPr>
          <p:cNvSpPr txBox="1"/>
          <p:nvPr/>
        </p:nvSpPr>
        <p:spPr>
          <a:xfrm>
            <a:off x="4223589" y="4827589"/>
            <a:ext cx="3246199" cy="1538883"/>
          </a:xfrm>
          <a:prstGeom prst="rect">
            <a:avLst/>
          </a:prstGeom>
          <a:noFill/>
        </p:spPr>
        <p:txBody>
          <a:bodyPr wrap="square" lIns="0" r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Adaptive Joins</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Interleaved Execution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Memory Grant Feedback</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Table Variable Deferred Compilation</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Batch Mode on Rowstore</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Scalar UDF inlining</a:t>
            </a:r>
          </a:p>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Semibold"/>
                <a:ea typeface="+mn-ea"/>
                <a:cs typeface="Segoe UI Semibold"/>
              </a:rPr>
              <a:t>Approximate Count Distinct</a:t>
            </a:r>
          </a:p>
        </p:txBody>
      </p:sp>
      <p:grpSp>
        <p:nvGrpSpPr>
          <p:cNvPr id="8" name="Group 7" descr="Query store">
            <a:extLst>
              <a:ext uri="{FF2B5EF4-FFF2-40B4-BE49-F238E27FC236}">
                <a16:creationId xmlns:a16="http://schemas.microsoft.com/office/drawing/2014/main" id="{4C15F260-2A6B-FD67-51D2-916DBFD418D6}"/>
              </a:ext>
            </a:extLst>
          </p:cNvPr>
          <p:cNvGrpSpPr/>
          <p:nvPr/>
        </p:nvGrpSpPr>
        <p:grpSpPr>
          <a:xfrm>
            <a:off x="10116409" y="633055"/>
            <a:ext cx="1646398" cy="615554"/>
            <a:chOff x="8460985" y="4648722"/>
            <a:chExt cx="1173446" cy="438727"/>
          </a:xfrm>
        </p:grpSpPr>
        <p:sp>
          <p:nvSpPr>
            <p:cNvPr id="9" name="Freeform: Shape 8">
              <a:extLst>
                <a:ext uri="{FF2B5EF4-FFF2-40B4-BE49-F238E27FC236}">
                  <a16:creationId xmlns:a16="http://schemas.microsoft.com/office/drawing/2014/main" id="{299C7713-464E-C217-91B1-18EA6F05915A}"/>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10" name="TextBox 9">
              <a:extLst>
                <a:ext uri="{FF2B5EF4-FFF2-40B4-BE49-F238E27FC236}">
                  <a16:creationId xmlns:a16="http://schemas.microsoft.com/office/drawing/2014/main" id="{6B2CA5DA-D9C1-4EE2-8B72-A62504928A59}"/>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 name="Rectangle 4">
            <a:extLst>
              <a:ext uri="{FF2B5EF4-FFF2-40B4-BE49-F238E27FC236}">
                <a16:creationId xmlns:a16="http://schemas.microsoft.com/office/drawing/2014/main" id="{C229C930-5D49-E1DD-D92C-D2422EDD8767}"/>
              </a:ext>
            </a:extLst>
          </p:cNvPr>
          <p:cNvSpPr/>
          <p:nvPr/>
        </p:nvSpPr>
        <p:spPr bwMode="auto">
          <a:xfrm>
            <a:off x="8522154" y="6299776"/>
            <a:ext cx="3016056" cy="277116"/>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274320" tIns="0" rIns="274320" bIns="0" numCol="1" rtlCol="0" anchor="ctr" anchorCtr="0" compatLnSpc="1">
            <a:prstTxWarp prst="textNoShape">
              <a:avLst/>
            </a:prstTxWarp>
            <a:noAutofit/>
          </a:bodyPr>
          <a:lstStyle/>
          <a:p>
            <a:pPr algn="ctr" defTabSz="914400">
              <a:spcAft>
                <a:spcPts val="600"/>
              </a:spcAft>
            </a:pPr>
            <a:r>
              <a:rPr lang="en-US" sz="1400" dirty="0">
                <a:solidFill>
                  <a:schemeClr val="accent1"/>
                </a:solidFill>
                <a:latin typeface="+mj-lt"/>
              </a:rPr>
              <a:t>Optimizer fixes</a:t>
            </a:r>
            <a:endParaRPr lang="en-US" sz="1400" dirty="0">
              <a:solidFill>
                <a:schemeClr val="accent1"/>
              </a:solidFill>
            </a:endParaRPr>
          </a:p>
        </p:txBody>
      </p:sp>
    </p:spTree>
    <p:extLst>
      <p:ext uri="{BB962C8B-B14F-4D97-AF65-F5344CB8AC3E}">
        <p14:creationId xmlns:p14="http://schemas.microsoft.com/office/powerpoint/2010/main" val="347140737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14:presetBounceEnd="99000">
                                      <p:stCondLst>
                                        <p:cond delay="0"/>
                                      </p:stCondLst>
                                      <p:childTnLst>
                                        <p:animScale p14:bounceEnd="99000">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50"/>
                                            <p:tgtEl>
                                              <p:spTgt spid="19"/>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9"/>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50"/>
                                            <p:tgtEl>
                                              <p:spTgt spid="18"/>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18"/>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50"/>
                                            <p:tgtEl>
                                              <p:spTgt spid="17"/>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17"/>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6"/>
                                            </p:tgtEl>
                                            <p:attrNameLst>
                                              <p:attrName>ppt_x</p:attrName>
                                              <p:attrName>ppt_y</p:attrName>
                                            </p:attrNameLst>
                                          </p:cBhvr>
                                          <p:rCtr x="0" y="1736"/>
                                        </p:animMotion>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nodeType="click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200" fill="hold"/>
                                            <p:tgtEl>
                                              <p:spTgt spid="22"/>
                                            </p:tgtEl>
                                            <p:attrNameLst>
                                              <p:attrName>ppt_w</p:attrName>
                                            </p:attrNameLst>
                                          </p:cBhvr>
                                          <p:tavLst>
                                            <p:tav tm="0">
                                              <p:val>
                                                <p:fltVal val="0"/>
                                              </p:val>
                                            </p:tav>
                                            <p:tav tm="100000">
                                              <p:val>
                                                <p:strVal val="#ppt_w"/>
                                              </p:val>
                                            </p:tav>
                                          </p:tavLst>
                                        </p:anim>
                                        <p:anim calcmode="lin" valueType="num">
                                          <p:cBhvr>
                                            <p:cTn id="30" dur="200" fill="hold"/>
                                            <p:tgtEl>
                                              <p:spTgt spid="22"/>
                                            </p:tgtEl>
                                            <p:attrNameLst>
                                              <p:attrName>ppt_h</p:attrName>
                                            </p:attrNameLst>
                                          </p:cBhvr>
                                          <p:tavLst>
                                            <p:tav tm="0">
                                              <p:val>
                                                <p:fltVal val="0"/>
                                              </p:val>
                                            </p:tav>
                                            <p:tav tm="100000">
                                              <p:val>
                                                <p:strVal val="#ppt_h"/>
                                              </p:val>
                                            </p:tav>
                                          </p:tavLst>
                                        </p:anim>
                                      </p:childTnLst>
                                    </p:cTn>
                                  </p:par>
                                  <p:par>
                                    <p:cTn id="31" presetID="6" presetClass="emph" presetSubtype="0" fill="hold" nodeType="withEffect">
                                      <p:stCondLst>
                                        <p:cond delay="0"/>
                                      </p:stCondLst>
                                      <p:childTnLst>
                                        <p:animScale>
                                          <p:cBhvr>
                                            <p:cTn id="32" dur="1000" fill="hold"/>
                                            <p:tgtEl>
                                              <p:spTgt spid="22"/>
                                            </p:tgtEl>
                                          </p:cBhvr>
                                          <p:by x="110000" y="110000"/>
                                        </p:animScale>
                                      </p:childTnLst>
                                    </p:cTn>
                                  </p:par>
                                  <p:par>
                                    <p:cTn id="33" presetID="6" presetClass="emph" presetSubtype="0" accel="50000" decel="50000" fill="hold" nodeType="withEffect">
                                      <p:stCondLst>
                                        <p:cond delay="0"/>
                                      </p:stCondLst>
                                      <p:childTnLst>
                                        <p:animScale>
                                          <p:cBhvr>
                                            <p:cTn id="34" dur="250" fill="hold"/>
                                            <p:tgtEl>
                                              <p:spTgt spid="22"/>
                                            </p:tgtEl>
                                          </p:cBhvr>
                                          <p:by x="91000" y="91000"/>
                                        </p:animScale>
                                      </p:childTnLst>
                                    </p:cTn>
                                  </p:par>
                                  <p:par>
                                    <p:cTn id="35" presetID="10"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250"/>
                                            <p:tgtEl>
                                              <p:spTgt spid="21"/>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21"/>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250"/>
                                            <p:tgtEl>
                                              <p:spTgt spid="20"/>
                                            </p:tgtEl>
                                          </p:cBhvr>
                                        </p:animEffect>
                                      </p:childTnLst>
                                    </p:cTn>
                                  </p:par>
                                  <p:par>
                                    <p:cTn id="43" presetID="42" presetClass="path" presetSubtype="0" decel="100000" fill="hold" grpId="1" nodeType="withEffect">
                                      <p:stCondLst>
                                        <p:cond delay="0"/>
                                      </p:stCondLst>
                                      <p:childTnLst>
                                        <p:animMotion origin="layout" path="M -3.75E-6 -0.03472 L -3.75E-6 1.85185E-6 " pathEditMode="relative" rAng="0" ptsTypes="AA">
                                          <p:cBhvr>
                                            <p:cTn id="44" dur="500" fill="hold"/>
                                            <p:tgtEl>
                                              <p:spTgt spid="20"/>
                                            </p:tgtEl>
                                            <p:attrNameLst>
                                              <p:attrName>ppt_x</p:attrName>
                                              <p:attrName>ppt_y</p:attrName>
                                            </p:attrNameLst>
                                          </p:cBhvr>
                                          <p:rCtr x="0" y="1736"/>
                                        </p:animMotion>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childTnLst>
                                    </p:cTn>
                                  </p:par>
                                  <p:par>
                                    <p:cTn id="48" presetID="42" presetClass="path" presetSubtype="0" decel="100000" fill="hold" grpId="1" nodeType="withEffect">
                                      <p:stCondLst>
                                        <p:cond delay="0"/>
                                      </p:stCondLst>
                                      <p:childTnLst>
                                        <p:animMotion origin="layout" path="M -3.75E-6 -0.03472 L -3.75E-6 1.85185E-6 " pathEditMode="relative" rAng="0" ptsTypes="AA">
                                          <p:cBhvr>
                                            <p:cTn id="49" dur="500" fill="hold"/>
                                            <p:tgtEl>
                                              <p:spTgt spid="15"/>
                                            </p:tgtEl>
                                            <p:attrNameLst>
                                              <p:attrName>ppt_x</p:attrName>
                                              <p:attrName>ppt_y</p:attrName>
                                            </p:attrNameLst>
                                          </p:cBhvr>
                                          <p:rCtr x="0" y="1736"/>
                                        </p:animMotion>
                                      </p:childTnLst>
                                    </p:cTn>
                                  </p:par>
                                </p:childTnLst>
                              </p:cTn>
                            </p:par>
                          </p:childTnLst>
                        </p:cTn>
                      </p:par>
                      <p:par>
                        <p:cTn id="50" fill="hold">
                          <p:stCondLst>
                            <p:cond delay="indefinite"/>
                          </p:stCondLst>
                          <p:childTnLst>
                            <p:par>
                              <p:cTn id="51" fill="hold">
                                <p:stCondLst>
                                  <p:cond delay="0"/>
                                </p:stCondLst>
                                <p:childTnLst>
                                  <p:par>
                                    <p:cTn id="52" presetID="23" presetClass="entr" presetSubtype="16" fill="hold" nodeType="clickEffect">
                                      <p:stCondLst>
                                        <p:cond delay="0"/>
                                      </p:stCondLst>
                                      <p:childTnLst>
                                        <p:set>
                                          <p:cBhvr>
                                            <p:cTn id="53" dur="1" fill="hold">
                                              <p:stCondLst>
                                                <p:cond delay="0"/>
                                              </p:stCondLst>
                                            </p:cTn>
                                            <p:tgtEl>
                                              <p:spTgt spid="26"/>
                                            </p:tgtEl>
                                            <p:attrNameLst>
                                              <p:attrName>style.visibility</p:attrName>
                                            </p:attrNameLst>
                                          </p:cBhvr>
                                          <p:to>
                                            <p:strVal val="visible"/>
                                          </p:to>
                                        </p:set>
                                        <p:anim calcmode="lin" valueType="num">
                                          <p:cBhvr>
                                            <p:cTn id="54" dur="200" fill="hold"/>
                                            <p:tgtEl>
                                              <p:spTgt spid="26"/>
                                            </p:tgtEl>
                                            <p:attrNameLst>
                                              <p:attrName>ppt_w</p:attrName>
                                            </p:attrNameLst>
                                          </p:cBhvr>
                                          <p:tavLst>
                                            <p:tav tm="0">
                                              <p:val>
                                                <p:fltVal val="0"/>
                                              </p:val>
                                            </p:tav>
                                            <p:tav tm="100000">
                                              <p:val>
                                                <p:strVal val="#ppt_w"/>
                                              </p:val>
                                            </p:tav>
                                          </p:tavLst>
                                        </p:anim>
                                        <p:anim calcmode="lin" valueType="num">
                                          <p:cBhvr>
                                            <p:cTn id="55" dur="200" fill="hold"/>
                                            <p:tgtEl>
                                              <p:spTgt spid="2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2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26"/>
                                            </p:tgtEl>
                                          </p:cBhvr>
                                          <p:by x="91000" y="91000"/>
                                        </p:animScale>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250"/>
                                            <p:tgtEl>
                                              <p:spTgt spid="25"/>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5"/>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250"/>
                                            <p:tgtEl>
                                              <p:spTgt spid="13"/>
                                            </p:tgtEl>
                                          </p:cBhvr>
                                        </p:animEffect>
                                      </p:childTnLst>
                                    </p:cTn>
                                  </p:par>
                                  <p:par>
                                    <p:cTn id="68" presetID="42" presetClass="path" presetSubtype="0" decel="100000" fill="hold" grpId="1" nodeType="withEffect">
                                      <p:stCondLst>
                                        <p:cond delay="0"/>
                                      </p:stCondLst>
                                      <p:childTnLst>
                                        <p:animMotion origin="layout" path="M -3.75E-6 -0.03472 L -3.75E-6 1.85185E-6 " pathEditMode="relative" rAng="0" ptsTypes="AA">
                                          <p:cBhvr>
                                            <p:cTn id="69" dur="500" fill="hold"/>
                                            <p:tgtEl>
                                              <p:spTgt spid="13"/>
                                            </p:tgtEl>
                                            <p:attrNameLst>
                                              <p:attrName>ppt_x</p:attrName>
                                              <p:attrName>ppt_y</p:attrName>
                                            </p:attrNameLst>
                                          </p:cBhvr>
                                          <p:rCtr x="0" y="1736"/>
                                        </p:animMotion>
                                      </p:childTnLst>
                                    </p:cTn>
                                  </p:par>
                                  <p:par>
                                    <p:cTn id="70" presetID="10"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250"/>
                                            <p:tgtEl>
                                              <p:spTgt spid="14"/>
                                            </p:tgtEl>
                                          </p:cBhvr>
                                        </p:animEffect>
                                      </p:childTnLst>
                                    </p:cTn>
                                  </p:par>
                                  <p:par>
                                    <p:cTn id="73" presetID="42" presetClass="path" presetSubtype="0" decel="100000" fill="hold" grpId="1" nodeType="withEffect">
                                      <p:stCondLst>
                                        <p:cond delay="0"/>
                                      </p:stCondLst>
                                      <p:childTnLst>
                                        <p:animMotion origin="layout" path="M -3.75E-6 -0.03472 L -3.75E-6 1.85185E-6 " pathEditMode="relative" rAng="0" ptsTypes="AA">
                                          <p:cBhvr>
                                            <p:cTn id="74" dur="500" fill="hold"/>
                                            <p:tgtEl>
                                              <p:spTgt spid="14"/>
                                            </p:tgtEl>
                                            <p:attrNameLst>
                                              <p:attrName>ppt_x</p:attrName>
                                              <p:attrName>ppt_y</p:attrName>
                                            </p:attrNameLst>
                                          </p:cBhvr>
                                          <p:rCtr x="0" y="1736"/>
                                        </p:animMotion>
                                      </p:childTnLst>
                                    </p:cTn>
                                  </p:par>
                                  <p:par>
                                    <p:cTn id="75" presetID="10" presetClass="entr" presetSubtype="0"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fade">
                                          <p:cBhvr>
                                            <p:cTn id="77" dur="250"/>
                                            <p:tgtEl>
                                              <p:spTgt spid="12"/>
                                            </p:tgtEl>
                                          </p:cBhvr>
                                        </p:animEffect>
                                      </p:childTnLst>
                                    </p:cTn>
                                  </p:par>
                                  <p:par>
                                    <p:cTn id="78" presetID="42" presetClass="path" presetSubtype="0" decel="100000" fill="hold" grpId="1" nodeType="withEffect">
                                      <p:stCondLst>
                                        <p:cond delay="0"/>
                                      </p:stCondLst>
                                      <p:childTnLst>
                                        <p:animMotion origin="layout" path="M -3.75E-6 -0.03472 L -3.75E-6 1.85185E-6 " pathEditMode="relative" rAng="0" ptsTypes="AA">
                                          <p:cBhvr>
                                            <p:cTn id="79" dur="500" fill="hold"/>
                                            <p:tgtEl>
                                              <p:spTgt spid="12"/>
                                            </p:tgtEl>
                                            <p:attrNameLst>
                                              <p:attrName>ppt_x</p:attrName>
                                              <p:attrName>ppt_y</p:attrName>
                                            </p:attrNameLst>
                                          </p:cBhvr>
                                          <p:rCtr x="0" y="1736"/>
                                        </p:animMotion>
                                      </p:childTnLst>
                                    </p:cTn>
                                  </p:par>
                                  <p:par>
                                    <p:cTn id="80" presetID="10" presetClass="entr" presetSubtype="0" fill="hold" grpId="0" nodeType="withEffect">
                                      <p:stCondLst>
                                        <p:cond delay="0"/>
                                      </p:stCondLst>
                                      <p:childTnLst>
                                        <p:set>
                                          <p:cBhvr>
                                            <p:cTn id="81" dur="1" fill="hold">
                                              <p:stCondLst>
                                                <p:cond delay="0"/>
                                              </p:stCondLst>
                                            </p:cTn>
                                            <p:tgtEl>
                                              <p:spTgt spid="11"/>
                                            </p:tgtEl>
                                            <p:attrNameLst>
                                              <p:attrName>style.visibility</p:attrName>
                                            </p:attrNameLst>
                                          </p:cBhvr>
                                          <p:to>
                                            <p:strVal val="visible"/>
                                          </p:to>
                                        </p:set>
                                        <p:animEffect transition="in" filter="fade">
                                          <p:cBhvr>
                                            <p:cTn id="82" dur="250"/>
                                            <p:tgtEl>
                                              <p:spTgt spid="11"/>
                                            </p:tgtEl>
                                          </p:cBhvr>
                                        </p:animEffect>
                                      </p:childTnLst>
                                    </p:cTn>
                                  </p:par>
                                  <p:par>
                                    <p:cTn id="83" presetID="42" presetClass="path" presetSubtype="0" decel="100000" fill="hold" grpId="1" nodeType="withEffect">
                                      <p:stCondLst>
                                        <p:cond delay="0"/>
                                      </p:stCondLst>
                                      <p:childTnLst>
                                        <p:animMotion origin="layout" path="M -3.75E-6 -0.03472 L -3.75E-6 1.85185E-6 " pathEditMode="relative" rAng="0" ptsTypes="AA">
                                          <p:cBhvr>
                                            <p:cTn id="84" dur="500" fill="hold"/>
                                            <p:tgtEl>
                                              <p:spTgt spid="11"/>
                                            </p:tgtEl>
                                            <p:attrNameLst>
                                              <p:attrName>ppt_x</p:attrName>
                                              <p:attrName>ppt_y</p:attrName>
                                            </p:attrNameLst>
                                          </p:cBhvr>
                                          <p:rCtr x="0" y="1736"/>
                                        </p:animMotion>
                                      </p:childTnLst>
                                    </p:cTn>
                                  </p:par>
                                  <p:par>
                                    <p:cTn id="85" presetID="10" presetClass="entr" presetSubtype="0" fill="hold" grpId="0" nodeType="with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250"/>
                                            <p:tgtEl>
                                              <p:spTgt spid="5"/>
                                            </p:tgtEl>
                                          </p:cBhvr>
                                        </p:animEffect>
                                      </p:childTnLst>
                                    </p:cTn>
                                  </p:par>
                                  <p:par>
                                    <p:cTn id="88" presetID="42" presetClass="path" presetSubtype="0" decel="100000" fill="hold" grpId="1" nodeType="withEffect">
                                      <p:stCondLst>
                                        <p:cond delay="0"/>
                                      </p:stCondLst>
                                      <p:childTnLst>
                                        <p:animMotion origin="layout" path="M 1.25E-6 0.03889 L 1.25E-6 1.85185E-6 " pathEditMode="relative" rAng="0" ptsTypes="AA">
                                          <p:cBhvr>
                                            <p:cTn id="89" dur="500" fill="hold"/>
                                            <p:tgtEl>
                                              <p:spTgt spid="5"/>
                                            </p:tgtEl>
                                            <p:attrNameLst>
                                              <p:attrName>ppt_x</p:attrName>
                                              <p:attrName>ppt_y</p:attrName>
                                            </p:attrNameLst>
                                          </p:cBhvr>
                                          <p:rCtr x="0" y="-1944"/>
                                        </p:animMotion>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fade">
                                          <p:cBhvr>
                                            <p:cTn id="94" dur="250"/>
                                            <p:tgtEl>
                                              <p:spTgt spid="8"/>
                                            </p:tgtEl>
                                          </p:cBhvr>
                                        </p:animEffect>
                                      </p:childTnLst>
                                    </p:cTn>
                                  </p:par>
                                  <p:par>
                                    <p:cTn id="95" presetID="42" presetClass="path" presetSubtype="0" decel="100000" fill="hold" nodeType="withEffect">
                                      <p:stCondLst>
                                        <p:cond delay="0"/>
                                      </p:stCondLst>
                                      <p:childTnLst>
                                        <p:animMotion origin="layout" path="M 1.25E-6 0.03889 L 1.25E-6 1.85185E-6 " pathEditMode="relative" rAng="0" ptsTypes="AA">
                                          <p:cBhvr>
                                            <p:cTn id="96" dur="500" fill="hold"/>
                                            <p:tgtEl>
                                              <p:spTgt spid="8"/>
                                            </p:tgtEl>
                                            <p:attrNameLst>
                                              <p:attrName>ppt_x</p:attrName>
                                              <p:attrName>ppt_y</p:attrName>
                                            </p:attrNameLst>
                                          </p:cBhvr>
                                          <p:rCtr x="0" y="-1944"/>
                                        </p:animMotion>
                                      </p:childTnLst>
                                    </p:cTn>
                                  </p:par>
                                  <p:par>
                                    <p:cTn id="97" presetID="10" presetClass="entr" presetSubtype="0"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Effect transition="in" filter="fade">
                                          <p:cBhvr>
                                            <p:cTn id="99" dur="250"/>
                                            <p:tgtEl>
                                              <p:spTgt spid="29"/>
                                            </p:tgtEl>
                                          </p:cBhvr>
                                        </p:animEffect>
                                      </p:childTnLst>
                                    </p:cTn>
                                  </p:par>
                                  <p:par>
                                    <p:cTn id="100" presetID="42" presetClass="path" presetSubtype="0" decel="100000" fill="hold" grpId="1" nodeType="withEffect">
                                      <p:stCondLst>
                                        <p:cond delay="0"/>
                                      </p:stCondLst>
                                      <p:childTnLst>
                                        <p:animMotion origin="layout" path="M 1.25E-6 0.03889 L 1.25E-6 1.85185E-6 " pathEditMode="relative" rAng="0" ptsTypes="AA">
                                          <p:cBhvr>
                                            <p:cTn id="101" dur="500" fill="hold"/>
                                            <p:tgtEl>
                                              <p:spTgt spid="29"/>
                                            </p:tgtEl>
                                            <p:attrNameLst>
                                              <p:attrName>ppt_x</p:attrName>
                                              <p:attrName>ppt_y</p:attrName>
                                            </p:attrNameLst>
                                          </p:cBhvr>
                                          <p:rCtr x="0" y="-1944"/>
                                        </p:animMotion>
                                      </p:childTnLst>
                                    </p:cTn>
                                  </p:par>
                                  <p:par>
                                    <p:cTn id="102" presetID="10" presetClass="entr" presetSubtype="0" fill="hold" grpId="0"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250"/>
                                            <p:tgtEl>
                                              <p:spTgt spid="30"/>
                                            </p:tgtEl>
                                          </p:cBhvr>
                                        </p:animEffect>
                                      </p:childTnLst>
                                    </p:cTn>
                                  </p:par>
                                  <p:par>
                                    <p:cTn id="105" presetID="42" presetClass="path" presetSubtype="0" decel="100000" fill="hold" grpId="1" nodeType="withEffect">
                                      <p:stCondLst>
                                        <p:cond delay="0"/>
                                      </p:stCondLst>
                                      <p:childTnLst>
                                        <p:animMotion origin="layout" path="M 1.25E-6 0.03889 L 1.25E-6 1.85185E-6 " pathEditMode="relative" rAng="0" ptsTypes="AA">
                                          <p:cBhvr>
                                            <p:cTn id="106" dur="500" fill="hold"/>
                                            <p:tgtEl>
                                              <p:spTgt spid="30"/>
                                            </p:tgtEl>
                                            <p:attrNameLst>
                                              <p:attrName>ppt_x</p:attrName>
                                              <p:attrName>ppt_y</p:attrName>
                                            </p:attrNameLst>
                                          </p:cBhvr>
                                          <p:rCtr x="0" y="-1944"/>
                                        </p:animMotion>
                                      </p:childTnLst>
                                    </p:cTn>
                                  </p:par>
                                  <p:par>
                                    <p:cTn id="107" presetID="10" presetClass="entr" presetSubtype="0" fill="hold" grpId="0" nodeType="with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fade">
                                          <p:cBhvr>
                                            <p:cTn id="109" dur="250"/>
                                            <p:tgtEl>
                                              <p:spTgt spid="31"/>
                                            </p:tgtEl>
                                          </p:cBhvr>
                                        </p:animEffect>
                                      </p:childTnLst>
                                    </p:cTn>
                                  </p:par>
                                  <p:par>
                                    <p:cTn id="110" presetID="42" presetClass="path" presetSubtype="0" decel="100000" fill="hold" grpId="1" nodeType="withEffect">
                                      <p:stCondLst>
                                        <p:cond delay="0"/>
                                      </p:stCondLst>
                                      <p:childTnLst>
                                        <p:animMotion origin="layout" path="M 1.25E-6 0.03889 L 1.25E-6 1.85185E-6 " pathEditMode="relative" rAng="0" ptsTypes="AA">
                                          <p:cBhvr>
                                            <p:cTn id="111" dur="500" fill="hold"/>
                                            <p:tgtEl>
                                              <p:spTgt spid="31"/>
                                            </p:tgtEl>
                                            <p:attrNameLst>
                                              <p:attrName>ppt_x</p:attrName>
                                              <p:attrName>ppt_y</p:attrName>
                                            </p:attrNameLst>
                                          </p:cBhvr>
                                          <p:rCtr x="0" y="-1944"/>
                                        </p:animMotion>
                                      </p:childTnLst>
                                    </p:cTn>
                                  </p:par>
                                  <p:par>
                                    <p:cTn id="112" presetID="10" presetClass="entr" presetSubtype="0" fill="hold" grpId="0" nodeType="with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fade">
                                          <p:cBhvr>
                                            <p:cTn id="114" dur="250"/>
                                            <p:tgtEl>
                                              <p:spTgt spid="32"/>
                                            </p:tgtEl>
                                          </p:cBhvr>
                                        </p:animEffect>
                                      </p:childTnLst>
                                    </p:cTn>
                                  </p:par>
                                  <p:par>
                                    <p:cTn id="115" presetID="42" presetClass="path" presetSubtype="0" decel="100000" fill="hold" grpId="1" nodeType="withEffect">
                                      <p:stCondLst>
                                        <p:cond delay="0"/>
                                      </p:stCondLst>
                                      <p:childTnLst>
                                        <p:animMotion origin="layout" path="M 1.25E-6 0.03889 L 1.25E-6 1.85185E-6 " pathEditMode="relative" rAng="0" ptsTypes="AA">
                                          <p:cBhvr>
                                            <p:cTn id="116" dur="500" fill="hold"/>
                                            <p:tgtEl>
                                              <p:spTgt spid="32"/>
                                            </p:tgtEl>
                                            <p:attrNameLst>
                                              <p:attrName>ppt_x</p:attrName>
                                              <p:attrName>ppt_y</p:attrName>
                                            </p:attrNameLst>
                                          </p:cBhvr>
                                          <p:rCtr x="0" y="-1944"/>
                                        </p:animMotion>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3"/>
                                            </p:tgtEl>
                                            <p:attrNameLst>
                                              <p:attrName>style.visibility</p:attrName>
                                            </p:attrNameLst>
                                          </p:cBhvr>
                                          <p:to>
                                            <p:strVal val="visible"/>
                                          </p:to>
                                        </p:set>
                                        <p:animEffect transition="in" filter="fade">
                                          <p:cBhvr>
                                            <p:cTn id="121" dur="250"/>
                                            <p:tgtEl>
                                              <p:spTgt spid="3"/>
                                            </p:tgtEl>
                                          </p:cBhvr>
                                        </p:animEffect>
                                      </p:childTnLst>
                                    </p:cTn>
                                  </p:par>
                                  <p:par>
                                    <p:cTn id="122" presetID="42" presetClass="path" presetSubtype="0" decel="100000" fill="hold" grpId="1" nodeType="withEffect">
                                      <p:stCondLst>
                                        <p:cond delay="0"/>
                                      </p:stCondLst>
                                      <p:childTnLst>
                                        <p:animMotion origin="layout" path="M 1.25E-6 0.03889 L 1.25E-6 1.85185E-6 " pathEditMode="relative" rAng="0" ptsTypes="AA">
                                          <p:cBhvr>
                                            <p:cTn id="123" dur="500" fill="hold"/>
                                            <p:tgtEl>
                                              <p:spTgt spid="3"/>
                                            </p:tgtEl>
                                            <p:attrNameLst>
                                              <p:attrName>ppt_x</p:attrName>
                                              <p:attrName>ppt_y</p:attrName>
                                            </p:attrNameLst>
                                          </p:cBhvr>
                                          <p:rCtr x="0" y="-1944"/>
                                        </p:animMotion>
                                      </p:childTnLst>
                                    </p:cTn>
                                  </p:par>
                                  <p:par>
                                    <p:cTn id="124" presetID="10" presetClass="entr" presetSubtype="0" fill="hold" grpId="0" nodeType="withEffect">
                                      <p:stCondLst>
                                        <p:cond delay="250"/>
                                      </p:stCondLst>
                                      <p:childTnLst>
                                        <p:set>
                                          <p:cBhvr>
                                            <p:cTn id="125" dur="1" fill="hold">
                                              <p:stCondLst>
                                                <p:cond delay="0"/>
                                              </p:stCondLst>
                                            </p:cTn>
                                            <p:tgtEl>
                                              <p:spTgt spid="6"/>
                                            </p:tgtEl>
                                            <p:attrNameLst>
                                              <p:attrName>style.visibility</p:attrName>
                                            </p:attrNameLst>
                                          </p:cBhvr>
                                          <p:to>
                                            <p:strVal val="visible"/>
                                          </p:to>
                                        </p:set>
                                        <p:animEffect transition="in" filter="fade">
                                          <p:cBhvr>
                                            <p:cTn id="126" dur="250"/>
                                            <p:tgtEl>
                                              <p:spTgt spid="6"/>
                                            </p:tgtEl>
                                          </p:cBhvr>
                                        </p:animEffect>
                                      </p:childTnLst>
                                    </p:cTn>
                                  </p:par>
                                  <p:par>
                                    <p:cTn id="127" presetID="42" presetClass="path" presetSubtype="0" decel="100000" fill="hold" grpId="1" nodeType="withEffect">
                                      <p:stCondLst>
                                        <p:cond delay="250"/>
                                      </p:stCondLst>
                                      <p:childTnLst>
                                        <p:animMotion origin="layout" path="M 1.25E-6 0.03889 L 1.25E-6 1.85185E-6 " pathEditMode="relative" rAng="0" ptsTypes="AA">
                                          <p:cBhvr>
                                            <p:cTn id="128" dur="500" fill="hold"/>
                                            <p:tgtEl>
                                              <p:spTgt spid="6"/>
                                            </p:tgtEl>
                                            <p:attrNameLst>
                                              <p:attrName>ppt_x</p:attrName>
                                              <p:attrName>ppt_y</p:attrName>
                                            </p:attrNameLst>
                                          </p:cBhvr>
                                          <p:rCtr x="0" y="-1944"/>
                                        </p:animMotion>
                                      </p:childTnLst>
                                    </p:cTn>
                                  </p:par>
                                </p:childTnLst>
                              </p:cTn>
                            </p:par>
                          </p:childTnLst>
                        </p:cTn>
                      </p:par>
                      <p:par>
                        <p:cTn id="129" fill="hold">
                          <p:stCondLst>
                            <p:cond delay="indefinite"/>
                          </p:stCondLst>
                          <p:childTnLst>
                            <p:par>
                              <p:cTn id="130" fill="hold">
                                <p:stCondLst>
                                  <p:cond delay="0"/>
                                </p:stCondLst>
                                <p:childTnLst>
                                  <p:par>
                                    <p:cTn id="131" presetID="10" presetClass="entr" presetSubtype="0" fill="hold" grpId="0" nodeType="clickEffect">
                                      <p:stCondLst>
                                        <p:cond delay="0"/>
                                      </p:stCondLst>
                                      <p:childTnLst>
                                        <p:set>
                                          <p:cBhvr>
                                            <p:cTn id="132" dur="1" fill="hold">
                                              <p:stCondLst>
                                                <p:cond delay="0"/>
                                              </p:stCondLst>
                                            </p:cTn>
                                            <p:tgtEl>
                                              <p:spTgt spid="7"/>
                                            </p:tgtEl>
                                            <p:attrNameLst>
                                              <p:attrName>style.visibility</p:attrName>
                                            </p:attrNameLst>
                                          </p:cBhvr>
                                          <p:to>
                                            <p:strVal val="visible"/>
                                          </p:to>
                                        </p:set>
                                        <p:animEffect transition="in" filter="fade">
                                          <p:cBhvr>
                                            <p:cTn id="133" dur="250"/>
                                            <p:tgtEl>
                                              <p:spTgt spid="7"/>
                                            </p:tgtEl>
                                          </p:cBhvr>
                                        </p:animEffect>
                                      </p:childTnLst>
                                    </p:cTn>
                                  </p:par>
                                  <p:par>
                                    <p:cTn id="134" presetID="42" presetClass="path" presetSubtype="0" decel="100000" fill="hold" grpId="1" nodeType="withEffect">
                                      <p:stCondLst>
                                        <p:cond delay="0"/>
                                      </p:stCondLst>
                                      <p:childTnLst>
                                        <p:animMotion origin="layout" path="M 1.25E-6 0.03889 L 1.25E-6 1.85185E-6 " pathEditMode="relative" rAng="0" ptsTypes="AA">
                                          <p:cBhvr>
                                            <p:cTn id="135" dur="500" fill="hold"/>
                                            <p:tgtEl>
                                              <p:spTgt spid="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12" grpId="1"/>
          <p:bldP spid="13" grpId="0"/>
          <p:bldP spid="13" grpId="1"/>
          <p:bldP spid="14" grpId="0"/>
          <p:bldP spid="14" grpId="1"/>
          <p:bldP spid="15" grpId="0" animBg="1"/>
          <p:bldP spid="15" grpId="1" animBg="1"/>
          <p:bldP spid="16" grpId="0" animBg="1"/>
          <p:bldP spid="16" grpId="1" animBg="1"/>
          <p:bldP spid="17" grpId="0"/>
          <p:bldP spid="17" grpId="1"/>
          <p:bldP spid="18" grpId="0"/>
          <p:bldP spid="18" grpId="1"/>
          <p:bldP spid="19" grpId="0" animBg="1"/>
          <p:bldP spid="19" grpId="1" animBg="1"/>
          <p:bldP spid="20" grpId="0"/>
          <p:bldP spid="20" grpId="1"/>
          <p:bldP spid="21" grpId="0" animBg="1"/>
          <p:bldP spid="21" grpId="1" animBg="1"/>
          <p:bldP spid="25" grpId="0" animBg="1"/>
          <p:bldP spid="25" grpId="1" animBg="1"/>
          <p:bldP spid="29" grpId="0" animBg="1"/>
          <p:bldP spid="29" grpId="1" animBg="1"/>
          <p:bldP spid="30" grpId="0" animBg="1"/>
          <p:bldP spid="30" grpId="1" animBg="1"/>
          <p:bldP spid="31" grpId="0" animBg="1"/>
          <p:bldP spid="31" grpId="1" animBg="1"/>
          <p:bldP spid="32" grpId="0" animBg="1"/>
          <p:bldP spid="32" grpId="1" animBg="1"/>
          <p:bldP spid="7" grpId="0" animBg="1"/>
          <p:bldP spid="7" grpId="1" animBg="1"/>
          <p:bldP spid="3" grpId="0" animBg="1"/>
          <p:bldP spid="3" grpId="1" animBg="1"/>
          <p:bldP spid="6" grpId="0"/>
          <p:bldP spid="6" grpId="1"/>
          <p:bldP spid="5" grpId="0" animBg="1"/>
          <p:bldP spid="5" grpId="1" animBg="1"/>
        </p:bldLst>
      </p:timing>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CDE04-8C22-ECAA-5544-291D19F3FA8A}"/>
              </a:ext>
            </a:extLst>
          </p:cNvPr>
          <p:cNvSpPr>
            <a:spLocks noGrp="1"/>
          </p:cNvSpPr>
          <p:nvPr>
            <p:ph type="title"/>
          </p:nvPr>
        </p:nvSpPr>
        <p:spPr/>
        <p:txBody>
          <a:bodyPr/>
          <a:lstStyle/>
          <a:p>
            <a:r>
              <a:rPr lang="en-US" dirty="0"/>
              <a:t>Query Store enhancements</a:t>
            </a:r>
          </a:p>
        </p:txBody>
      </p:sp>
      <p:sp>
        <p:nvSpPr>
          <p:cNvPr id="3" name="TextBox 2">
            <a:extLst>
              <a:ext uri="{FF2B5EF4-FFF2-40B4-BE49-F238E27FC236}">
                <a16:creationId xmlns:a16="http://schemas.microsoft.com/office/drawing/2014/main" id="{B8EA27B5-D31A-780C-8F88-4E90E9276D6B}"/>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
        <p:nvSpPr>
          <p:cNvPr id="5" name="TextBox 4">
            <a:extLst>
              <a:ext uri="{FF2B5EF4-FFF2-40B4-BE49-F238E27FC236}">
                <a16:creationId xmlns:a16="http://schemas.microsoft.com/office/drawing/2014/main" id="{43E54D9C-E5B0-8CE3-4972-829FDAF022FD}"/>
              </a:ext>
            </a:extLst>
          </p:cNvPr>
          <p:cNvSpPr txBox="1"/>
          <p:nvPr/>
        </p:nvSpPr>
        <p:spPr>
          <a:xfrm>
            <a:off x="1527175" y="1996011"/>
            <a:ext cx="10371138"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Query Store on by default for new databases</a:t>
            </a:r>
          </a:p>
          <a:p>
            <a:pPr>
              <a:spcAft>
                <a:spcPts val="3600"/>
              </a:spcAft>
              <a:buClr>
                <a:srgbClr val="00B050"/>
              </a:buClr>
            </a:pPr>
            <a:r>
              <a:rPr lang="en-US" sz="2800" b="1" dirty="0">
                <a:effectLst/>
                <a:latin typeface="+mj-lt"/>
                <a:ea typeface="Calibri" panose="020F0502020204030204" pitchFamily="34" charset="0"/>
              </a:rPr>
              <a:t>Query Store support for read replicas from availability groups*</a:t>
            </a:r>
          </a:p>
          <a:p>
            <a:pPr>
              <a:spcAft>
                <a:spcPts val="3600"/>
              </a:spcAft>
              <a:buClr>
                <a:srgbClr val="00B050"/>
              </a:buClr>
            </a:pPr>
            <a:r>
              <a:rPr lang="en-US" sz="2800" b="1" dirty="0">
                <a:effectLst/>
                <a:latin typeface="+mj-lt"/>
                <a:ea typeface="Calibri" panose="020F0502020204030204" pitchFamily="34" charset="0"/>
              </a:rPr>
              <a:t>Query Store hints to shape plans with no code changes</a:t>
            </a:r>
          </a:p>
          <a:p>
            <a:pPr>
              <a:spcAft>
                <a:spcPts val="3600"/>
              </a:spcAft>
              <a:buClr>
                <a:srgbClr val="00B050"/>
              </a:buClr>
            </a:pPr>
            <a:r>
              <a:rPr lang="en-US" sz="2800" b="1" dirty="0">
                <a:effectLst/>
                <a:latin typeface="+mj-lt"/>
                <a:ea typeface="Calibri" panose="020F0502020204030204" pitchFamily="34" charset="0"/>
              </a:rPr>
              <a:t>Query store is the perfect “store” for IQP</a:t>
            </a:r>
          </a:p>
        </p:txBody>
      </p:sp>
      <p:grpSp>
        <p:nvGrpSpPr>
          <p:cNvPr id="6" name="Group 5" descr="Check mark">
            <a:extLst>
              <a:ext uri="{FF2B5EF4-FFF2-40B4-BE49-F238E27FC236}">
                <a16:creationId xmlns:a16="http://schemas.microsoft.com/office/drawing/2014/main" id="{CDE0FA0A-FC19-CD6E-6475-1654264D4203}"/>
              </a:ext>
            </a:extLst>
          </p:cNvPr>
          <p:cNvGrpSpPr/>
          <p:nvPr/>
        </p:nvGrpSpPr>
        <p:grpSpPr>
          <a:xfrm>
            <a:off x="578835" y="1864298"/>
            <a:ext cx="657827" cy="657827"/>
            <a:chOff x="-1422400" y="1963698"/>
            <a:chExt cx="914400" cy="914400"/>
          </a:xfrm>
        </p:grpSpPr>
        <p:sp>
          <p:nvSpPr>
            <p:cNvPr id="7" name="Oval 6">
              <a:extLst>
                <a:ext uri="{FF2B5EF4-FFF2-40B4-BE49-F238E27FC236}">
                  <a16:creationId xmlns:a16="http://schemas.microsoft.com/office/drawing/2014/main" id="{61CECEBC-4D7F-30AF-1A58-5F7E6E20875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4D97F25-FC4B-D470-8B51-62CBA106E5C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9" name="Group 8" descr="Check mark">
            <a:extLst>
              <a:ext uri="{FF2B5EF4-FFF2-40B4-BE49-F238E27FC236}">
                <a16:creationId xmlns:a16="http://schemas.microsoft.com/office/drawing/2014/main" id="{57738B12-B49F-38D5-1325-F2068EDF4514}"/>
              </a:ext>
            </a:extLst>
          </p:cNvPr>
          <p:cNvGrpSpPr/>
          <p:nvPr/>
        </p:nvGrpSpPr>
        <p:grpSpPr>
          <a:xfrm>
            <a:off x="578835" y="2749190"/>
            <a:ext cx="657827" cy="657827"/>
            <a:chOff x="-1422400" y="1963698"/>
            <a:chExt cx="914400" cy="914400"/>
          </a:xfrm>
        </p:grpSpPr>
        <p:sp>
          <p:nvSpPr>
            <p:cNvPr id="10" name="Oval 9">
              <a:extLst>
                <a:ext uri="{FF2B5EF4-FFF2-40B4-BE49-F238E27FC236}">
                  <a16:creationId xmlns:a16="http://schemas.microsoft.com/office/drawing/2014/main" id="{A9094C49-C127-4D54-03BC-771688E7BD5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Graphic 6">
              <a:extLst>
                <a:ext uri="{FF2B5EF4-FFF2-40B4-BE49-F238E27FC236}">
                  <a16:creationId xmlns:a16="http://schemas.microsoft.com/office/drawing/2014/main" id="{FB5D5FC7-0486-821B-D100-7FBC4DFEF5D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2" name="Group 11" descr="Check mark">
            <a:extLst>
              <a:ext uri="{FF2B5EF4-FFF2-40B4-BE49-F238E27FC236}">
                <a16:creationId xmlns:a16="http://schemas.microsoft.com/office/drawing/2014/main" id="{50F9D4A5-CDAC-CB5D-4C22-21DB69657FCC}"/>
              </a:ext>
            </a:extLst>
          </p:cNvPr>
          <p:cNvGrpSpPr/>
          <p:nvPr/>
        </p:nvGrpSpPr>
        <p:grpSpPr>
          <a:xfrm>
            <a:off x="578835" y="3634082"/>
            <a:ext cx="657827" cy="657827"/>
            <a:chOff x="-1422400" y="1963698"/>
            <a:chExt cx="914400" cy="914400"/>
          </a:xfrm>
        </p:grpSpPr>
        <p:sp>
          <p:nvSpPr>
            <p:cNvPr id="13" name="Oval 12">
              <a:extLst>
                <a:ext uri="{FF2B5EF4-FFF2-40B4-BE49-F238E27FC236}">
                  <a16:creationId xmlns:a16="http://schemas.microsoft.com/office/drawing/2014/main" id="{60239E28-ABAC-0407-E0B2-B72541D8BC6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2F6BFA1D-22BE-4192-33B7-8E5867366E8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288D5AA8-3F18-26CF-417E-37E070D4D18B}"/>
              </a:ext>
            </a:extLst>
          </p:cNvPr>
          <p:cNvGrpSpPr/>
          <p:nvPr/>
        </p:nvGrpSpPr>
        <p:grpSpPr>
          <a:xfrm>
            <a:off x="578835" y="4518974"/>
            <a:ext cx="657827" cy="657827"/>
            <a:chOff x="-1422400" y="1963698"/>
            <a:chExt cx="914400" cy="914400"/>
          </a:xfrm>
        </p:grpSpPr>
        <p:sp>
          <p:nvSpPr>
            <p:cNvPr id="16" name="Oval 15">
              <a:extLst>
                <a:ext uri="{FF2B5EF4-FFF2-40B4-BE49-F238E27FC236}">
                  <a16:creationId xmlns:a16="http://schemas.microsoft.com/office/drawing/2014/main" id="{25B4C670-3D0E-81D3-23BD-20DE95B5F19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23786A42-054A-743D-C1E8-0B883353C6F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9622506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AE7B-2749-42D4-8826-BBCA79050A5D}"/>
              </a:ext>
            </a:extLst>
          </p:cNvPr>
          <p:cNvSpPr>
            <a:spLocks noGrp="1"/>
          </p:cNvSpPr>
          <p:nvPr>
            <p:ph type="title"/>
          </p:nvPr>
        </p:nvSpPr>
        <p:spPr>
          <a:xfrm>
            <a:off x="588263" y="2873414"/>
            <a:ext cx="4159950" cy="1107996"/>
          </a:xfrm>
        </p:spPr>
        <p:txBody>
          <a:bodyPr/>
          <a:lstStyle/>
          <a:p>
            <a:r>
              <a:rPr lang="en-US" dirty="0">
                <a:solidFill>
                  <a:schemeClr val="accent1"/>
                </a:solidFill>
              </a:rPr>
              <a:t>Introducing </a:t>
            </a:r>
            <a:br>
              <a:rPr lang="en-US" dirty="0">
                <a:solidFill>
                  <a:schemeClr val="accent1"/>
                </a:solidFill>
              </a:rPr>
            </a:br>
            <a:r>
              <a:rPr lang="en-US" dirty="0">
                <a:solidFill>
                  <a:schemeClr val="accent1"/>
                </a:solidFill>
              </a:rPr>
              <a:t>SQL Server 2022</a:t>
            </a:r>
          </a:p>
        </p:txBody>
      </p:sp>
      <p:pic>
        <p:nvPicPr>
          <p:cNvPr id="5" name="Picture 4" descr="Cityscape">
            <a:extLst>
              <a:ext uri="{FF2B5EF4-FFF2-40B4-BE49-F238E27FC236}">
                <a16:creationId xmlns:a16="http://schemas.microsoft.com/office/drawing/2014/main" id="{4027AF3C-AF0D-4843-929F-A6F75DD74831}"/>
              </a:ext>
            </a:extLst>
          </p:cNvPr>
          <p:cNvPicPr>
            <a:picLocks noChangeAspect="1"/>
          </p:cNvPicPr>
          <p:nvPr/>
        </p:nvPicPr>
        <p:blipFill rotWithShape="1">
          <a:blip r:embed="rId3"/>
          <a:srcRect l="36180" r="14591"/>
          <a:stretch/>
        </p:blipFill>
        <p:spPr>
          <a:xfrm>
            <a:off x="5334000" y="-1"/>
            <a:ext cx="6857999" cy="6857999"/>
          </a:xfrm>
          <a:prstGeom prst="rect">
            <a:avLst/>
          </a:prstGeom>
        </p:spPr>
      </p:pic>
    </p:spTree>
    <p:extLst>
      <p:ext uri="{BB962C8B-B14F-4D97-AF65-F5344CB8AC3E}">
        <p14:creationId xmlns:p14="http://schemas.microsoft.com/office/powerpoint/2010/main" val="357198375"/>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Query Store for read replicas*</a:t>
            </a:r>
          </a:p>
        </p:txBody>
      </p:sp>
      <p:sp>
        <p:nvSpPr>
          <p:cNvPr id="9" name="Freeform 182" descr="Primary &#10;replica&#10;">
            <a:extLst>
              <a:ext uri="{FF2B5EF4-FFF2-40B4-BE49-F238E27FC236}">
                <a16:creationId xmlns:a16="http://schemas.microsoft.com/office/drawing/2014/main" id="{3747D7B0-76FC-5B67-C2A7-3F7C1A1BF850}"/>
              </a:ext>
            </a:extLst>
          </p:cNvPr>
          <p:cNvSpPr/>
          <p:nvPr/>
        </p:nvSpPr>
        <p:spPr bwMode="auto">
          <a:xfrm>
            <a:off x="2543920"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Freeform 182" descr="Read &#10;replica&#10;">
            <a:extLst>
              <a:ext uri="{FF2B5EF4-FFF2-40B4-BE49-F238E27FC236}">
                <a16:creationId xmlns:a16="http://schemas.microsoft.com/office/drawing/2014/main" id="{34880385-E9AA-572B-7C6B-C990FA15CBB2}"/>
              </a:ext>
            </a:extLst>
          </p:cNvPr>
          <p:cNvSpPr/>
          <p:nvPr/>
        </p:nvSpPr>
        <p:spPr bwMode="auto">
          <a:xfrm>
            <a:off x="10299854" y="3686648"/>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Graphic 11" descr="Programmer male with solid fill">
            <a:extLst>
              <a:ext uri="{FF2B5EF4-FFF2-40B4-BE49-F238E27FC236}">
                <a16:creationId xmlns:a16="http://schemas.microsoft.com/office/drawing/2014/main" id="{F56B5478-16F9-7711-CAD3-0623D28250F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01641" y="871944"/>
            <a:ext cx="914400" cy="914400"/>
          </a:xfrm>
          <a:prstGeom prst="rect">
            <a:avLst/>
          </a:prstGeom>
        </p:spPr>
      </p:pic>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12348" y="4732031"/>
            <a:ext cx="914400" cy="914400"/>
          </a:xfrm>
          <a:prstGeom prst="rect">
            <a:avLst/>
          </a:prstGeom>
        </p:spPr>
      </p:pic>
      <p:sp>
        <p:nvSpPr>
          <p:cNvPr id="20" name="TextBox 19">
            <a:extLst>
              <a:ext uri="{FF2B5EF4-FFF2-40B4-BE49-F238E27FC236}">
                <a16:creationId xmlns:a16="http://schemas.microsoft.com/office/drawing/2014/main" id="{7C5F9ED7-A74F-0E95-643A-BCE3BA06AE6D}"/>
              </a:ext>
            </a:extLst>
          </p:cNvPr>
          <p:cNvSpPr txBox="1"/>
          <p:nvPr/>
        </p:nvSpPr>
        <p:spPr>
          <a:xfrm>
            <a:off x="3028810" y="3678638"/>
            <a:ext cx="850027" cy="430887"/>
          </a:xfrm>
          <a:prstGeom prst="rect">
            <a:avLst/>
          </a:prstGeom>
          <a:noFill/>
        </p:spPr>
        <p:txBody>
          <a:bodyPr wrap="square" lIns="0" tIns="0" rIns="0" bIns="0" rtlCol="0">
            <a:spAutoFit/>
          </a:bodyPr>
          <a:lstStyle/>
          <a:p>
            <a:r>
              <a:rPr lang="en-US" sz="1400" dirty="0">
                <a:gradFill>
                  <a:gsLst>
                    <a:gs pos="2917">
                      <a:schemeClr val="tx1"/>
                    </a:gs>
                    <a:gs pos="30000">
                      <a:schemeClr val="tx1"/>
                    </a:gs>
                  </a:gsLst>
                  <a:lin ang="5400000" scaled="0"/>
                </a:gradFill>
                <a:latin typeface="+mj-lt"/>
              </a:rPr>
              <a:t>Primary </a:t>
            </a:r>
          </a:p>
          <a:p>
            <a:r>
              <a:rPr lang="en-US" sz="1400" dirty="0">
                <a:gradFill>
                  <a:gsLst>
                    <a:gs pos="2917">
                      <a:schemeClr val="tx1"/>
                    </a:gs>
                    <a:gs pos="30000">
                      <a:schemeClr val="tx1"/>
                    </a:gs>
                  </a:gsLst>
                  <a:lin ang="5400000" scaled="0"/>
                </a:gradFill>
                <a:latin typeface="+mj-lt"/>
              </a:rPr>
              <a:t>replica</a:t>
            </a:r>
          </a:p>
        </p:txBody>
      </p:sp>
      <p:sp>
        <p:nvSpPr>
          <p:cNvPr id="22" name="TextBox 21">
            <a:extLst>
              <a:ext uri="{FF2B5EF4-FFF2-40B4-BE49-F238E27FC236}">
                <a16:creationId xmlns:a16="http://schemas.microsoft.com/office/drawing/2014/main" id="{F0271E0C-2B13-1F48-F51A-D2C1859279E6}"/>
              </a:ext>
            </a:extLst>
          </p:cNvPr>
          <p:cNvSpPr txBox="1"/>
          <p:nvPr/>
        </p:nvSpPr>
        <p:spPr>
          <a:xfrm>
            <a:off x="10816041" y="3687988"/>
            <a:ext cx="787696"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Read </a:t>
            </a:r>
          </a:p>
          <a:p>
            <a:r>
              <a:rPr lang="en-US" dirty="0"/>
              <a:t>replica</a:t>
            </a:r>
          </a:p>
        </p:txBody>
      </p:sp>
      <p:cxnSp>
        <p:nvCxnSpPr>
          <p:cNvPr id="25" name="Straight Arrow Connector 24" descr="Up-down arrow">
            <a:extLst>
              <a:ext uri="{FF2B5EF4-FFF2-40B4-BE49-F238E27FC236}">
                <a16:creationId xmlns:a16="http://schemas.microsoft.com/office/drawing/2014/main" id="{F7A711E2-CEB1-4D36-7C9E-FD23F061C533}"/>
              </a:ext>
            </a:extLst>
          </p:cNvPr>
          <p:cNvCxnSpPr>
            <a:cxnSpLocks/>
          </p:cNvCxnSpPr>
          <p:nvPr/>
        </p:nvCxnSpPr>
        <p:spPr>
          <a:xfrm>
            <a:off x="10358841" y="1866900"/>
            <a:ext cx="0" cy="169209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26" name="Rectangle: Rounded Corners 25" descr="Dashed box">
            <a:extLst>
              <a:ext uri="{FF2B5EF4-FFF2-40B4-BE49-F238E27FC236}">
                <a16:creationId xmlns:a16="http://schemas.microsoft.com/office/drawing/2014/main" id="{E4B7E055-D558-323D-6740-2B8FC25AC46A}"/>
              </a:ext>
            </a:extLst>
          </p:cNvPr>
          <p:cNvSpPr/>
          <p:nvPr/>
        </p:nvSpPr>
        <p:spPr bwMode="auto">
          <a:xfrm>
            <a:off x="8128001" y="2227976"/>
            <a:ext cx="3481387" cy="2529840"/>
          </a:xfrm>
          <a:prstGeom prst="roundRect">
            <a:avLst>
              <a:gd name="adj" fmla="val 267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29" name="Straight Arrow Connector 28" descr="Left-right arrow">
            <a:extLst>
              <a:ext uri="{FF2B5EF4-FFF2-40B4-BE49-F238E27FC236}">
                <a16:creationId xmlns:a16="http://schemas.microsoft.com/office/drawing/2014/main" id="{03733E31-E9C9-8F11-5988-E25EE805A19C}"/>
              </a:ext>
            </a:extLst>
          </p:cNvPr>
          <p:cNvCxnSpPr>
            <a:cxnSpLocks/>
          </p:cNvCxnSpPr>
          <p:nvPr/>
        </p:nvCxnSpPr>
        <p:spPr>
          <a:xfrm flipH="1">
            <a:off x="2439627" y="2940922"/>
            <a:ext cx="6541648" cy="30480"/>
          </a:xfrm>
          <a:prstGeom prst="straightConnector1">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37" name="Rectangle: Rounded Corners 36" descr="Dashed box">
            <a:extLst>
              <a:ext uri="{FF2B5EF4-FFF2-40B4-BE49-F238E27FC236}">
                <a16:creationId xmlns:a16="http://schemas.microsoft.com/office/drawing/2014/main" id="{ECE895E7-7B4A-01AE-489D-2E5F814A818C}"/>
              </a:ext>
            </a:extLst>
          </p:cNvPr>
          <p:cNvSpPr/>
          <p:nvPr/>
        </p:nvSpPr>
        <p:spPr bwMode="auto">
          <a:xfrm>
            <a:off x="588263" y="2227976"/>
            <a:ext cx="3290574" cy="2529840"/>
          </a:xfrm>
          <a:prstGeom prst="roundRect">
            <a:avLst>
              <a:gd name="adj" fmla="val 306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cxnSp>
        <p:nvCxnSpPr>
          <p:cNvPr id="41" name="Connector: Elbow 40" descr="Arrow">
            <a:extLst>
              <a:ext uri="{FF2B5EF4-FFF2-40B4-BE49-F238E27FC236}">
                <a16:creationId xmlns:a16="http://schemas.microsoft.com/office/drawing/2014/main" id="{BCD84900-17FE-FD58-6CA5-07A21345BD6E}"/>
              </a:ext>
            </a:extLst>
          </p:cNvPr>
          <p:cNvCxnSpPr>
            <a:cxnSpLocks/>
          </p:cNvCxnSpPr>
          <p:nvPr/>
        </p:nvCxnSpPr>
        <p:spPr>
          <a:xfrm>
            <a:off x="1815237" y="3558995"/>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47" name="TextBox 46">
            <a:extLst>
              <a:ext uri="{FF2B5EF4-FFF2-40B4-BE49-F238E27FC236}">
                <a16:creationId xmlns:a16="http://schemas.microsoft.com/office/drawing/2014/main" id="{D84DB204-1934-7213-4E7C-C9B7E6AAF29A}"/>
              </a:ext>
            </a:extLst>
          </p:cNvPr>
          <p:cNvSpPr txBox="1"/>
          <p:nvPr/>
        </p:nvSpPr>
        <p:spPr>
          <a:xfrm>
            <a:off x="10797837" y="1363032"/>
            <a:ext cx="593111"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queries</a:t>
            </a:r>
          </a:p>
        </p:txBody>
      </p:sp>
      <p:cxnSp>
        <p:nvCxnSpPr>
          <p:cNvPr id="60" name="Connector: Elbow 59" descr="Arrow">
            <a:extLst>
              <a:ext uri="{FF2B5EF4-FFF2-40B4-BE49-F238E27FC236}">
                <a16:creationId xmlns:a16="http://schemas.microsoft.com/office/drawing/2014/main" id="{4D5E35C7-AB48-D03A-7B32-5C38A0E3414B}"/>
              </a:ext>
            </a:extLst>
          </p:cNvPr>
          <p:cNvCxnSpPr>
            <a:cxnSpLocks/>
          </p:cNvCxnSpPr>
          <p:nvPr/>
        </p:nvCxnSpPr>
        <p:spPr>
          <a:xfrm flipV="1">
            <a:off x="6533977" y="4205681"/>
            <a:ext cx="3964450" cy="1059564"/>
          </a:xfrm>
          <a:prstGeom prst="bentConnector3">
            <a:avLst>
              <a:gd name="adj1" fmla="val 99974"/>
            </a:avLst>
          </a:prstGeom>
          <a:noFill/>
          <a:ln w="19050" cap="flat" cmpd="sng" algn="ctr">
            <a:solidFill>
              <a:srgbClr val="0078D4"/>
            </a:solidFill>
            <a:prstDash val="solid"/>
            <a:headEnd type="arrow" w="lg" len="sm"/>
            <a:tailEnd type="arrow" w="lg" len="sm"/>
          </a:ln>
          <a:effectLst>
            <a:outerShdw blurRad="88900" dist="38100" dir="2700000" sx="101000" sy="101000" algn="ctr" rotWithShape="0">
              <a:srgbClr val="000000">
                <a:alpha val="15000"/>
              </a:srgbClr>
            </a:outerShdw>
          </a:effectLst>
        </p:spPr>
      </p:cxnSp>
      <p:sp>
        <p:nvSpPr>
          <p:cNvPr id="65" name="TextBox 64">
            <a:extLst>
              <a:ext uri="{FF2B5EF4-FFF2-40B4-BE49-F238E27FC236}">
                <a16:creationId xmlns:a16="http://schemas.microsoft.com/office/drawing/2014/main" id="{38C19482-6270-6333-2180-257F296646C5}"/>
              </a:ext>
            </a:extLst>
          </p:cNvPr>
          <p:cNvSpPr txBox="1"/>
          <p:nvPr/>
        </p:nvSpPr>
        <p:spPr>
          <a:xfrm>
            <a:off x="5162411" y="2642603"/>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stats</a:t>
            </a:r>
          </a:p>
        </p:txBody>
      </p:sp>
      <p:sp>
        <p:nvSpPr>
          <p:cNvPr id="66" name="TextBox 65">
            <a:extLst>
              <a:ext uri="{FF2B5EF4-FFF2-40B4-BE49-F238E27FC236}">
                <a16:creationId xmlns:a16="http://schemas.microsoft.com/office/drawing/2014/main" id="{3860B4E9-C0E8-7CD5-5DEF-CCD8F7F79A8E}"/>
              </a:ext>
            </a:extLst>
          </p:cNvPr>
          <p:cNvSpPr txBox="1"/>
          <p:nvPr/>
        </p:nvSpPr>
        <p:spPr>
          <a:xfrm>
            <a:off x="2484853" y="2473703"/>
            <a:ext cx="989053" cy="18466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endpoint</a:t>
            </a:r>
          </a:p>
        </p:txBody>
      </p:sp>
      <p:sp>
        <p:nvSpPr>
          <p:cNvPr id="68" name="TextBox 67">
            <a:extLst>
              <a:ext uri="{FF2B5EF4-FFF2-40B4-BE49-F238E27FC236}">
                <a16:creationId xmlns:a16="http://schemas.microsoft.com/office/drawing/2014/main" id="{F6F5D9C0-4AE5-5EC3-A455-3085E90CDA43}"/>
              </a:ext>
            </a:extLst>
          </p:cNvPr>
          <p:cNvSpPr txBox="1"/>
          <p:nvPr/>
        </p:nvSpPr>
        <p:spPr>
          <a:xfrm>
            <a:off x="1139435"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0" name="TextBox 69">
            <a:extLst>
              <a:ext uri="{FF2B5EF4-FFF2-40B4-BE49-F238E27FC236}">
                <a16:creationId xmlns:a16="http://schemas.microsoft.com/office/drawing/2014/main" id="{23D3C4CA-8DC3-A9C1-6A15-34F859F03647}"/>
              </a:ext>
            </a:extLst>
          </p:cNvPr>
          <p:cNvSpPr txBox="1"/>
          <p:nvPr/>
        </p:nvSpPr>
        <p:spPr>
          <a:xfrm>
            <a:off x="3124750"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2" name="TextBox 71">
            <a:extLst>
              <a:ext uri="{FF2B5EF4-FFF2-40B4-BE49-F238E27FC236}">
                <a16:creationId xmlns:a16="http://schemas.microsoft.com/office/drawing/2014/main" id="{64AE63D1-F870-0894-2B53-9296A1E5DE4B}"/>
              </a:ext>
            </a:extLst>
          </p:cNvPr>
          <p:cNvSpPr txBox="1"/>
          <p:nvPr/>
        </p:nvSpPr>
        <p:spPr>
          <a:xfrm>
            <a:off x="6734929" y="4945875"/>
            <a:ext cx="2346960" cy="215444"/>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pPr algn="ctr"/>
            <a:r>
              <a:rPr lang="en-US" dirty="0"/>
              <a:t>Query Store queries</a:t>
            </a:r>
          </a:p>
        </p:txBody>
      </p:sp>
      <p:sp>
        <p:nvSpPr>
          <p:cNvPr id="76" name="TextBox 75">
            <a:extLst>
              <a:ext uri="{FF2B5EF4-FFF2-40B4-BE49-F238E27FC236}">
                <a16:creationId xmlns:a16="http://schemas.microsoft.com/office/drawing/2014/main" id="{8F260518-799D-ACED-F6CA-A9C3D9675017}"/>
              </a:ext>
            </a:extLst>
          </p:cNvPr>
          <p:cNvSpPr txBox="1"/>
          <p:nvPr/>
        </p:nvSpPr>
        <p:spPr>
          <a:xfrm>
            <a:off x="8479052" y="3083667"/>
            <a:ext cx="822795" cy="430886"/>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DBM </a:t>
            </a:r>
          </a:p>
          <a:p>
            <a:r>
              <a:rPr lang="en-US" dirty="0"/>
              <a:t>endpoint</a:t>
            </a:r>
          </a:p>
        </p:txBody>
      </p:sp>
      <p:cxnSp>
        <p:nvCxnSpPr>
          <p:cNvPr id="78" name="Connector: Elbow 77" descr="Arrow">
            <a:extLst>
              <a:ext uri="{FF2B5EF4-FFF2-40B4-BE49-F238E27FC236}">
                <a16:creationId xmlns:a16="http://schemas.microsoft.com/office/drawing/2014/main" id="{057760AF-44E5-7356-06FD-8EAD867700FD}"/>
              </a:ext>
            </a:extLst>
          </p:cNvPr>
          <p:cNvCxnSpPr>
            <a:cxnSpLocks/>
          </p:cNvCxnSpPr>
          <p:nvPr/>
        </p:nvCxnSpPr>
        <p:spPr>
          <a:xfrm>
            <a:off x="9539669" y="3581230"/>
            <a:ext cx="641145" cy="363068"/>
          </a:xfrm>
          <a:prstGeom prst="bentConnector3">
            <a:avLst>
              <a:gd name="adj1" fmla="val 2460"/>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80" name="TextBox 79">
            <a:extLst>
              <a:ext uri="{FF2B5EF4-FFF2-40B4-BE49-F238E27FC236}">
                <a16:creationId xmlns:a16="http://schemas.microsoft.com/office/drawing/2014/main" id="{0E0BBF69-933B-E5EB-0B9A-C4CF76D88A62}"/>
              </a:ext>
            </a:extLst>
          </p:cNvPr>
          <p:cNvSpPr txBox="1"/>
          <p:nvPr/>
        </p:nvSpPr>
        <p:spPr>
          <a:xfrm>
            <a:off x="8834370" y="4095286"/>
            <a:ext cx="1436507" cy="430887"/>
          </a:xfrm>
          <a:prstGeom prst="rect">
            <a:avLst/>
          </a:prstGeom>
          <a:noFill/>
        </p:spPr>
        <p:txBody>
          <a:bodyPr wrap="square" lIns="0" tIns="0" rIns="0" bIns="0" rtlCol="0">
            <a:spAutoFit/>
          </a:bodyPr>
          <a:lstStyle>
            <a:defPPr>
              <a:defRPr lang="en-US"/>
            </a:defPPr>
            <a:lvl1pPr>
              <a:defRPr sz="1400">
                <a:gradFill>
                  <a:gsLst>
                    <a:gs pos="2917">
                      <a:schemeClr val="tx1"/>
                    </a:gs>
                    <a:gs pos="30000">
                      <a:schemeClr val="tx1"/>
                    </a:gs>
                  </a:gsLst>
                  <a:lin ang="5400000" scaled="0"/>
                </a:gradFill>
                <a:latin typeface="+mj-lt"/>
              </a:defRPr>
            </a:lvl1pPr>
          </a:lstStyle>
          <a:p>
            <a:r>
              <a:rPr lang="en-US" dirty="0"/>
              <a:t>Query Store </a:t>
            </a:r>
          </a:p>
          <a:p>
            <a:r>
              <a:rPr lang="en-US" dirty="0"/>
              <a:t>stats</a:t>
            </a:r>
          </a:p>
        </p:txBody>
      </p:sp>
      <p:sp>
        <p:nvSpPr>
          <p:cNvPr id="7" name="Freeform: Shape 6" descr="Arrow">
            <a:extLst>
              <a:ext uri="{FF2B5EF4-FFF2-40B4-BE49-F238E27FC236}">
                <a16:creationId xmlns:a16="http://schemas.microsoft.com/office/drawing/2014/main" id="{6F6B2321-8902-EB86-1CB7-694ECB708D57}"/>
              </a:ext>
            </a:extLst>
          </p:cNvPr>
          <p:cNvSpPr/>
          <p:nvPr/>
        </p:nvSpPr>
        <p:spPr bwMode="auto">
          <a:xfrm>
            <a:off x="2733367" y="4275275"/>
            <a:ext cx="2671751" cy="989970"/>
          </a:xfrm>
          <a:custGeom>
            <a:avLst/>
            <a:gdLst>
              <a:gd name="connsiteX0" fmla="*/ 0 w 2605548"/>
              <a:gd name="connsiteY0" fmla="*/ 0 h 943897"/>
              <a:gd name="connsiteX1" fmla="*/ 0 w 2605548"/>
              <a:gd name="connsiteY1" fmla="*/ 943897 h 943897"/>
              <a:gd name="connsiteX2" fmla="*/ 2605548 w 2605548"/>
              <a:gd name="connsiteY2" fmla="*/ 943897 h 943897"/>
            </a:gdLst>
            <a:ahLst/>
            <a:cxnLst>
              <a:cxn ang="0">
                <a:pos x="connsiteX0" y="connsiteY0"/>
              </a:cxn>
              <a:cxn ang="0">
                <a:pos x="connsiteX1" y="connsiteY1"/>
              </a:cxn>
              <a:cxn ang="0">
                <a:pos x="connsiteX2" y="connsiteY2"/>
              </a:cxn>
            </a:cxnLst>
            <a:rect l="l" t="t" r="r" b="b"/>
            <a:pathLst>
              <a:path w="2605548" h="943897">
                <a:moveTo>
                  <a:pt x="0" y="0"/>
                </a:moveTo>
                <a:lnTo>
                  <a:pt x="0" y="943897"/>
                </a:lnTo>
                <a:lnTo>
                  <a:pt x="2605548" y="943897"/>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dirty="0"/>
          </a:p>
        </p:txBody>
      </p:sp>
      <p:pic>
        <p:nvPicPr>
          <p:cNvPr id="11" name="Graphic 10" descr="SQL">
            <a:extLst>
              <a:ext uri="{FF2B5EF4-FFF2-40B4-BE49-F238E27FC236}">
                <a16:creationId xmlns:a16="http://schemas.microsoft.com/office/drawing/2014/main" id="{439E3FF8-9343-8A2D-C4B1-B68957D915B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532413" y="2566529"/>
            <a:ext cx="840816" cy="840816"/>
          </a:xfrm>
          <a:prstGeom prst="rect">
            <a:avLst/>
          </a:prstGeom>
        </p:spPr>
      </p:pic>
      <p:pic>
        <p:nvPicPr>
          <p:cNvPr id="13" name="Graphic 12" descr="SQL">
            <a:extLst>
              <a:ext uri="{FF2B5EF4-FFF2-40B4-BE49-F238E27FC236}">
                <a16:creationId xmlns:a16="http://schemas.microsoft.com/office/drawing/2014/main" id="{8B1AEBBE-57BB-64B1-F34D-12379C47502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301848" y="2566529"/>
            <a:ext cx="840816" cy="840816"/>
          </a:xfrm>
          <a:prstGeom prst="rect">
            <a:avLst/>
          </a:prstGeom>
        </p:spPr>
      </p:pic>
      <p:sp>
        <p:nvSpPr>
          <p:cNvPr id="15" name="TextBox 14">
            <a:extLst>
              <a:ext uri="{FF2B5EF4-FFF2-40B4-BE49-F238E27FC236}">
                <a16:creationId xmlns:a16="http://schemas.microsoft.com/office/drawing/2014/main" id="{367BC5EA-2B0C-423E-4388-C034962B3548}"/>
              </a:ext>
            </a:extLst>
          </p:cNvPr>
          <p:cNvSpPr txBox="1"/>
          <p:nvPr/>
        </p:nvSpPr>
        <p:spPr>
          <a:xfrm>
            <a:off x="588263" y="6029902"/>
            <a:ext cx="6008142" cy="338554"/>
          </a:xfrm>
          <a:prstGeom prst="rect">
            <a:avLst/>
          </a:prstGeom>
          <a:noFill/>
        </p:spPr>
        <p:txBody>
          <a:bodyPr wrap="square" lIns="0" rIns="0">
            <a:spAutoFit/>
          </a:bodyPr>
          <a:lstStyle/>
          <a:p>
            <a:pPr marR="0" lvl="0" defTabSz="914192" fontAlgn="auto">
              <a:lnSpc>
                <a:spcPct val="100000"/>
              </a:lnSpc>
              <a:spcBef>
                <a:spcPts val="1200"/>
              </a:spcBef>
              <a:spcAft>
                <a:spcPts val="0"/>
              </a:spcAft>
              <a:buClrTx/>
              <a:buSzTx/>
              <a:tabLst/>
              <a:defRPr/>
            </a:pPr>
            <a:r>
              <a:rPr lang="en-US" sz="1600" dirty="0">
                <a:latin typeface="Segoe UI Semibold"/>
                <a:cs typeface="Segoe UI Semibold"/>
              </a:rPr>
              <a:t>* Currently requires trace flag 12606 </a:t>
            </a:r>
          </a:p>
        </p:txBody>
      </p:sp>
    </p:spTree>
    <p:extLst>
      <p:ext uri="{BB962C8B-B14F-4D97-AF65-F5344CB8AC3E}">
        <p14:creationId xmlns:p14="http://schemas.microsoft.com/office/powerpoint/2010/main" val="65638937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76D17D72-FB55-FC44-F716-3A1380949A74}"/>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71" name="TextBox 70">
            <a:extLst>
              <a:ext uri="{FF2B5EF4-FFF2-40B4-BE49-F238E27FC236}">
                <a16:creationId xmlns:a16="http://schemas.microsoft.com/office/drawing/2014/main" id="{6473F936-FE40-4C2F-B7C7-1372F5359C47}"/>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indent="-215900" defTabSz="914192">
              <a:spcAft>
                <a:spcPts val="200"/>
              </a:spcAft>
              <a:buBlip>
                <a:blip r:embed="rId3"/>
              </a:buBlip>
              <a:defRPr/>
            </a:pPr>
            <a:r>
              <a:rPr lang="en-US" sz="1200" dirty="0">
                <a:solidFill>
                  <a:srgbClr val="262626"/>
                </a:solidFill>
                <a:latin typeface="Segoe UI"/>
              </a:rPr>
              <a:t>Persist compile steps for forced plans</a:t>
            </a:r>
          </a:p>
          <a:p>
            <a:pPr marL="215900" indent="-215900" defTabSz="914192">
              <a:spcAft>
                <a:spcPts val="200"/>
              </a:spcAft>
              <a:buBlip>
                <a:blip r:embed="rId3"/>
              </a:buBlip>
              <a:defRPr/>
            </a:pPr>
            <a:r>
              <a:rPr lang="en-US" sz="1200" dirty="0">
                <a:solidFill>
                  <a:srgbClr val="262626"/>
                </a:solidFill>
                <a:latin typeface="Segoe UI"/>
              </a:rPr>
              <a:t>Reduce compilation overhead</a:t>
            </a:r>
          </a:p>
        </p:txBody>
      </p:sp>
      <p:sp>
        <p:nvSpPr>
          <p:cNvPr id="73" name="TextBox 72">
            <a:extLst>
              <a:ext uri="{FF2B5EF4-FFF2-40B4-BE49-F238E27FC236}">
                <a16:creationId xmlns:a16="http://schemas.microsoft.com/office/drawing/2014/main" id="{549991EA-4B24-413A-A76D-F88AFDC97930}"/>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indent="-215900" defTabSz="914192">
              <a:spcAft>
                <a:spcPts val="200"/>
              </a:spcAft>
              <a:buBlip>
                <a:blip r:embed="rId3"/>
              </a:buBlip>
              <a:defRPr/>
            </a:pPr>
            <a:r>
              <a:rPr lang="en-US" sz="1200" dirty="0">
                <a:solidFill>
                  <a:srgbClr val="262626"/>
                </a:solidFill>
                <a:latin typeface="Segoe UI"/>
              </a:rPr>
              <a:t>Approximate versions for PERCENTILE_CONT and PERCENTILE_DISC</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47" name="Rectangle: Top Corners Rounded 46">
            <a:extLst>
              <a:ext uri="{FF2B5EF4-FFF2-40B4-BE49-F238E27FC236}">
                <a16:creationId xmlns:a16="http://schemas.microsoft.com/office/drawing/2014/main" id="{868E8324-75BD-8DFC-DF2F-75A92F4987CA}"/>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grpSp>
        <p:nvGrpSpPr>
          <p:cNvPr id="52" name="Group 51" descr="Query store">
            <a:extLst>
              <a:ext uri="{FF2B5EF4-FFF2-40B4-BE49-F238E27FC236}">
                <a16:creationId xmlns:a16="http://schemas.microsoft.com/office/drawing/2014/main" id="{4839CCC8-396C-DD52-BC6D-DE7A49922DF0}"/>
              </a:ext>
            </a:extLst>
          </p:cNvPr>
          <p:cNvGrpSpPr/>
          <p:nvPr/>
        </p:nvGrpSpPr>
        <p:grpSpPr>
          <a:xfrm>
            <a:off x="10116409" y="633055"/>
            <a:ext cx="1646398" cy="615554"/>
            <a:chOff x="8460985" y="4648722"/>
            <a:chExt cx="1173446" cy="438727"/>
          </a:xfrm>
        </p:grpSpPr>
        <p:sp>
          <p:nvSpPr>
            <p:cNvPr id="50" name="Freeform: Shape 49">
              <a:extLst>
                <a:ext uri="{FF2B5EF4-FFF2-40B4-BE49-F238E27FC236}">
                  <a16:creationId xmlns:a16="http://schemas.microsoft.com/office/drawing/2014/main" id="{236CD28F-E772-58E0-3311-74A3C1882E42}"/>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51" name="TextBox 50">
              <a:extLst>
                <a:ext uri="{FF2B5EF4-FFF2-40B4-BE49-F238E27FC236}">
                  <a16:creationId xmlns:a16="http://schemas.microsoft.com/office/drawing/2014/main" id="{63396DED-C8C1-817D-1C36-9F8CF7BAA5D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53" name="Freeform: Shape 52" descr="Query store">
            <a:extLst>
              <a:ext uri="{FF2B5EF4-FFF2-40B4-BE49-F238E27FC236}">
                <a16:creationId xmlns:a16="http://schemas.microsoft.com/office/drawing/2014/main" id="{CD47E4A4-4A28-E3F2-979C-4E8100E80E8E}"/>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33061143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250"/>
                                        <p:tgtEl>
                                          <p:spTgt spid="47"/>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47"/>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250"/>
                                        <p:tgtEl>
                                          <p:spTgt spid="73"/>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73"/>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250"/>
                                        <p:tgtEl>
                                          <p:spTgt spid="53"/>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53"/>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250"/>
                                        <p:tgtEl>
                                          <p:spTgt spid="71"/>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71"/>
                                        </p:tgtEl>
                                        <p:attrNameLst>
                                          <p:attrName>ppt_x</p:attrName>
                                          <p:attrName>ppt_y</p:attrName>
                                        </p:attrNameLst>
                                      </p:cBhvr>
                                      <p:rCtr x="0" y="1736"/>
                                    </p:animMotion>
                                  </p:childTnLst>
                                </p:cTn>
                              </p:par>
                              <p:par>
                                <p:cTn id="25" presetID="10"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fade">
                                      <p:cBhvr>
                                        <p:cTn id="27" dur="250"/>
                                        <p:tgtEl>
                                          <p:spTgt spid="42"/>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2"/>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71" grpId="0"/>
      <p:bldP spid="71" grpId="1"/>
      <p:bldP spid="73" grpId="0"/>
      <p:bldP spid="73" grpId="1"/>
      <p:bldP spid="47" grpId="0" animBg="1"/>
      <p:bldP spid="47" grpId="1" animBg="1"/>
      <p:bldP spid="53" grpId="0" animBg="1"/>
      <p:bldP spid="53"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B177BF38-08DE-70AB-BF43-A3EC794B98CC}"/>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6" name="Rectangle: Rounded Corners 45">
            <a:extLst>
              <a:ext uri="{FF2B5EF4-FFF2-40B4-BE49-F238E27FC236}">
                <a16:creationId xmlns:a16="http://schemas.microsoft.com/office/drawing/2014/main" id="{EF3F4FC2-149E-8A36-6ECD-C8C3ABCC44EB}"/>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47" name="TextBox 46">
            <a:extLst>
              <a:ext uri="{FF2B5EF4-FFF2-40B4-BE49-F238E27FC236}">
                <a16:creationId xmlns:a16="http://schemas.microsoft.com/office/drawing/2014/main" id="{1893CB17-8DC9-61B8-3180-298F479223D0}"/>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48" name="TextBox 47">
            <a:extLst>
              <a:ext uri="{FF2B5EF4-FFF2-40B4-BE49-F238E27FC236}">
                <a16:creationId xmlns:a16="http://schemas.microsoft.com/office/drawing/2014/main" id="{8955647C-50CC-46D6-44F4-C0B3DB37D5D8}"/>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91" name="Rectangle: Top Corners Rounded 90">
            <a:extLst>
              <a:ext uri="{FF2B5EF4-FFF2-40B4-BE49-F238E27FC236}">
                <a16:creationId xmlns:a16="http://schemas.microsoft.com/office/drawing/2014/main" id="{D092EDED-4FAB-5523-968A-26178924BA42}"/>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5" name="TextBox 64">
            <a:extLst>
              <a:ext uri="{FF2B5EF4-FFF2-40B4-BE49-F238E27FC236}">
                <a16:creationId xmlns:a16="http://schemas.microsoft.com/office/drawing/2014/main" id="{BF497228-E890-44E6-BCCD-FF7FF69BC98D}"/>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kumimoji="0" lang="en-US" sz="1200" b="0" i="0" u="none" strike="noStrike" kern="1200" cap="none" spc="0" normalizeH="0" baseline="0" noProof="0" dirty="0">
                <a:ln>
                  <a:noFill/>
                </a:ln>
                <a:solidFill>
                  <a:srgbClr val="262626"/>
                </a:solidFill>
                <a:effectLst/>
                <a:uLnTx/>
                <a:uFillTx/>
                <a:latin typeface="Segoe UI"/>
                <a:ea typeface="+mn-ea"/>
                <a:cs typeface="+mn-cs"/>
              </a:rPr>
            </a:br>
            <a:endParaRPr kumimoji="0" lang="en-US" sz="1200" b="0" i="0" u="none" strike="noStrike" kern="1200" cap="none" spc="0" normalizeH="0" baseline="0" noProof="0" dirty="0">
              <a:ln>
                <a:noFill/>
              </a:ln>
              <a:solidFill>
                <a:srgbClr val="262626"/>
              </a:solidFill>
              <a:effectLst/>
              <a:uLnTx/>
              <a:uFillTx/>
              <a:latin typeface="Segoe UI"/>
              <a:ea typeface="+mn-ea"/>
              <a:cs typeface="+mn-cs"/>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93" name="Rectangle: Top Corners Rounded 92">
            <a:extLst>
              <a:ext uri="{FF2B5EF4-FFF2-40B4-BE49-F238E27FC236}">
                <a16:creationId xmlns:a16="http://schemas.microsoft.com/office/drawing/2014/main" id="{11961851-0376-F334-D49A-F50433CFA8A1}"/>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 name="Group 2" descr="+">
            <a:extLst>
              <a:ext uri="{FF2B5EF4-FFF2-40B4-BE49-F238E27FC236}">
                <a16:creationId xmlns:a16="http://schemas.microsoft.com/office/drawing/2014/main" id="{6E6ABD84-BF0B-3B4B-6F6A-95F9D67CD18A}"/>
              </a:ext>
            </a:extLst>
          </p:cNvPr>
          <p:cNvGrpSpPr/>
          <p:nvPr/>
        </p:nvGrpSpPr>
        <p:grpSpPr>
          <a:xfrm>
            <a:off x="3813014" y="1871929"/>
            <a:ext cx="636071" cy="636071"/>
            <a:chOff x="3813014" y="1871929"/>
            <a:chExt cx="636071" cy="636071"/>
          </a:xfrm>
        </p:grpSpPr>
        <p:sp>
          <p:nvSpPr>
            <p:cNvPr id="94" name="Oval 93">
              <a:extLst>
                <a:ext uri="{FF2B5EF4-FFF2-40B4-BE49-F238E27FC236}">
                  <a16:creationId xmlns:a16="http://schemas.microsoft.com/office/drawing/2014/main" id="{0D957C05-3711-EEAE-FC14-B235EED30502}"/>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Cross 94">
              <a:extLst>
                <a:ext uri="{FF2B5EF4-FFF2-40B4-BE49-F238E27FC236}">
                  <a16:creationId xmlns:a16="http://schemas.microsoft.com/office/drawing/2014/main" id="{537D813C-AC92-E11F-035A-39B886BD697C}"/>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grpSp>
        <p:nvGrpSpPr>
          <p:cNvPr id="96" name="Group 95" descr="Query store">
            <a:extLst>
              <a:ext uri="{FF2B5EF4-FFF2-40B4-BE49-F238E27FC236}">
                <a16:creationId xmlns:a16="http://schemas.microsoft.com/office/drawing/2014/main" id="{C527596B-ABCF-B28C-014D-1ECECBC11049}"/>
              </a:ext>
            </a:extLst>
          </p:cNvPr>
          <p:cNvGrpSpPr/>
          <p:nvPr/>
        </p:nvGrpSpPr>
        <p:grpSpPr>
          <a:xfrm>
            <a:off x="10116409" y="633055"/>
            <a:ext cx="1646398" cy="615554"/>
            <a:chOff x="8460985" y="4648722"/>
            <a:chExt cx="1173446" cy="438727"/>
          </a:xfrm>
        </p:grpSpPr>
        <p:sp>
          <p:nvSpPr>
            <p:cNvPr id="97" name="Freeform: Shape 96">
              <a:extLst>
                <a:ext uri="{FF2B5EF4-FFF2-40B4-BE49-F238E27FC236}">
                  <a16:creationId xmlns:a16="http://schemas.microsoft.com/office/drawing/2014/main" id="{C8CE58EF-1CA5-AEB8-99D5-83E50E97F23E}"/>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98" name="TextBox 97">
              <a:extLst>
                <a:ext uri="{FF2B5EF4-FFF2-40B4-BE49-F238E27FC236}">
                  <a16:creationId xmlns:a16="http://schemas.microsoft.com/office/drawing/2014/main" id="{9DD8B5C9-4AF9-BAAF-9A16-377351A53BA7}"/>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
        <p:nvSpPr>
          <p:cNvPr id="100" name="Freeform: Shape 99" descr="Query store">
            <a:extLst>
              <a:ext uri="{FF2B5EF4-FFF2-40B4-BE49-F238E27FC236}">
                <a16:creationId xmlns:a16="http://schemas.microsoft.com/office/drawing/2014/main" id="{2720F8F8-070A-C931-3FC1-7EA0EE67D647}"/>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4" name="Freeform: Shape 3" descr="Query store">
            <a:extLst>
              <a:ext uri="{FF2B5EF4-FFF2-40B4-BE49-F238E27FC236}">
                <a16:creationId xmlns:a16="http://schemas.microsoft.com/office/drawing/2014/main" id="{F34BAA33-0B9F-95BF-F1D9-F21A1B0929F2}"/>
              </a:ext>
            </a:extLst>
          </p:cNvPr>
          <p:cNvSpPr/>
          <p:nvPr/>
        </p:nvSpPr>
        <p:spPr>
          <a:xfrm>
            <a:off x="34442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179309604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250"/>
                                            <p:tgtEl>
                                              <p:spTgt spid="9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9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fade">
                                          <p:cBhvr>
                                            <p:cTn id="12" dur="250"/>
                                            <p:tgtEl>
                                              <p:spTgt spid="92"/>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92"/>
                                            </p:tgtEl>
                                            <p:attrNameLst>
                                              <p:attrName>ppt_x</p:attrName>
                                              <p:attrName>ppt_y</p:attrName>
                                            </p:attrNameLst>
                                          </p:cBhvr>
                                          <p:rCtr x="0" y="1736"/>
                                        </p:animMotion>
                                      </p:childTnLst>
                                    </p:cTn>
                                  </p:par>
                                  <p:par>
                                    <p:cTn id="15" presetID="10"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250"/>
                                            <p:tgtEl>
                                              <p:spTgt spid="65"/>
                                            </p:tgtEl>
                                          </p:cBhvr>
                                        </p:animEffect>
                                      </p:childTnLst>
                                    </p:cTn>
                                  </p:par>
                                  <p:par>
                                    <p:cTn id="18" presetID="42" presetClass="path" presetSubtype="0" decel="100000" fill="hold" grpId="1" nodeType="withEffect">
                                      <p:stCondLst>
                                        <p:cond delay="0"/>
                                      </p:stCondLst>
                                      <p:childTnLst>
                                        <p:animMotion origin="layout" path="M -3.75E-6 -0.03472 L -3.75E-6 1.85185E-6 " pathEditMode="relative" rAng="0" ptsTypes="AA">
                                          <p:cBhvr>
                                            <p:cTn id="19" dur="500" fill="hold"/>
                                            <p:tgtEl>
                                              <p:spTgt spid="65"/>
                                            </p:tgtEl>
                                            <p:attrNameLst>
                                              <p:attrName>ppt_x</p:attrName>
                                              <p:attrName>ppt_y</p:attrName>
                                            </p:attrNameLst>
                                          </p:cBhvr>
                                          <p:rCtr x="0" y="1736"/>
                                        </p:animMotion>
                                      </p:childTnLst>
                                    </p:cTn>
                                  </p:par>
                                  <p:par>
                                    <p:cTn id="20" presetID="10" presetClass="entr" presetSubtype="0" fill="hold" grpId="0" nodeType="with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fade">
                                          <p:cBhvr>
                                            <p:cTn id="22" dur="250"/>
                                            <p:tgtEl>
                                              <p:spTgt spid="100"/>
                                            </p:tgtEl>
                                          </p:cBhvr>
                                        </p:animEffect>
                                      </p:childTnLst>
                                    </p:cTn>
                                  </p:par>
                                  <p:par>
                                    <p:cTn id="23" presetID="42" presetClass="path" presetSubtype="0" decel="100000" fill="hold" grpId="1" nodeType="withEffect">
                                      <p:stCondLst>
                                        <p:cond delay="0"/>
                                      </p:stCondLst>
                                      <p:childTnLst>
                                        <p:animMotion origin="layout" path="M -3.75E-6 -0.03472 L -3.75E-6 1.85185E-6 " pathEditMode="relative" rAng="0" ptsTypes="AA">
                                          <p:cBhvr>
                                            <p:cTn id="24" dur="500" fill="hold"/>
                                            <p:tgtEl>
                                              <p:spTgt spid="100"/>
                                            </p:tgtEl>
                                            <p:attrNameLst>
                                              <p:attrName>ppt_x</p:attrName>
                                              <p:attrName>ppt_y</p:attrName>
                                            </p:attrNameLst>
                                          </p:cBhvr>
                                          <p:rCtr x="0" y="1736"/>
                                        </p:animMotion>
                                      </p:childTnLst>
                                    </p:cTn>
                                  </p:par>
                                  <p:par>
                                    <p:cTn id="25" presetID="2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200" fill="hold"/>
                                            <p:tgtEl>
                                              <p:spTgt spid="3"/>
                                            </p:tgtEl>
                                            <p:attrNameLst>
                                              <p:attrName>ppt_w</p:attrName>
                                            </p:attrNameLst>
                                          </p:cBhvr>
                                          <p:tavLst>
                                            <p:tav tm="0">
                                              <p:val>
                                                <p:fltVal val="0"/>
                                              </p:val>
                                            </p:tav>
                                            <p:tav tm="100000">
                                              <p:val>
                                                <p:strVal val="#ppt_w"/>
                                              </p:val>
                                            </p:tav>
                                          </p:tavLst>
                                        </p:anim>
                                        <p:anim calcmode="lin" valueType="num">
                                          <p:cBhvr>
                                            <p:cTn id="28" dur="200" fill="hold"/>
                                            <p:tgtEl>
                                              <p:spTgt spid="3"/>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3"/>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3"/>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2" grpId="1" animBg="1"/>
          <p:bldP spid="65" grpId="0"/>
          <p:bldP spid="65" grpId="1"/>
          <p:bldP spid="93" grpId="0" animBg="1"/>
          <p:bldP spid="93" grpId="1" animBg="1"/>
          <p:bldP spid="100" grpId="0" animBg="1"/>
          <p:bldP spid="100" grpId="1" animBg="1"/>
        </p:bldLst>
      </p:timing>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404038B2-C664-931E-7936-5A09C8DFB595}"/>
              </a:ext>
            </a:extLst>
          </p:cNvPr>
          <p:cNvSpPr/>
          <p:nvPr/>
        </p:nvSpPr>
        <p:spPr bwMode="auto">
          <a:xfrm>
            <a:off x="9239003" y="4940058"/>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9CCB9ED-56FE-D955-0E7B-53CA33884938}"/>
              </a:ext>
            </a:extLst>
          </p:cNvPr>
          <p:cNvSpPr>
            <a:spLocks noGrp="1"/>
          </p:cNvSpPr>
          <p:nvPr>
            <p:ph type="title"/>
          </p:nvPr>
        </p:nvSpPr>
        <p:spPr/>
        <p:txBody>
          <a:bodyPr/>
          <a:lstStyle/>
          <a:p>
            <a:r>
              <a:rPr lang="en-US" dirty="0"/>
              <a:t>What is a memory grant?</a:t>
            </a:r>
          </a:p>
        </p:txBody>
      </p:sp>
      <p:sp>
        <p:nvSpPr>
          <p:cNvPr id="5" name="TextBox 4">
            <a:extLst>
              <a:ext uri="{FF2B5EF4-FFF2-40B4-BE49-F238E27FC236}">
                <a16:creationId xmlns:a16="http://schemas.microsoft.com/office/drawing/2014/main" id="{AF8F801B-1293-BDC3-2E1F-F6A7F16F5BC6}"/>
              </a:ext>
            </a:extLst>
          </p:cNvPr>
          <p:cNvSpPr txBox="1"/>
          <p:nvPr/>
        </p:nvSpPr>
        <p:spPr>
          <a:xfrm>
            <a:off x="639722" y="1288128"/>
            <a:ext cx="8409271" cy="156966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SELECT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customer_id</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FROM</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WHERE</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 </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&lt;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FF00FF"/>
                </a:solidFill>
                <a:effectLst/>
                <a:uLnTx/>
                <a:uFillTx/>
                <a:latin typeface="Consolas" panose="020B0609020204030204" pitchFamily="49" charset="0"/>
                <a:ea typeface="+mn-ea"/>
                <a:cs typeface="+mn-cs"/>
              </a:rPr>
              <a:t>GETDATE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endPar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ORDER</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a:t>
            </a:r>
            <a:r>
              <a:rPr kumimoji="0" lang="en-US" sz="2400" b="0" i="0" u="none" strike="noStrike" kern="1200" cap="none" spc="0" normalizeH="0" baseline="0" noProof="0" dirty="0">
                <a:ln>
                  <a:noFill/>
                </a:ln>
                <a:solidFill>
                  <a:srgbClr val="0000FF"/>
                </a:solidFill>
                <a:effectLst/>
                <a:uLnTx/>
                <a:uFillTx/>
                <a:latin typeface="Consolas" panose="020B0609020204030204" pitchFamily="49" charset="0"/>
                <a:ea typeface="+mn-ea"/>
                <a:cs typeface="+mn-cs"/>
              </a:rPr>
              <a:t>BY</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customer_date</a:t>
            </a:r>
            <a:r>
              <a:rPr kumimoji="0" lang="en-US" sz="2400" b="0" i="0" u="none" strike="noStrike" kern="1200" cap="none" spc="0" normalizeH="0" baseline="0" noProof="0" dirty="0">
                <a:ln>
                  <a:noFill/>
                </a:ln>
                <a:solidFill>
                  <a:srgbClr val="808080"/>
                </a:solidFill>
                <a:effectLst/>
                <a:uLnTx/>
                <a:uFillTx/>
                <a:latin typeface="Consolas" panose="020B0609020204030204" pitchFamily="49" charset="0"/>
                <a:ea typeface="+mn-ea"/>
                <a:cs typeface="+mn-cs"/>
              </a:rPr>
              <a:t>,</a:t>
            </a:r>
            <a:r>
              <a:rPr kumimoji="0" lang="en-US" sz="2400" b="0" i="0" u="none" strike="noStrike" kern="1200" cap="none" spc="0" normalizeH="0" baseline="0" noProof="0" dirty="0">
                <a:ln>
                  <a:noFill/>
                </a:ln>
                <a:solidFill>
                  <a:srgbClr val="000000"/>
                </a:solidFill>
                <a:effectLst/>
                <a:uLnTx/>
                <a:uFillTx/>
                <a:latin typeface="Consolas" panose="020B0609020204030204" pitchFamily="49" charset="0"/>
                <a:ea typeface="+mn-ea"/>
                <a:cs typeface="+mn-cs"/>
              </a:rPr>
              <a:t> customer_type</a:t>
            </a:r>
            <a:endParaRPr kumimoji="0" lang="en-US" sz="24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DF44C402-55DC-F65A-FA38-25D7349A26C0}"/>
              </a:ext>
            </a:extLst>
          </p:cNvPr>
          <p:cNvPicPr>
            <a:picLocks noChangeAspect="1"/>
          </p:cNvPicPr>
          <p:nvPr/>
        </p:nvPicPr>
        <p:blipFill>
          <a:blip r:embed="rId3"/>
          <a:stretch>
            <a:fillRect/>
          </a:stretch>
        </p:blipFill>
        <p:spPr>
          <a:xfrm>
            <a:off x="639722" y="2948016"/>
            <a:ext cx="6331665" cy="2250767"/>
          </a:xfrm>
          <a:prstGeom prst="rect">
            <a:avLst/>
          </a:prstGeom>
        </p:spPr>
      </p:pic>
      <p:sp>
        <p:nvSpPr>
          <p:cNvPr id="10" name="Rectangle 9">
            <a:extLst>
              <a:ext uri="{FF2B5EF4-FFF2-40B4-BE49-F238E27FC236}">
                <a16:creationId xmlns:a16="http://schemas.microsoft.com/office/drawing/2014/main" id="{88877FFF-BFA8-7CC7-3E4E-34B929B65963}"/>
              </a:ext>
            </a:extLst>
          </p:cNvPr>
          <p:cNvSpPr/>
          <p:nvPr/>
        </p:nvSpPr>
        <p:spPr bwMode="auto">
          <a:xfrm>
            <a:off x="4025735" y="54529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41895751-1388-AB80-18C5-CA7B010C1F9D}"/>
              </a:ext>
            </a:extLst>
          </p:cNvPr>
          <p:cNvSpPr/>
          <p:nvPr/>
        </p:nvSpPr>
        <p:spPr bwMode="auto">
          <a:xfrm>
            <a:off x="4178135" y="56053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A978CAE8-D21B-8771-2548-A33ED0965BFB}"/>
              </a:ext>
            </a:extLst>
          </p:cNvPr>
          <p:cNvSpPr/>
          <p:nvPr/>
        </p:nvSpPr>
        <p:spPr bwMode="auto">
          <a:xfrm>
            <a:off x="4330535" y="57577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568535FC-A544-344F-1905-3D318FC8D230}"/>
              </a:ext>
            </a:extLst>
          </p:cNvPr>
          <p:cNvSpPr/>
          <p:nvPr/>
        </p:nvSpPr>
        <p:spPr bwMode="auto">
          <a:xfrm>
            <a:off x="4482935" y="59101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9" name="Rectangle 18">
            <a:extLst>
              <a:ext uri="{FF2B5EF4-FFF2-40B4-BE49-F238E27FC236}">
                <a16:creationId xmlns:a16="http://schemas.microsoft.com/office/drawing/2014/main" id="{381F0836-E670-6EEC-0577-8E8601A0474B}"/>
              </a:ext>
            </a:extLst>
          </p:cNvPr>
          <p:cNvSpPr/>
          <p:nvPr/>
        </p:nvSpPr>
        <p:spPr bwMode="auto">
          <a:xfrm>
            <a:off x="4635335" y="6062515"/>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169B6B80-F386-6A68-A1AD-6E65DEDCFE34}"/>
              </a:ext>
            </a:extLst>
          </p:cNvPr>
          <p:cNvSpPr txBox="1"/>
          <p:nvPr/>
        </p:nvSpPr>
        <p:spPr>
          <a:xfrm>
            <a:off x="5777065" y="5609354"/>
            <a:ext cx="3115853" cy="92333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a:rPr>
              <a:t>Allocation </a:t>
            </a:r>
            <a:r>
              <a:rPr lang="en-US" sz="2000">
                <a:solidFill>
                  <a:srgbClr val="000000"/>
                </a:solidFill>
                <a:latin typeface="Segoe UI"/>
              </a:rPr>
              <a:t>during execution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7E2FF479-CC9B-BB82-3413-280C991736B8}"/>
              </a:ext>
            </a:extLst>
          </p:cNvPr>
          <p:cNvCxnSpPr/>
          <p:nvPr/>
        </p:nvCxnSpPr>
        <p:spPr>
          <a:xfrm>
            <a:off x="4471060" y="4940058"/>
            <a:ext cx="0" cy="415637"/>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F173755-AA73-7987-7317-FDB6831E85F9}"/>
              </a:ext>
            </a:extLst>
          </p:cNvPr>
          <p:cNvSpPr/>
          <p:nvPr/>
        </p:nvSpPr>
        <p:spPr bwMode="auto">
          <a:xfrm>
            <a:off x="588263" y="2417468"/>
            <a:ext cx="6746727" cy="49476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EF315E56-7010-4385-15D9-92AAC0641AFA}"/>
              </a:ext>
            </a:extLst>
          </p:cNvPr>
          <p:cNvSpPr txBox="1"/>
          <p:nvPr/>
        </p:nvSpPr>
        <p:spPr>
          <a:xfrm>
            <a:off x="9448795" y="5100421"/>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cxnSp>
        <p:nvCxnSpPr>
          <p:cNvPr id="27" name="Straight Arrow Connector 26">
            <a:extLst>
              <a:ext uri="{FF2B5EF4-FFF2-40B4-BE49-F238E27FC236}">
                <a16:creationId xmlns:a16="http://schemas.microsoft.com/office/drawing/2014/main" id="{5FC27A35-2EE2-8FDF-A921-8298C585431E}"/>
              </a:ext>
            </a:extLst>
          </p:cNvPr>
          <p:cNvCxnSpPr/>
          <p:nvPr/>
        </p:nvCxnSpPr>
        <p:spPr>
          <a:xfrm>
            <a:off x="1959429" y="2857788"/>
            <a:ext cx="2066306" cy="571212"/>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8310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P spid="16" grpId="0" animBg="1"/>
      <p:bldP spid="17" grpId="0" animBg="1"/>
      <p:bldP spid="18" grpId="0" animBg="1"/>
      <p:bldP spid="19" grpId="0" animBg="1"/>
      <p:bldP spid="20" grpId="0"/>
      <p:bldP spid="23" grpId="0" animBg="1"/>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F1D9-3B07-64CB-226D-53C3551B1399}"/>
              </a:ext>
            </a:extLst>
          </p:cNvPr>
          <p:cNvSpPr>
            <a:spLocks noGrp="1"/>
          </p:cNvSpPr>
          <p:nvPr>
            <p:ph type="title"/>
          </p:nvPr>
        </p:nvSpPr>
        <p:spPr/>
        <p:txBody>
          <a:bodyPr/>
          <a:lstStyle/>
          <a:p>
            <a:r>
              <a:rPr lang="en-US" dirty="0"/>
              <a:t>When can memory grants become a problem?</a:t>
            </a:r>
          </a:p>
        </p:txBody>
      </p:sp>
      <p:sp>
        <p:nvSpPr>
          <p:cNvPr id="4" name="Rectangle 3">
            <a:extLst>
              <a:ext uri="{FF2B5EF4-FFF2-40B4-BE49-F238E27FC236}">
                <a16:creationId xmlns:a16="http://schemas.microsoft.com/office/drawing/2014/main" id="{C16A75CB-6DDB-AB60-8A78-EC446EE4517D}"/>
              </a:ext>
            </a:extLst>
          </p:cNvPr>
          <p:cNvSpPr/>
          <p:nvPr/>
        </p:nvSpPr>
        <p:spPr bwMode="auto">
          <a:xfrm>
            <a:off x="672940" y="18190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04F61739-2AB4-44FF-C340-6BFF63A59A36}"/>
              </a:ext>
            </a:extLst>
          </p:cNvPr>
          <p:cNvSpPr/>
          <p:nvPr/>
        </p:nvSpPr>
        <p:spPr bwMode="auto">
          <a:xfrm>
            <a:off x="825340" y="19714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F4A0A28A-DE1B-C5DA-A217-2EF33AC2DBEE}"/>
              </a:ext>
            </a:extLst>
          </p:cNvPr>
          <p:cNvSpPr/>
          <p:nvPr/>
        </p:nvSpPr>
        <p:spPr bwMode="auto">
          <a:xfrm>
            <a:off x="977740" y="21238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FBCFAE3-4AA0-2DCA-97AF-027124DD44A9}"/>
              </a:ext>
            </a:extLst>
          </p:cNvPr>
          <p:cNvSpPr/>
          <p:nvPr/>
        </p:nvSpPr>
        <p:spPr bwMode="auto">
          <a:xfrm>
            <a:off x="1130140" y="22762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99244607-1EBA-6891-FE14-14149B90ADFB}"/>
              </a:ext>
            </a:extLst>
          </p:cNvPr>
          <p:cNvSpPr/>
          <p:nvPr/>
        </p:nvSpPr>
        <p:spPr bwMode="auto">
          <a:xfrm>
            <a:off x="1282540" y="242866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B5B196E6-41FD-A8E1-2ED7-2AE3EEF32E54}"/>
              </a:ext>
            </a:extLst>
          </p:cNvPr>
          <p:cNvSpPr txBox="1"/>
          <p:nvPr/>
        </p:nvSpPr>
        <p:spPr>
          <a:xfrm>
            <a:off x="2539973" y="1975505"/>
            <a:ext cx="2884444"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Granted before execution</a:t>
            </a:r>
          </a:p>
        </p:txBody>
      </p:sp>
      <p:pic>
        <p:nvPicPr>
          <p:cNvPr id="12" name="Graphic 11" descr="Users with solid fill">
            <a:extLst>
              <a:ext uri="{FF2B5EF4-FFF2-40B4-BE49-F238E27FC236}">
                <a16:creationId xmlns:a16="http://schemas.microsoft.com/office/drawing/2014/main" id="{E092AA92-4EBF-619B-F21C-FD427C6EEF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37627" y="1377619"/>
            <a:ext cx="914400" cy="914400"/>
          </a:xfrm>
          <a:prstGeom prst="rect">
            <a:avLst/>
          </a:prstGeom>
        </p:spPr>
      </p:pic>
      <p:pic>
        <p:nvPicPr>
          <p:cNvPr id="13" name="Graphic 12" descr="Users with solid fill">
            <a:extLst>
              <a:ext uri="{FF2B5EF4-FFF2-40B4-BE49-F238E27FC236}">
                <a16:creationId xmlns:a16="http://schemas.microsoft.com/office/drawing/2014/main" id="{1CA9D597-4DB9-E234-6DE6-734FD571752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23140" y="2133858"/>
            <a:ext cx="914400" cy="914400"/>
          </a:xfrm>
          <a:prstGeom prst="rect">
            <a:avLst/>
          </a:prstGeom>
        </p:spPr>
      </p:pic>
      <p:pic>
        <p:nvPicPr>
          <p:cNvPr id="14" name="Graphic 13" descr="Users with solid fill">
            <a:extLst>
              <a:ext uri="{FF2B5EF4-FFF2-40B4-BE49-F238E27FC236}">
                <a16:creationId xmlns:a16="http://schemas.microsoft.com/office/drawing/2014/main" id="{129B6FC1-19C5-4556-5DC7-7C08E8FF10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8914" y="1377619"/>
            <a:ext cx="914400" cy="914400"/>
          </a:xfrm>
          <a:prstGeom prst="rect">
            <a:avLst/>
          </a:prstGeom>
        </p:spPr>
      </p:pic>
      <p:pic>
        <p:nvPicPr>
          <p:cNvPr id="15" name="Graphic 14" descr="Users with solid fill">
            <a:extLst>
              <a:ext uri="{FF2B5EF4-FFF2-40B4-BE49-F238E27FC236}">
                <a16:creationId xmlns:a16="http://schemas.microsoft.com/office/drawing/2014/main" id="{D3A9CB56-59A7-7E86-0B50-73B412F433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04427" y="2133858"/>
            <a:ext cx="914400" cy="914400"/>
          </a:xfrm>
          <a:prstGeom prst="rect">
            <a:avLst/>
          </a:prstGeom>
        </p:spPr>
      </p:pic>
      <p:pic>
        <p:nvPicPr>
          <p:cNvPr id="16" name="Graphic 15" descr="Users with solid fill">
            <a:extLst>
              <a:ext uri="{FF2B5EF4-FFF2-40B4-BE49-F238E27FC236}">
                <a16:creationId xmlns:a16="http://schemas.microsoft.com/office/drawing/2014/main" id="{41F5A6E7-D1A0-0B54-722D-32D46AB50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94973" y="2149677"/>
            <a:ext cx="914400" cy="914400"/>
          </a:xfrm>
          <a:prstGeom prst="rect">
            <a:avLst/>
          </a:prstGeom>
        </p:spPr>
      </p:pic>
      <p:pic>
        <p:nvPicPr>
          <p:cNvPr id="17" name="Graphic 16" descr="Users with solid fill">
            <a:extLst>
              <a:ext uri="{FF2B5EF4-FFF2-40B4-BE49-F238E27FC236}">
                <a16:creationId xmlns:a16="http://schemas.microsoft.com/office/drawing/2014/main" id="{3BF99950-85B4-26B8-D1E7-2FBD1FD22EC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71227" y="1343972"/>
            <a:ext cx="914400" cy="914400"/>
          </a:xfrm>
          <a:prstGeom prst="rect">
            <a:avLst/>
          </a:prstGeom>
        </p:spPr>
      </p:pic>
      <p:sp>
        <p:nvSpPr>
          <p:cNvPr id="18" name="Rectangle 17">
            <a:extLst>
              <a:ext uri="{FF2B5EF4-FFF2-40B4-BE49-F238E27FC236}">
                <a16:creationId xmlns:a16="http://schemas.microsoft.com/office/drawing/2014/main" id="{0FF184F5-AD21-AED6-B971-811A3B523166}"/>
              </a:ext>
            </a:extLst>
          </p:cNvPr>
          <p:cNvSpPr/>
          <p:nvPr/>
        </p:nvSpPr>
        <p:spPr bwMode="auto">
          <a:xfrm>
            <a:off x="9652027" y="1343972"/>
            <a:ext cx="2322340" cy="172010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0" name="Graphic 19" descr="No sign with solid fill">
            <a:extLst>
              <a:ext uri="{FF2B5EF4-FFF2-40B4-BE49-F238E27FC236}">
                <a16:creationId xmlns:a16="http://schemas.microsoft.com/office/drawing/2014/main" id="{F6B0DC74-234B-F37C-D09C-50A39CB6D5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2645" y="3137789"/>
            <a:ext cx="736513" cy="736513"/>
          </a:xfrm>
          <a:prstGeom prst="rect">
            <a:avLst/>
          </a:prstGeom>
        </p:spPr>
      </p:pic>
      <p:sp>
        <p:nvSpPr>
          <p:cNvPr id="21" name="TextBox 20">
            <a:extLst>
              <a:ext uri="{FF2B5EF4-FFF2-40B4-BE49-F238E27FC236}">
                <a16:creationId xmlns:a16="http://schemas.microsoft.com/office/drawing/2014/main" id="{97B8B9D0-9895-8339-8217-585F6281B2BB}"/>
              </a:ext>
            </a:extLst>
          </p:cNvPr>
          <p:cNvSpPr txBox="1"/>
          <p:nvPr/>
        </p:nvSpPr>
        <p:spPr>
          <a:xfrm>
            <a:off x="9103325" y="3352158"/>
            <a:ext cx="287104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RESOURCE_SEMAPHORE</a:t>
            </a:r>
          </a:p>
        </p:txBody>
      </p:sp>
      <p:cxnSp>
        <p:nvCxnSpPr>
          <p:cNvPr id="23" name="Straight Connector 22">
            <a:extLst>
              <a:ext uri="{FF2B5EF4-FFF2-40B4-BE49-F238E27FC236}">
                <a16:creationId xmlns:a16="http://schemas.microsoft.com/office/drawing/2014/main" id="{76EF29C0-5F17-CDE7-06B7-A4413D46751E}"/>
              </a:ext>
            </a:extLst>
          </p:cNvPr>
          <p:cNvCxnSpPr/>
          <p:nvPr/>
        </p:nvCxnSpPr>
        <p:spPr>
          <a:xfrm>
            <a:off x="486888" y="4025735"/>
            <a:ext cx="1148747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8C31006-DED3-76E7-67BF-226295FC606D}"/>
              </a:ext>
            </a:extLst>
          </p:cNvPr>
          <p:cNvSpPr/>
          <p:nvPr/>
        </p:nvSpPr>
        <p:spPr bwMode="auto">
          <a:xfrm>
            <a:off x="837215" y="4788546"/>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56464C66-0E29-B1B6-83E7-EBA3AA84A60B}"/>
              </a:ext>
            </a:extLst>
          </p:cNvPr>
          <p:cNvSpPr txBox="1"/>
          <p:nvPr/>
        </p:nvSpPr>
        <p:spPr>
          <a:xfrm>
            <a:off x="2173190" y="4804123"/>
            <a:ext cx="1659750"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Memory Grant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1MB</a:t>
            </a:r>
          </a:p>
        </p:txBody>
      </p:sp>
      <p:sp>
        <p:nvSpPr>
          <p:cNvPr id="30" name="Rectangle 29">
            <a:extLst>
              <a:ext uri="{FF2B5EF4-FFF2-40B4-BE49-F238E27FC236}">
                <a16:creationId xmlns:a16="http://schemas.microsoft.com/office/drawing/2014/main" id="{73B652A8-2B58-3FD6-0C5F-F2C44260855D}"/>
              </a:ext>
            </a:extLst>
          </p:cNvPr>
          <p:cNvSpPr/>
          <p:nvPr/>
        </p:nvSpPr>
        <p:spPr bwMode="auto">
          <a:xfrm>
            <a:off x="4369492" y="45231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11D4BC9-0DBF-4165-1761-D5FA12FD3B8C}"/>
              </a:ext>
            </a:extLst>
          </p:cNvPr>
          <p:cNvSpPr/>
          <p:nvPr/>
        </p:nvSpPr>
        <p:spPr bwMode="auto">
          <a:xfrm>
            <a:off x="4521892" y="46755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2" name="Rectangle 31">
            <a:extLst>
              <a:ext uri="{FF2B5EF4-FFF2-40B4-BE49-F238E27FC236}">
                <a16:creationId xmlns:a16="http://schemas.microsoft.com/office/drawing/2014/main" id="{11BDCFE7-585B-B8FF-76C6-6B96A5F7475E}"/>
              </a:ext>
            </a:extLst>
          </p:cNvPr>
          <p:cNvSpPr/>
          <p:nvPr/>
        </p:nvSpPr>
        <p:spPr bwMode="auto">
          <a:xfrm>
            <a:off x="4674292" y="48279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3" name="Rectangle 32">
            <a:extLst>
              <a:ext uri="{FF2B5EF4-FFF2-40B4-BE49-F238E27FC236}">
                <a16:creationId xmlns:a16="http://schemas.microsoft.com/office/drawing/2014/main" id="{3A320855-1026-87EA-F4C5-71504D81401A}"/>
              </a:ext>
            </a:extLst>
          </p:cNvPr>
          <p:cNvSpPr/>
          <p:nvPr/>
        </p:nvSpPr>
        <p:spPr bwMode="auto">
          <a:xfrm>
            <a:off x="4826692" y="49803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468CC89C-7B2F-04A9-FEA5-3BD10D0BF89C}"/>
              </a:ext>
            </a:extLst>
          </p:cNvPr>
          <p:cNvSpPr/>
          <p:nvPr/>
        </p:nvSpPr>
        <p:spPr bwMode="auto">
          <a:xfrm>
            <a:off x="4979092" y="5132770"/>
            <a:ext cx="890650" cy="573812"/>
          </a:xfrm>
          <a:prstGeom prst="rect">
            <a:avLst/>
          </a:prstGeom>
          <a:solidFill>
            <a:schemeClr val="tx2">
              <a:lumMod val="40000"/>
              <a:lumOff val="60000"/>
            </a:schemeClr>
          </a:solid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5" name="TextBox 34">
            <a:extLst>
              <a:ext uri="{FF2B5EF4-FFF2-40B4-BE49-F238E27FC236}">
                <a16:creationId xmlns:a16="http://schemas.microsoft.com/office/drawing/2014/main" id="{6FC35774-4BBA-5082-331C-C62ED9750049}"/>
              </a:ext>
            </a:extLst>
          </p:cNvPr>
          <p:cNvSpPr txBox="1"/>
          <p:nvPr/>
        </p:nvSpPr>
        <p:spPr>
          <a:xfrm>
            <a:off x="6096000" y="4827970"/>
            <a:ext cx="2708113"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Actual Memory Needed</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500MB</a:t>
            </a:r>
          </a:p>
        </p:txBody>
      </p:sp>
      <p:pic>
        <p:nvPicPr>
          <p:cNvPr id="37" name="Graphic 36" descr="Spilt/Cracked Glass Of Milk with solid fill">
            <a:extLst>
              <a:ext uri="{FF2B5EF4-FFF2-40B4-BE49-F238E27FC236}">
                <a16:creationId xmlns:a16="http://schemas.microsoft.com/office/drawing/2014/main" id="{98AA0083-42D4-1D69-45FE-352D8BDEBD0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80340" y="4618252"/>
            <a:ext cx="914400" cy="914400"/>
          </a:xfrm>
          <a:prstGeom prst="rect">
            <a:avLst/>
          </a:prstGeom>
        </p:spPr>
      </p:pic>
      <p:sp>
        <p:nvSpPr>
          <p:cNvPr id="38" name="Freeform 182">
            <a:extLst>
              <a:ext uri="{FF2B5EF4-FFF2-40B4-BE49-F238E27FC236}">
                <a16:creationId xmlns:a16="http://schemas.microsoft.com/office/drawing/2014/main" id="{4E0966D0-3E8E-9434-EB6F-5F98E22EB0C4}"/>
              </a:ext>
            </a:extLst>
          </p:cNvPr>
          <p:cNvSpPr/>
          <p:nvPr/>
        </p:nvSpPr>
        <p:spPr bwMode="auto">
          <a:xfrm>
            <a:off x="10610731" y="4593478"/>
            <a:ext cx="506613" cy="713078"/>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33831EE-4F62-4BFD-3CDF-DCDF7D303BD0}"/>
              </a:ext>
            </a:extLst>
          </p:cNvPr>
          <p:cNvSpPr txBox="1"/>
          <p:nvPr/>
        </p:nvSpPr>
        <p:spPr>
          <a:xfrm>
            <a:off x="10417793" y="5421545"/>
            <a:ext cx="89248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tempdb</a:t>
            </a:r>
          </a:p>
        </p:txBody>
      </p:sp>
      <p:pic>
        <p:nvPicPr>
          <p:cNvPr id="41" name="Graphic 40" descr="No sign with solid fill">
            <a:extLst>
              <a:ext uri="{FF2B5EF4-FFF2-40B4-BE49-F238E27FC236}">
                <a16:creationId xmlns:a16="http://schemas.microsoft.com/office/drawing/2014/main" id="{47F53223-A0B6-7648-7589-60CF35BC49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98407" y="5940414"/>
            <a:ext cx="736513" cy="736513"/>
          </a:xfrm>
          <a:prstGeom prst="rect">
            <a:avLst/>
          </a:prstGeom>
        </p:spPr>
      </p:pic>
      <p:sp>
        <p:nvSpPr>
          <p:cNvPr id="42" name="TextBox 41">
            <a:extLst>
              <a:ext uri="{FF2B5EF4-FFF2-40B4-BE49-F238E27FC236}">
                <a16:creationId xmlns:a16="http://schemas.microsoft.com/office/drawing/2014/main" id="{EB271CB6-082D-B314-4A2A-627055AEA47E}"/>
              </a:ext>
            </a:extLst>
          </p:cNvPr>
          <p:cNvSpPr txBox="1"/>
          <p:nvPr/>
        </p:nvSpPr>
        <p:spPr>
          <a:xfrm>
            <a:off x="9138020" y="6154781"/>
            <a:ext cx="197932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IO_COMPLETION</a:t>
            </a:r>
          </a:p>
        </p:txBody>
      </p:sp>
      <p:sp>
        <p:nvSpPr>
          <p:cNvPr id="44" name="Rectangle 43">
            <a:extLst>
              <a:ext uri="{FF2B5EF4-FFF2-40B4-BE49-F238E27FC236}">
                <a16:creationId xmlns:a16="http://schemas.microsoft.com/office/drawing/2014/main" id="{0A4BDB29-AFD4-4B49-C9CF-511CFBBAA099}"/>
              </a:ext>
            </a:extLst>
          </p:cNvPr>
          <p:cNvSpPr/>
          <p:nvPr/>
        </p:nvSpPr>
        <p:spPr bwMode="auto">
          <a:xfrm>
            <a:off x="5777428" y="1444319"/>
            <a:ext cx="2553194" cy="1543869"/>
          </a:xfrm>
          <a:prstGeom prst="rect">
            <a:avLst/>
          </a:prstGeom>
          <a:solidFill>
            <a:schemeClr val="bg1">
              <a:lumMod val="85000"/>
            </a:schemeClr>
          </a:solidFill>
          <a:ln>
            <a:noFill/>
            <a:headEnd type="none" w="med" len="med"/>
            <a:tailEnd type="none" w="med" len="me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5" name="TextBox 44">
            <a:extLst>
              <a:ext uri="{FF2B5EF4-FFF2-40B4-BE49-F238E27FC236}">
                <a16:creationId xmlns:a16="http://schemas.microsoft.com/office/drawing/2014/main" id="{C13F3625-072E-E519-DACC-3E34F86045CA}"/>
              </a:ext>
            </a:extLst>
          </p:cNvPr>
          <p:cNvSpPr txBox="1"/>
          <p:nvPr/>
        </p:nvSpPr>
        <p:spPr>
          <a:xfrm>
            <a:off x="5987220" y="1604682"/>
            <a:ext cx="2026389"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1,000,000, rows x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500 bytes per row</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 </a:t>
            </a: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~500MB</a:t>
            </a:r>
          </a:p>
        </p:txBody>
      </p:sp>
    </p:spTree>
    <p:extLst>
      <p:ext uri="{BB962C8B-B14F-4D97-AF65-F5344CB8AC3E}">
        <p14:creationId xmlns:p14="http://schemas.microsoft.com/office/powerpoint/2010/main" val="404863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500"/>
                                        <p:tgtEl>
                                          <p:spTgt spid="3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fade">
                                      <p:cBhvr>
                                        <p:cTn id="71" dur="500"/>
                                        <p:tgtEl>
                                          <p:spTgt spid="3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fade">
                                      <p:cBhvr>
                                        <p:cTn id="8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4" grpId="0" animBg="1"/>
      <p:bldP spid="29" grpId="0"/>
      <p:bldP spid="30" grpId="0" animBg="1"/>
      <p:bldP spid="31" grpId="0" animBg="1"/>
      <p:bldP spid="32" grpId="0" animBg="1"/>
      <p:bldP spid="33" grpId="0" animBg="1"/>
      <p:bldP spid="34" grpId="0" animBg="1"/>
      <p:bldP spid="35" grpId="0"/>
      <p:bldP spid="38" grpId="0" animBg="1"/>
      <p:bldP spid="40" grpId="0"/>
      <p:bldP spid="4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FEFACD-7068-DA1E-0C42-B54CFCEC8895}"/>
              </a:ext>
              <a:ext uri="{C183D7F6-B498-43B3-948B-1728B52AA6E4}">
                <adec:decorative xmlns:adec="http://schemas.microsoft.com/office/drawing/2017/decorative" val="1"/>
              </a:ext>
            </a:extLst>
          </p:cNvPr>
          <p:cNvSpPr/>
          <p:nvPr/>
        </p:nvSpPr>
        <p:spPr bwMode="auto">
          <a:xfrm>
            <a:off x="2997200" y="1436689"/>
            <a:ext cx="8612188" cy="48323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D3DC97F1-4CC6-1232-1901-5128F341C1AD}"/>
              </a:ext>
              <a:ext uri="{C183D7F6-B498-43B3-948B-1728B52AA6E4}">
                <adec:decorative xmlns:adec="http://schemas.microsoft.com/office/drawing/2017/decorative" val="1"/>
              </a:ext>
            </a:extLst>
          </p:cNvPr>
          <p:cNvSpPr/>
          <p:nvPr/>
        </p:nvSpPr>
        <p:spPr bwMode="auto">
          <a:xfrm>
            <a:off x="2845399" y="3751465"/>
            <a:ext cx="8559202" cy="2314777"/>
          </a:xfrm>
          <a:prstGeom prst="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BEBD9F8-3AFD-9B3D-460E-C18CE0CB77A2}"/>
              </a:ext>
            </a:extLst>
          </p:cNvPr>
          <p:cNvSpPr>
            <a:spLocks noGrp="1"/>
          </p:cNvSpPr>
          <p:nvPr>
            <p:ph type="title"/>
          </p:nvPr>
        </p:nvSpPr>
        <p:spPr/>
        <p:txBody>
          <a:bodyPr/>
          <a:lstStyle/>
          <a:p>
            <a:r>
              <a:rPr lang="en-US" dirty="0"/>
              <a:t>What is Memory Grant Feedback (MGF)?</a:t>
            </a:r>
          </a:p>
        </p:txBody>
      </p:sp>
      <p:sp>
        <p:nvSpPr>
          <p:cNvPr id="5" name="Partial Circle 4">
            <a:extLst>
              <a:ext uri="{FF2B5EF4-FFF2-40B4-BE49-F238E27FC236}">
                <a16:creationId xmlns:a16="http://schemas.microsoft.com/office/drawing/2014/main" id="{2190DADB-C4D8-3E60-1796-B6E19A82FA6D}"/>
              </a:ext>
              <a:ext uri="{C183D7F6-B498-43B3-948B-1728B52AA6E4}">
                <adec:decorative xmlns:adec="http://schemas.microsoft.com/office/drawing/2017/decorative" val="1"/>
              </a:ext>
            </a:extLst>
          </p:cNvPr>
          <p:cNvSpPr/>
          <p:nvPr/>
        </p:nvSpPr>
        <p:spPr>
          <a:xfrm>
            <a:off x="584200" y="1436688"/>
            <a:ext cx="4832349" cy="4832349"/>
          </a:xfrm>
          <a:prstGeom prst="pie">
            <a:avLst>
              <a:gd name="adj1" fmla="val 5400000"/>
              <a:gd name="adj2" fmla="val 16200000"/>
            </a:avLst>
          </a:prstGeom>
          <a:gradFill>
            <a:gsLst>
              <a:gs pos="0">
                <a:schemeClr val="accent1"/>
              </a:gs>
              <a:gs pos="100000">
                <a:schemeClr val="tx2"/>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156F8670-896B-4E2F-45BC-011B91E52A09}"/>
              </a:ext>
            </a:extLst>
          </p:cNvPr>
          <p:cNvSpPr/>
          <p:nvPr/>
        </p:nvSpPr>
        <p:spPr>
          <a:xfrm>
            <a:off x="2991990" y="1436689"/>
            <a:ext cx="8733844" cy="4832350"/>
          </a:xfrm>
          <a:custGeom>
            <a:avLst/>
            <a:gdLst>
              <a:gd name="connsiteX0" fmla="*/ 0 w 8880436"/>
              <a:gd name="connsiteY0" fmla="*/ 0 h 4873215"/>
              <a:gd name="connsiteX1" fmla="*/ 8880436 w 8880436"/>
              <a:gd name="connsiteY1" fmla="*/ 0 h 4873215"/>
              <a:gd name="connsiteX2" fmla="*/ 8880436 w 8880436"/>
              <a:gd name="connsiteY2" fmla="*/ 4873215 h 4873215"/>
              <a:gd name="connsiteX3" fmla="*/ 0 w 8880436"/>
              <a:gd name="connsiteY3" fmla="*/ 4873215 h 4873215"/>
              <a:gd name="connsiteX4" fmla="*/ 0 w 8880436"/>
              <a:gd name="connsiteY4" fmla="*/ 0 h 4873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4873215">
                <a:moveTo>
                  <a:pt x="0" y="0"/>
                </a:moveTo>
                <a:lnTo>
                  <a:pt x="8880436" y="0"/>
                </a:lnTo>
                <a:lnTo>
                  <a:pt x="8880436" y="4873215"/>
                </a:lnTo>
                <a:lnTo>
                  <a:pt x="0" y="4873215"/>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2733698" numCol="1" spcCol="1270" anchor="ctr" anchorCtr="0">
            <a:noAutofit/>
          </a:bodyPr>
          <a:lstStyle/>
          <a:p>
            <a:pPr defTabSz="2044700">
              <a:lnSpc>
                <a:spcPct val="90000"/>
              </a:lnSpc>
              <a:spcBef>
                <a:spcPct val="0"/>
              </a:spcBef>
              <a:spcAft>
                <a:spcPct val="35000"/>
              </a:spcAft>
            </a:pPr>
            <a:r>
              <a:rPr lang="en-US" sz="4000" b="1" dirty="0"/>
              <a:t>Memory</a:t>
            </a:r>
            <a:br>
              <a:rPr lang="en-US" sz="4000" b="1" dirty="0"/>
            </a:br>
            <a:r>
              <a:rPr lang="en-US" sz="4000" b="1" dirty="0"/>
              <a:t>Grant</a:t>
            </a:r>
          </a:p>
        </p:txBody>
      </p:sp>
      <p:sp>
        <p:nvSpPr>
          <p:cNvPr id="7" name="Partial Circle 6">
            <a:extLst>
              <a:ext uri="{FF2B5EF4-FFF2-40B4-BE49-F238E27FC236}">
                <a16:creationId xmlns:a16="http://schemas.microsoft.com/office/drawing/2014/main" id="{8870099B-49A4-F32D-A5C7-1DA1BCD7F08D}"/>
              </a:ext>
              <a:ext uri="{C183D7F6-B498-43B3-948B-1728B52AA6E4}">
                <adec:decorative xmlns:adec="http://schemas.microsoft.com/office/drawing/2017/decorative" val="1"/>
              </a:ext>
            </a:extLst>
          </p:cNvPr>
          <p:cNvSpPr/>
          <p:nvPr/>
        </p:nvSpPr>
        <p:spPr>
          <a:xfrm>
            <a:off x="1842985" y="3751465"/>
            <a:ext cx="2314777" cy="2314777"/>
          </a:xfrm>
          <a:prstGeom prst="pie">
            <a:avLst>
              <a:gd name="adj1" fmla="val 5400000"/>
              <a:gd name="adj2" fmla="val 16200000"/>
            </a:avLst>
          </a:prstGeom>
          <a:gradFill>
            <a:gsLst>
              <a:gs pos="0">
                <a:schemeClr val="accent3"/>
              </a:gs>
              <a:gs pos="100000">
                <a:schemeClr val="accent1"/>
              </a:gs>
            </a:gsLst>
            <a:lin ang="5400000" scaled="1"/>
          </a:gra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E5E2BEF-F92F-32C8-8550-5D754CE18224}"/>
              </a:ext>
            </a:extLst>
          </p:cNvPr>
          <p:cNvSpPr/>
          <p:nvPr/>
        </p:nvSpPr>
        <p:spPr>
          <a:xfrm>
            <a:off x="2994595" y="3751465"/>
            <a:ext cx="8612188" cy="2314777"/>
          </a:xfrm>
          <a:custGeom>
            <a:avLst/>
            <a:gdLst>
              <a:gd name="connsiteX0" fmla="*/ 0 w 8880436"/>
              <a:gd name="connsiteY0" fmla="*/ 0 h 2314777"/>
              <a:gd name="connsiteX1" fmla="*/ 8880436 w 8880436"/>
              <a:gd name="connsiteY1" fmla="*/ 0 h 2314777"/>
              <a:gd name="connsiteX2" fmla="*/ 8880436 w 8880436"/>
              <a:gd name="connsiteY2" fmla="*/ 2314777 h 2314777"/>
              <a:gd name="connsiteX3" fmla="*/ 0 w 8880436"/>
              <a:gd name="connsiteY3" fmla="*/ 2314777 h 2314777"/>
              <a:gd name="connsiteX4" fmla="*/ 0 w 8880436"/>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0436" h="2314777">
                <a:moveTo>
                  <a:pt x="0" y="0"/>
                </a:moveTo>
                <a:lnTo>
                  <a:pt x="8880436" y="0"/>
                </a:lnTo>
                <a:lnTo>
                  <a:pt x="8880436" y="2314777"/>
                </a:lnTo>
                <a:lnTo>
                  <a:pt x="0" y="2314777"/>
                </a:lnTo>
                <a:lnTo>
                  <a:pt x="0" y="0"/>
                </a:lnTo>
                <a:close/>
              </a:path>
            </a:pathLst>
          </a:custGeom>
          <a:no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365760" tIns="175260" rIns="4615478" bIns="175260" numCol="1" spcCol="1270" anchor="ctr" anchorCtr="0">
            <a:noAutofit/>
          </a:bodyPr>
          <a:lstStyle/>
          <a:p>
            <a:pPr marL="0" lvl="0" indent="0" defTabSz="2044700">
              <a:lnSpc>
                <a:spcPct val="90000"/>
              </a:lnSpc>
              <a:spcBef>
                <a:spcPct val="0"/>
              </a:spcBef>
              <a:spcAft>
                <a:spcPct val="35000"/>
              </a:spcAft>
              <a:buNone/>
            </a:pPr>
            <a:r>
              <a:rPr lang="en-US" sz="4000" b="1" kern="1200" dirty="0"/>
              <a:t>SQL Server 2017 and</a:t>
            </a:r>
            <a:br>
              <a:rPr lang="en-US" sz="4000" b="1" kern="1200" dirty="0"/>
            </a:br>
            <a:r>
              <a:rPr lang="en-US" sz="4000" b="1" kern="1200" dirty="0"/>
              <a:t>2019</a:t>
            </a:r>
            <a:endParaRPr lang="en-US" sz="4000" kern="1200" dirty="0"/>
          </a:p>
        </p:txBody>
      </p:sp>
      <p:sp>
        <p:nvSpPr>
          <p:cNvPr id="9" name="Freeform: Shape 8">
            <a:extLst>
              <a:ext uri="{FF2B5EF4-FFF2-40B4-BE49-F238E27FC236}">
                <a16:creationId xmlns:a16="http://schemas.microsoft.com/office/drawing/2014/main" id="{0708D310-A943-CF82-49E2-61727FF18943}"/>
              </a:ext>
            </a:extLst>
          </p:cNvPr>
          <p:cNvSpPr/>
          <p:nvPr/>
        </p:nvSpPr>
        <p:spPr>
          <a:xfrm>
            <a:off x="6559550" y="1436688"/>
            <a:ext cx="4832349"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algn="l" defTabSz="666750">
              <a:spcBef>
                <a:spcPct val="0"/>
              </a:spcBef>
              <a:spcAft>
                <a:spcPts val="1200"/>
              </a:spcAft>
            </a:pPr>
            <a:r>
              <a:rPr lang="en-US" sz="1400" kern="1200" dirty="0">
                <a:latin typeface="+mj-lt"/>
              </a:rPr>
              <a:t>Memory allocated at start of query execution</a:t>
            </a:r>
            <a:br>
              <a:rPr lang="en-US" sz="1400" kern="1200" dirty="0">
                <a:latin typeface="+mj-lt"/>
              </a:rPr>
            </a:br>
            <a:r>
              <a:rPr lang="en-US" sz="1400" kern="1200" dirty="0">
                <a:latin typeface="+mj-lt"/>
              </a:rPr>
              <a:t>for operators like hashes and sorts</a:t>
            </a:r>
          </a:p>
          <a:p>
            <a:pPr marL="0" lvl="1" algn="l" defTabSz="666750">
              <a:spcBef>
                <a:spcPct val="0"/>
              </a:spcBef>
              <a:spcAft>
                <a:spcPts val="1200"/>
              </a:spcAft>
            </a:pPr>
            <a:r>
              <a:rPr lang="en-US" sz="1400" kern="1200" dirty="0">
                <a:latin typeface="+mj-lt"/>
              </a:rPr>
              <a:t>Estimates could cause memory grant to be wrong</a:t>
            </a:r>
          </a:p>
          <a:p>
            <a:pPr marL="0" lvl="1" algn="l" defTabSz="666750">
              <a:spcBef>
                <a:spcPct val="0"/>
              </a:spcBef>
              <a:spcAft>
                <a:spcPts val="1200"/>
              </a:spcAft>
            </a:pPr>
            <a:r>
              <a:rPr lang="en-US" sz="1400" kern="1200" dirty="0">
                <a:latin typeface="+mj-lt"/>
              </a:rPr>
              <a:t>Too small = tempdb spill</a:t>
            </a:r>
          </a:p>
          <a:p>
            <a:pPr marL="0" lvl="1" algn="l" defTabSz="666750">
              <a:spcBef>
                <a:spcPct val="0"/>
              </a:spcBef>
              <a:spcAft>
                <a:spcPts val="1200"/>
              </a:spcAft>
            </a:pPr>
            <a:r>
              <a:rPr lang="en-US" sz="1400" kern="1200" dirty="0">
                <a:latin typeface="+mj-lt"/>
              </a:rPr>
              <a:t>Too big = RESOURCE_SEMAPHORE waits</a:t>
            </a:r>
          </a:p>
          <a:p>
            <a:pPr marL="0" lvl="1" algn="l" defTabSz="666750">
              <a:spcBef>
                <a:spcPct val="0"/>
              </a:spcBef>
              <a:spcAft>
                <a:spcPts val="1200"/>
              </a:spcAft>
            </a:pPr>
            <a:r>
              <a:rPr lang="en-US" sz="1400" kern="1200" dirty="0">
                <a:latin typeface="+mj-lt"/>
              </a:rPr>
              <a:t>Workarounds include hints and resource governor</a:t>
            </a:r>
          </a:p>
        </p:txBody>
      </p:sp>
      <p:sp>
        <p:nvSpPr>
          <p:cNvPr id="10" name="Freeform: Shape 9">
            <a:extLst>
              <a:ext uri="{FF2B5EF4-FFF2-40B4-BE49-F238E27FC236}">
                <a16:creationId xmlns:a16="http://schemas.microsoft.com/office/drawing/2014/main" id="{96BE1660-3169-5E83-62CF-7B4BEF04DCC2}"/>
              </a:ext>
            </a:extLst>
          </p:cNvPr>
          <p:cNvSpPr/>
          <p:nvPr/>
        </p:nvSpPr>
        <p:spPr>
          <a:xfrm>
            <a:off x="6559550" y="3751465"/>
            <a:ext cx="5038205" cy="2314777"/>
          </a:xfrm>
          <a:custGeom>
            <a:avLst/>
            <a:gdLst>
              <a:gd name="connsiteX0" fmla="*/ 0 w 4440218"/>
              <a:gd name="connsiteY0" fmla="*/ 0 h 2314777"/>
              <a:gd name="connsiteX1" fmla="*/ 4440218 w 4440218"/>
              <a:gd name="connsiteY1" fmla="*/ 0 h 2314777"/>
              <a:gd name="connsiteX2" fmla="*/ 4440218 w 4440218"/>
              <a:gd name="connsiteY2" fmla="*/ 2314777 h 2314777"/>
              <a:gd name="connsiteX3" fmla="*/ 0 w 4440218"/>
              <a:gd name="connsiteY3" fmla="*/ 2314777 h 2314777"/>
              <a:gd name="connsiteX4" fmla="*/ 0 w 4440218"/>
              <a:gd name="connsiteY4" fmla="*/ 0 h 231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0218" h="2314777">
                <a:moveTo>
                  <a:pt x="0" y="0"/>
                </a:moveTo>
                <a:lnTo>
                  <a:pt x="4440218" y="0"/>
                </a:lnTo>
                <a:lnTo>
                  <a:pt x="4440218" y="2314777"/>
                </a:lnTo>
                <a:lnTo>
                  <a:pt x="0" y="2314777"/>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7150" tIns="57150" rIns="57150" bIns="57150" numCol="1" spcCol="1270" anchor="ctr" anchorCtr="0">
            <a:noAutofit/>
          </a:bodyPr>
          <a:lstStyle/>
          <a:p>
            <a:pPr marL="0" lvl="1" defTabSz="666750">
              <a:spcBef>
                <a:spcPct val="0"/>
              </a:spcBef>
              <a:spcAft>
                <a:spcPts val="1200"/>
              </a:spcAft>
            </a:pPr>
            <a:r>
              <a:rPr lang="en-US" sz="1400" dirty="0">
                <a:latin typeface="+mj-lt"/>
              </a:rPr>
              <a:t>First batch mode only and then row store</a:t>
            </a:r>
          </a:p>
          <a:p>
            <a:pPr marL="0" lvl="1" defTabSz="666750">
              <a:spcBef>
                <a:spcPct val="0"/>
              </a:spcBef>
              <a:spcAft>
                <a:spcPts val="1200"/>
              </a:spcAft>
            </a:pPr>
            <a:r>
              <a:rPr lang="en-US" sz="1400" dirty="0">
                <a:latin typeface="+mj-lt"/>
              </a:rPr>
              <a:t>Observe actual grant after execution</a:t>
            </a:r>
          </a:p>
          <a:p>
            <a:pPr marL="0" lvl="1" defTabSz="666750">
              <a:spcBef>
                <a:spcPct val="0"/>
              </a:spcBef>
              <a:spcAft>
                <a:spcPts val="1200"/>
              </a:spcAft>
            </a:pPr>
            <a:r>
              <a:rPr lang="en-US" sz="1400" dirty="0">
                <a:latin typeface="+mj-lt"/>
              </a:rPr>
              <a:t>Adjust next execution if grant was incorrect</a:t>
            </a:r>
          </a:p>
        </p:txBody>
      </p:sp>
    </p:spTree>
    <p:extLst>
      <p:ext uri="{BB962C8B-B14F-4D97-AF65-F5344CB8AC3E}">
        <p14:creationId xmlns:p14="http://schemas.microsoft.com/office/powerpoint/2010/main" val="2482988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50"/>
                                        <p:tgtEl>
                                          <p:spTgt spid="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250"/>
                                        <p:tgtEl>
                                          <p:spTgt spid="11"/>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
                                        </p:tgtEl>
                                        <p:attrNameLst>
                                          <p:attrName>ppt_x</p:attrName>
                                          <p:attrName>ppt_y</p:attrName>
                                        </p:attrNameLst>
                                      </p:cBhvr>
                                      <p:rCtr x="0" y="-1944"/>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250"/>
                                        <p:tgtEl>
                                          <p:spTgt spid="7"/>
                                        </p:tgtEl>
                                      </p:cBhvr>
                                    </p:animEffect>
                                  </p:childTnLst>
                                </p:cTn>
                              </p:par>
                              <p:par>
                                <p:cTn id="30" presetID="42" presetClass="path" presetSubtype="0" decel="100000" fill="hold" nodeType="withEffect">
                                  <p:stCondLst>
                                    <p:cond delay="0"/>
                                  </p:stCondLst>
                                  <p:childTnLst>
                                    <p:animMotion origin="layout" path="M 1.25E-6 0.03889 L 1.25E-6 1.85185E-6 " pathEditMode="relative" rAng="0" ptsTypes="AA">
                                      <p:cBhvr>
                                        <p:cTn id="31" dur="500" fill="hold"/>
                                        <p:tgtEl>
                                          <p:spTgt spid="7"/>
                                        </p:tgtEl>
                                        <p:attrNameLst>
                                          <p:attrName>ppt_x</p:attrName>
                                          <p:attrName>ppt_y</p:attrName>
                                        </p:attrNameLst>
                                      </p:cBhvr>
                                      <p:rCtr x="0" y="-1944"/>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250"/>
                                        <p:tgtEl>
                                          <p:spTgt spid="8"/>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8"/>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250"/>
                                        <p:tgtEl>
                                          <p:spTgt spid="10"/>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0"/>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250"/>
                                        <p:tgtEl>
                                          <p:spTgt spid="12"/>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6" grpId="0"/>
      <p:bldP spid="6" grpId="1"/>
      <p:bldP spid="8" grpId="0"/>
      <p:bldP spid="8" grpId="1"/>
      <p:bldP spid="9" grpId="0"/>
      <p:bldP spid="9" grpId="1"/>
      <p:bldP spid="10" grpId="0"/>
      <p:bldP spid="10"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6A48E89-4773-1DCD-200A-E275454D5DE8}"/>
              </a:ext>
            </a:extLst>
          </p:cNvPr>
          <p:cNvSpPr/>
          <p:nvPr/>
        </p:nvSpPr>
        <p:spPr bwMode="auto">
          <a:xfrm>
            <a:off x="293689" y="1638299"/>
            <a:ext cx="6891336" cy="2476501"/>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Solves problem if memory grant feedback is constantly moving the grant back and forth</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We would disable before with volatility</a:t>
            </a:r>
          </a:p>
          <a:p>
            <a:pPr algn="l" defTabSz="932472" fontAlgn="base">
              <a:spcBef>
                <a:spcPct val="0"/>
              </a:spcBef>
              <a:spcAft>
                <a:spcPts val="1800"/>
              </a:spcAft>
            </a:pPr>
            <a:r>
              <a:rPr lang="en-US" sz="1800" dirty="0">
                <a:solidFill>
                  <a:schemeClr val="tx1"/>
                </a:solidFill>
                <a:ea typeface="Segoe UI" pitchFamily="34" charset="0"/>
                <a:cs typeface="Segoe UI" pitchFamily="34" charset="0"/>
              </a:rPr>
              <a:t>Now use a trend over time (favor avoiding spills)</a:t>
            </a:r>
          </a:p>
        </p:txBody>
      </p:sp>
      <p:sp>
        <p:nvSpPr>
          <p:cNvPr id="2" name="Title 1">
            <a:extLst>
              <a:ext uri="{FF2B5EF4-FFF2-40B4-BE49-F238E27FC236}">
                <a16:creationId xmlns:a16="http://schemas.microsoft.com/office/drawing/2014/main" id="{741CF90A-202A-48FE-B34D-8E6B4CD73A10}"/>
              </a:ext>
            </a:extLst>
          </p:cNvPr>
          <p:cNvSpPr>
            <a:spLocks noGrp="1"/>
          </p:cNvSpPr>
          <p:nvPr>
            <p:ph type="title"/>
          </p:nvPr>
        </p:nvSpPr>
        <p:spPr/>
        <p:txBody>
          <a:bodyPr/>
          <a:lstStyle/>
          <a:p>
            <a:r>
              <a:rPr lang="en-US" dirty="0"/>
              <a:t>MGF Percentiles and Persistence</a:t>
            </a:r>
          </a:p>
        </p:txBody>
      </p:sp>
      <p:pic>
        <p:nvPicPr>
          <p:cNvPr id="8" name="Picture 7" descr="Parameterized Query Execution">
            <a:extLst>
              <a:ext uri="{FF2B5EF4-FFF2-40B4-BE49-F238E27FC236}">
                <a16:creationId xmlns:a16="http://schemas.microsoft.com/office/drawing/2014/main" id="{2ECE925F-6B0D-4C52-4E78-F49F5AF02F40}"/>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7479599" y="1633971"/>
            <a:ext cx="4418714" cy="2233842"/>
          </a:xfrm>
          <a:prstGeom prst="rect">
            <a:avLst/>
          </a:prstGeom>
          <a:ln>
            <a:noFill/>
          </a:ln>
          <a:effectLst>
            <a:outerShdw blurRad="88900" dist="38100" dir="2700000" sx="101000" sy="101000" algn="ctr" rotWithShape="0">
              <a:srgbClr val="000000">
                <a:alpha val="15000"/>
              </a:srgbClr>
            </a:outerShdw>
          </a:effectLst>
        </p:spPr>
      </p:pic>
      <p:pic>
        <p:nvPicPr>
          <p:cNvPr id="10" name="Picture 9" descr="Parameterized Query Execution">
            <a:extLst>
              <a:ext uri="{FF2B5EF4-FFF2-40B4-BE49-F238E27FC236}">
                <a16:creationId xmlns:a16="http://schemas.microsoft.com/office/drawing/2014/main" id="{BCABA8C5-493B-1BD5-3004-BF73FAF2F23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7479599" y="4339895"/>
            <a:ext cx="4418714" cy="1842446"/>
          </a:xfrm>
          <a:prstGeom prst="rect">
            <a:avLst/>
          </a:prstGeom>
          <a:ln>
            <a:noFill/>
          </a:ln>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B3B1A014-CDD8-0A50-5464-FCD3857372FD}"/>
              </a:ext>
            </a:extLst>
          </p:cNvPr>
          <p:cNvSpPr/>
          <p:nvPr/>
        </p:nvSpPr>
        <p:spPr bwMode="auto">
          <a:xfrm>
            <a:off x="588263" y="1314099"/>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Percentiles</a:t>
            </a:r>
          </a:p>
        </p:txBody>
      </p:sp>
      <p:sp>
        <p:nvSpPr>
          <p:cNvPr id="13" name="Rectangle: Rounded Corners 12">
            <a:extLst>
              <a:ext uri="{FF2B5EF4-FFF2-40B4-BE49-F238E27FC236}">
                <a16:creationId xmlns:a16="http://schemas.microsoft.com/office/drawing/2014/main" id="{F6E4D71D-9CE2-262E-672D-AAAA007FBD79}"/>
              </a:ext>
            </a:extLst>
          </p:cNvPr>
          <p:cNvSpPr/>
          <p:nvPr/>
        </p:nvSpPr>
        <p:spPr bwMode="auto">
          <a:xfrm>
            <a:off x="293689" y="4595508"/>
            <a:ext cx="6891336" cy="196880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0" rIns="182880" bIns="146304" numCol="1" spcCol="0" rtlCol="0" fromWordArt="0" anchor="t" anchorCtr="0" forceAA="0" compatLnSpc="1">
            <a:prstTxWarp prst="textNoShape">
              <a:avLst/>
            </a:prstTxWarp>
            <a:noAutofit/>
          </a:bodyPr>
          <a:lstStyle/>
          <a:p>
            <a:pPr algn="l" defTabSz="932472" fontAlgn="base">
              <a:spcBef>
                <a:spcPct val="0"/>
              </a:spcBef>
              <a:spcAft>
                <a:spcPts val="1800"/>
              </a:spcAft>
            </a:pPr>
            <a:r>
              <a:rPr lang="en-US" sz="1800" dirty="0">
                <a:solidFill>
                  <a:schemeClr val="tx1"/>
                </a:solidFill>
                <a:ea typeface="Segoe UI" pitchFamily="34" charset="0"/>
                <a:cs typeface="Segoe UI" pitchFamily="34" charset="0"/>
              </a:rPr>
              <a:t>Store feedback in the Query Store to survive plan cache eviction and restarts</a:t>
            </a:r>
          </a:p>
        </p:txBody>
      </p:sp>
      <p:sp>
        <p:nvSpPr>
          <p:cNvPr id="14" name="Rectangle: Rounded Corners 13">
            <a:extLst>
              <a:ext uri="{FF2B5EF4-FFF2-40B4-BE49-F238E27FC236}">
                <a16:creationId xmlns:a16="http://schemas.microsoft.com/office/drawing/2014/main" id="{985AB3D3-C084-1838-148F-CA9931A472FF}"/>
              </a:ext>
            </a:extLst>
          </p:cNvPr>
          <p:cNvSpPr/>
          <p:nvPr/>
        </p:nvSpPr>
        <p:spPr bwMode="auto">
          <a:xfrm>
            <a:off x="588263" y="4271307"/>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mj-lt"/>
                <a:ea typeface="+mn-ea"/>
                <a:cs typeface="Segoe UI" pitchFamily="34" charset="0"/>
              </a:rPr>
              <a:t>MGF Persistence</a:t>
            </a:r>
          </a:p>
        </p:txBody>
      </p:sp>
    </p:spTree>
    <p:extLst>
      <p:ext uri="{BB962C8B-B14F-4D97-AF65-F5344CB8AC3E}">
        <p14:creationId xmlns:p14="http://schemas.microsoft.com/office/powerpoint/2010/main" val="71079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5"/>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250"/>
                                        <p:tgtEl>
                                          <p:spTgt spid="4"/>
                                        </p:tgtEl>
                                      </p:cBhvr>
                                    </p:animEffect>
                                  </p:childTnLst>
                                </p:cTn>
                              </p:par>
                              <p:par>
                                <p:cTn id="13" presetID="42" presetClass="path" presetSubtype="0" decel="100000" fill="hold" grpId="1" nodeType="withEffect">
                                  <p:stCondLst>
                                    <p:cond delay="0"/>
                                  </p:stCondLst>
                                  <p:childTnLst>
                                    <p:animMotion origin="layout" path="M -3.75E-6 -0.03472 L -3.75E-6 1.85185E-6 " pathEditMode="relative" rAng="0" ptsTypes="AA">
                                      <p:cBhvr>
                                        <p:cTn id="14" dur="500" fill="hold"/>
                                        <p:tgtEl>
                                          <p:spTgt spid="4"/>
                                        </p:tgtEl>
                                        <p:attrNameLst>
                                          <p:attrName>ppt_x</p:attrName>
                                          <p:attrName>ppt_y</p:attrName>
                                        </p:attrNameLst>
                                      </p:cBhvr>
                                      <p:rCtr x="0" y="1736"/>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250"/>
                                        <p:tgtEl>
                                          <p:spTgt spid="14"/>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14"/>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50"/>
                                        <p:tgtEl>
                                          <p:spTgt spid="13"/>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13"/>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13" grpId="0" animBg="1"/>
      <p:bldP spid="13" grpId="1" animBg="1"/>
      <p:bldP spid="14" grpId="0" animBg="1"/>
      <p:bldP spid="14"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Rectangle: Rounded Corners 368">
            <a:extLst>
              <a:ext uri="{FF2B5EF4-FFF2-40B4-BE49-F238E27FC236}">
                <a16:creationId xmlns:a16="http://schemas.microsoft.com/office/drawing/2014/main" id="{A04CA8C0-EEF4-982B-D405-1D1DE85C9109}"/>
              </a:ext>
              <a:ext uri="{C183D7F6-B498-43B3-948B-1728B52AA6E4}">
                <adec:decorative xmlns:adec="http://schemas.microsoft.com/office/drawing/2017/decorative" val="1"/>
              </a:ext>
            </a:extLst>
          </p:cNvPr>
          <p:cNvSpPr/>
          <p:nvPr/>
        </p:nvSpPr>
        <p:spPr bwMode="auto">
          <a:xfrm>
            <a:off x="8153490" y="1954832"/>
            <a:ext cx="3744823" cy="4609481"/>
          </a:xfrm>
          <a:prstGeom prst="roundRect">
            <a:avLst>
              <a:gd name="adj" fmla="val 2339"/>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EC21BFDF-0304-411D-B326-7BF0FA349E0A}"/>
              </a:ext>
            </a:extLst>
          </p:cNvPr>
          <p:cNvSpPr>
            <a:spLocks noGrp="1"/>
          </p:cNvSpPr>
          <p:nvPr>
            <p:ph type="title"/>
          </p:nvPr>
        </p:nvSpPr>
        <p:spPr/>
        <p:txBody>
          <a:bodyPr/>
          <a:lstStyle/>
          <a:p>
            <a:r>
              <a:rPr lang="en-US" dirty="0"/>
              <a:t>Intelligent Query Processing (IQP) NextGen</a:t>
            </a:r>
          </a:p>
        </p:txBody>
      </p:sp>
      <p:sp>
        <p:nvSpPr>
          <p:cNvPr id="69" name="TextBox 68">
            <a:extLst>
              <a:ext uri="{FF2B5EF4-FFF2-40B4-BE49-F238E27FC236}">
                <a16:creationId xmlns:a16="http://schemas.microsoft.com/office/drawing/2014/main" id="{20F72E5B-E865-4460-930F-8C33F6D63763}"/>
              </a:ext>
            </a:extLst>
          </p:cNvPr>
          <p:cNvSpPr txBox="1"/>
          <p:nvPr/>
        </p:nvSpPr>
        <p:spPr>
          <a:xfrm>
            <a:off x="8149069" y="5077983"/>
            <a:ext cx="3744824"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Degree of Parallelism (DOP) feedback</a:t>
            </a:r>
          </a:p>
          <a:p>
            <a:pPr marL="212725" indent="-212725" defTabSz="914192">
              <a:spcAft>
                <a:spcPts val="200"/>
              </a:spcAft>
              <a:buBlip>
                <a:blip r:embed="rId3"/>
              </a:buBlip>
              <a:defRPr/>
            </a:pPr>
            <a:r>
              <a:rPr lang="en-US" sz="1200" dirty="0">
                <a:solidFill>
                  <a:srgbClr val="262626"/>
                </a:solidFill>
                <a:latin typeface="Segoe UI"/>
              </a:rPr>
              <a:t>Feedback loop for DOP for a specific query</a:t>
            </a:r>
          </a:p>
          <a:p>
            <a:pPr marL="212725" indent="-212725" defTabSz="914192">
              <a:spcAft>
                <a:spcPts val="200"/>
              </a:spcAft>
              <a:buBlip>
                <a:blip r:embed="rId3"/>
              </a:buBlip>
              <a:defRPr/>
            </a:pPr>
            <a:r>
              <a:rPr lang="en-US" sz="1200" dirty="0">
                <a:solidFill>
                  <a:srgbClr val="262626"/>
                </a:solidFill>
                <a:latin typeface="Segoe UI"/>
              </a:rPr>
              <a:t>Adjust query DOP without recompilation</a:t>
            </a:r>
          </a:p>
        </p:txBody>
      </p:sp>
      <p:sp>
        <p:nvSpPr>
          <p:cNvPr id="68" name="TextBox 67">
            <a:extLst>
              <a:ext uri="{FF2B5EF4-FFF2-40B4-BE49-F238E27FC236}">
                <a16:creationId xmlns:a16="http://schemas.microsoft.com/office/drawing/2014/main" id="{92B3EA49-681F-4E04-B989-5C3E5B2F4DF7}"/>
              </a:ext>
            </a:extLst>
          </p:cNvPr>
          <p:cNvSpPr txBox="1"/>
          <p:nvPr/>
        </p:nvSpPr>
        <p:spPr>
          <a:xfrm>
            <a:off x="8162052" y="2636862"/>
            <a:ext cx="3736261" cy="1010533"/>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Parameter Sensitive Plan (PSP) </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Optimization</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Cache multiple query plans for the same parameterized statement</a:t>
            </a:r>
          </a:p>
          <a:p>
            <a:pPr marL="212725" marR="0" lvl="0" indent="-212725"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Save the world from parameter sniffing?</a:t>
            </a:r>
          </a:p>
        </p:txBody>
      </p:sp>
      <p:sp>
        <p:nvSpPr>
          <p:cNvPr id="72" name="TextBox 71">
            <a:extLst>
              <a:ext uri="{FF2B5EF4-FFF2-40B4-BE49-F238E27FC236}">
                <a16:creationId xmlns:a16="http://schemas.microsoft.com/office/drawing/2014/main" id="{1B806732-B253-44E0-A05C-719E260CE7AE}"/>
              </a:ext>
            </a:extLst>
          </p:cNvPr>
          <p:cNvSpPr txBox="1"/>
          <p:nvPr/>
        </p:nvSpPr>
        <p:spPr>
          <a:xfrm>
            <a:off x="8153490" y="3954806"/>
            <a:ext cx="3744824" cy="795089"/>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Cardinality Estimation (CE) feedback</a:t>
            </a:r>
          </a:p>
          <a:p>
            <a:pPr marL="212725" indent="-212725" defTabSz="914192">
              <a:spcAft>
                <a:spcPts val="200"/>
              </a:spcAft>
              <a:buBlip>
                <a:blip r:embed="rId3"/>
              </a:buBlip>
              <a:defRPr/>
            </a:pPr>
            <a:r>
              <a:rPr lang="en-US" sz="1200" dirty="0">
                <a:solidFill>
                  <a:srgbClr val="262626"/>
                </a:solidFill>
                <a:latin typeface="Segoe UI"/>
              </a:rPr>
              <a:t>Feedback loop for CE model choices </a:t>
            </a:r>
            <a:br>
              <a:rPr lang="en-US" sz="1200" dirty="0">
                <a:solidFill>
                  <a:srgbClr val="262626"/>
                </a:solidFill>
                <a:latin typeface="Segoe UI"/>
              </a:rPr>
            </a:br>
            <a:r>
              <a:rPr lang="en-US" sz="1200" dirty="0">
                <a:solidFill>
                  <a:srgbClr val="262626"/>
                </a:solidFill>
                <a:latin typeface="Segoe UI"/>
              </a:rPr>
              <a:t>and query execution </a:t>
            </a:r>
          </a:p>
          <a:p>
            <a:pPr marL="212725" indent="-212725" defTabSz="914192">
              <a:spcAft>
                <a:spcPts val="200"/>
              </a:spcAft>
              <a:buBlip>
                <a:blip r:embed="rId3"/>
              </a:buBlip>
              <a:defRPr/>
            </a:pPr>
            <a:r>
              <a:rPr lang="en-US" sz="1200" dirty="0">
                <a:solidFill>
                  <a:srgbClr val="262626"/>
                </a:solidFill>
                <a:latin typeface="Segoe UI"/>
              </a:rPr>
              <a:t>Auto use query hints</a:t>
            </a:r>
          </a:p>
        </p:txBody>
      </p:sp>
      <p:sp>
        <p:nvSpPr>
          <p:cNvPr id="66" name="Title 1">
            <a:extLst>
              <a:ext uri="{FF2B5EF4-FFF2-40B4-BE49-F238E27FC236}">
                <a16:creationId xmlns:a16="http://schemas.microsoft.com/office/drawing/2014/main" id="{7E1B95CC-FCA0-48A4-AEBD-BD4A7182F522}"/>
              </a:ext>
            </a:extLst>
          </p:cNvPr>
          <p:cNvSpPr txBox="1">
            <a:spLocks/>
          </p:cNvSpPr>
          <p:nvPr/>
        </p:nvSpPr>
        <p:spPr>
          <a:xfrm>
            <a:off x="615017" y="1022844"/>
            <a:ext cx="11018520"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30" normalizeH="0" baseline="0" noProof="0" dirty="0">
                <a:ln w="3175">
                  <a:noFill/>
                </a:ln>
                <a:solidFill>
                  <a:srgbClr val="0078D4"/>
                </a:solidFill>
                <a:effectLst/>
                <a:uLnTx/>
                <a:uFillTx/>
                <a:latin typeface="Segoe UI Semibold"/>
                <a:ea typeface="+mn-ea"/>
                <a:cs typeface="Segoe UI" pitchFamily="34" charset="0"/>
              </a:rPr>
              <a:t>Gain consistent performance with no code changes</a:t>
            </a:r>
          </a:p>
        </p:txBody>
      </p:sp>
      <p:sp>
        <p:nvSpPr>
          <p:cNvPr id="285" name="Rectangle: Rounded Corners 284">
            <a:extLst>
              <a:ext uri="{FF2B5EF4-FFF2-40B4-BE49-F238E27FC236}">
                <a16:creationId xmlns:a16="http://schemas.microsoft.com/office/drawing/2014/main" id="{49452F68-B98E-A3F4-493E-F975582088EB}"/>
              </a:ext>
              <a:ext uri="{C183D7F6-B498-43B3-948B-1728B52AA6E4}">
                <adec:decorative xmlns:adec="http://schemas.microsoft.com/office/drawing/2017/decorative" val="1"/>
              </a:ext>
            </a:extLst>
          </p:cNvPr>
          <p:cNvSpPr/>
          <p:nvPr/>
        </p:nvSpPr>
        <p:spPr bwMode="auto">
          <a:xfrm>
            <a:off x="4223589"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6" name="Rectangle: Rounded Corners 285">
            <a:extLst>
              <a:ext uri="{FF2B5EF4-FFF2-40B4-BE49-F238E27FC236}">
                <a16:creationId xmlns:a16="http://schemas.microsoft.com/office/drawing/2014/main" id="{B110DEB6-7040-1D50-8721-252E554B25DA}"/>
              </a:ext>
              <a:ext uri="{C183D7F6-B498-43B3-948B-1728B52AA6E4}">
                <adec:decorative xmlns:adec="http://schemas.microsoft.com/office/drawing/2017/decorative" val="1"/>
              </a:ext>
            </a:extLst>
          </p:cNvPr>
          <p:cNvSpPr/>
          <p:nvPr/>
        </p:nvSpPr>
        <p:spPr bwMode="auto">
          <a:xfrm>
            <a:off x="293687" y="1954832"/>
            <a:ext cx="3744823" cy="4609481"/>
          </a:xfrm>
          <a:prstGeom prst="roundRect">
            <a:avLst>
              <a:gd name="adj" fmla="val 2339"/>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87" name="TextBox 286">
            <a:extLst>
              <a:ext uri="{FF2B5EF4-FFF2-40B4-BE49-F238E27FC236}">
                <a16:creationId xmlns:a16="http://schemas.microsoft.com/office/drawing/2014/main" id="{DB6403CE-7969-D94E-6383-2AE2017924ED}"/>
              </a:ext>
            </a:extLst>
          </p:cNvPr>
          <p:cNvSpPr txBox="1"/>
          <p:nvPr/>
        </p:nvSpPr>
        <p:spPr>
          <a:xfrm>
            <a:off x="293687" y="3530350"/>
            <a:ext cx="3744822" cy="636072"/>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Optimized Plan Forcing</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Persist compile steps for forced plans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Reduce compilation overhead</a:t>
            </a:r>
          </a:p>
        </p:txBody>
      </p:sp>
      <p:sp>
        <p:nvSpPr>
          <p:cNvPr id="288" name="TextBox 287">
            <a:extLst>
              <a:ext uri="{FF2B5EF4-FFF2-40B4-BE49-F238E27FC236}">
                <a16:creationId xmlns:a16="http://schemas.microsoft.com/office/drawing/2014/main" id="{DD7D441A-25BA-E322-58FA-6280B21CBD9A}"/>
              </a:ext>
            </a:extLst>
          </p:cNvPr>
          <p:cNvSpPr txBox="1"/>
          <p:nvPr/>
        </p:nvSpPr>
        <p:spPr>
          <a:xfrm>
            <a:off x="293687" y="2636862"/>
            <a:ext cx="3744822" cy="610424"/>
          </a:xfrm>
          <a:prstGeom prst="rect">
            <a:avLst/>
          </a:prstGeom>
          <a:noFill/>
        </p:spPr>
        <p:txBody>
          <a:bodyPr wrap="square" lIns="182880" tIns="0" rIns="182880" bIns="0">
            <a:spAutoFit/>
          </a:bodyPr>
          <a:lstStyle/>
          <a:p>
            <a:pPr marL="0" marR="0" lvl="0" indent="0" algn="l" defTabSz="914192" rtl="0" eaLnBrk="1" fontAlgn="auto" latinLnBrk="0" hangingPunct="1">
              <a:lnSpc>
                <a:spcPct val="100000"/>
              </a:lnSpc>
              <a:spcBef>
                <a:spcPts val="0"/>
              </a:spcBef>
              <a:spcAft>
                <a:spcPts val="20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Semibold"/>
                <a:ea typeface="+mn-ea"/>
                <a:cs typeface="Segoe UI Semibold"/>
              </a:rPr>
              <a:t>Approximate Percentile</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kumimoji="0" lang="en-US" sz="1200" b="0" i="0" u="none" strike="noStrike" kern="1200" cap="none" spc="0" normalizeH="0" baseline="0" noProof="0" dirty="0">
                <a:ln>
                  <a:noFill/>
                </a:ln>
                <a:solidFill>
                  <a:srgbClr val="262626"/>
                </a:solidFill>
                <a:effectLst/>
                <a:uLnTx/>
                <a:uFillTx/>
                <a:latin typeface="Segoe UI"/>
                <a:ea typeface="+mn-ea"/>
                <a:cs typeface="+mn-cs"/>
              </a:rPr>
              <a:t>Approximate versions for PERCENTILE_CONT and PERCENTILE_DISC</a:t>
            </a:r>
            <a:endParaRPr kumimoji="0" lang="en-US" sz="1200" b="0" i="0" u="none" strike="noStrike" kern="1200" cap="none" spc="0" normalizeH="0" baseline="0" noProof="0" dirty="0">
              <a:ln>
                <a:noFill/>
              </a:ln>
              <a:solidFill>
                <a:srgbClr val="262626"/>
              </a:solidFill>
              <a:effectLst/>
              <a:uLnTx/>
              <a:uFillTx/>
              <a:latin typeface="Segoe UI" panose="020B0502040204020203" pitchFamily="34" charset="0"/>
              <a:ea typeface="+mn-ea"/>
              <a:cs typeface="+mn-cs"/>
            </a:endParaRPr>
          </a:p>
        </p:txBody>
      </p:sp>
      <p:sp>
        <p:nvSpPr>
          <p:cNvPr id="325" name="Rectangle: Top Corners Rounded 324">
            <a:extLst>
              <a:ext uri="{FF2B5EF4-FFF2-40B4-BE49-F238E27FC236}">
                <a16:creationId xmlns:a16="http://schemas.microsoft.com/office/drawing/2014/main" id="{51AADD98-5292-B94F-ECF7-CF75A6921D3C}"/>
              </a:ext>
            </a:extLst>
          </p:cNvPr>
          <p:cNvSpPr/>
          <p:nvPr/>
        </p:nvSpPr>
        <p:spPr bwMode="auto">
          <a:xfrm>
            <a:off x="293687"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Upgrade to SQL Server 2022</a:t>
            </a:r>
          </a:p>
        </p:txBody>
      </p:sp>
      <p:sp>
        <p:nvSpPr>
          <p:cNvPr id="326" name="TextBox 325">
            <a:extLst>
              <a:ext uri="{FF2B5EF4-FFF2-40B4-BE49-F238E27FC236}">
                <a16:creationId xmlns:a16="http://schemas.microsoft.com/office/drawing/2014/main" id="{FC1A76FA-8A23-DC77-49C0-CBD6BBC2BB7E}"/>
              </a:ext>
            </a:extLst>
          </p:cNvPr>
          <p:cNvSpPr txBox="1"/>
          <p:nvPr/>
        </p:nvSpPr>
        <p:spPr>
          <a:xfrm>
            <a:off x="4232150" y="2636862"/>
            <a:ext cx="3736261" cy="1246495"/>
          </a:xfrm>
          <a:prstGeom prst="rect">
            <a:avLst/>
          </a:prstGeom>
          <a:noFill/>
        </p:spPr>
        <p:txBody>
          <a:bodyPr wrap="square" lIns="182880" tIns="0" rIns="182880" bIns="0">
            <a:spAutoFit/>
          </a:bodyPr>
          <a:lstStyle/>
          <a:p>
            <a:pPr defTabSz="914192">
              <a:spcAft>
                <a:spcPts val="200"/>
              </a:spcAft>
              <a:defRPr/>
            </a:pPr>
            <a:r>
              <a:rPr lang="en-US" sz="1400" b="1" dirty="0">
                <a:solidFill>
                  <a:srgbClr val="0078D4"/>
                </a:solidFill>
                <a:latin typeface="Segoe UI Semibold"/>
                <a:cs typeface="Segoe UI Semibold"/>
              </a:rPr>
              <a:t>Memory Grant Feedback Percentiles</a:t>
            </a:r>
          </a:p>
          <a:p>
            <a:pPr marL="215900" marR="0" lvl="0" indent="-215900" algn="l" defTabSz="914192" rtl="0" eaLnBrk="1" fontAlgn="auto" latinLnBrk="0" hangingPunct="1">
              <a:lnSpc>
                <a:spcPct val="100000"/>
              </a:lnSpc>
              <a:spcBef>
                <a:spcPts val="0"/>
              </a:spcBef>
              <a:spcAft>
                <a:spcPts val="200"/>
              </a:spcAft>
              <a:buClrTx/>
              <a:buSzTx/>
              <a:buFontTx/>
              <a:buBlip>
                <a:blip r:embed="rId3"/>
              </a:buBlip>
              <a:tabLst/>
              <a:defRPr/>
            </a:pPr>
            <a:r>
              <a:rPr lang="en-US" sz="1200" dirty="0">
                <a:solidFill>
                  <a:srgbClr val="262626"/>
                </a:solidFill>
                <a:latin typeface="Segoe UI"/>
              </a:rPr>
              <a:t>Smooth out oscillation with percentile-based calculation</a:t>
            </a:r>
            <a:br>
              <a:rPr lang="en-US" sz="1200" dirty="0">
                <a:solidFill>
                  <a:srgbClr val="262626"/>
                </a:solidFill>
                <a:latin typeface="Segoe UI"/>
              </a:rPr>
            </a:br>
            <a:endParaRPr lang="en-US" sz="1200" dirty="0">
              <a:solidFill>
                <a:srgbClr val="262626"/>
              </a:solidFill>
              <a:latin typeface="Segoe UI"/>
            </a:endParaRPr>
          </a:p>
          <a:p>
            <a:pPr defTabSz="914192">
              <a:spcAft>
                <a:spcPts val="200"/>
              </a:spcAft>
              <a:defRPr/>
            </a:pPr>
            <a:r>
              <a:rPr lang="en-US" sz="1400" b="1" dirty="0">
                <a:solidFill>
                  <a:srgbClr val="0078D4"/>
                </a:solidFill>
                <a:latin typeface="Segoe UI Semibold"/>
                <a:cs typeface="Segoe UI Semibold"/>
              </a:rPr>
              <a:t>Memory Grant Feedback Persistence</a:t>
            </a:r>
          </a:p>
          <a:p>
            <a:pPr marL="215900" indent="-215900" defTabSz="914192">
              <a:spcAft>
                <a:spcPts val="200"/>
              </a:spcAft>
              <a:buBlip>
                <a:blip r:embed="rId3"/>
              </a:buBlip>
              <a:defRPr/>
            </a:pPr>
            <a:r>
              <a:rPr lang="en-US" sz="1200" dirty="0">
                <a:solidFill>
                  <a:srgbClr val="262626"/>
                </a:solidFill>
                <a:latin typeface="Segoe UI"/>
              </a:rPr>
              <a:t>Persist feedback for cache eviction</a:t>
            </a:r>
          </a:p>
        </p:txBody>
      </p:sp>
      <p:sp>
        <p:nvSpPr>
          <p:cNvPr id="366" name="Rectangle: Top Corners Rounded 365">
            <a:extLst>
              <a:ext uri="{FF2B5EF4-FFF2-40B4-BE49-F238E27FC236}">
                <a16:creationId xmlns:a16="http://schemas.microsoft.com/office/drawing/2014/main" id="{26720BC5-B394-DD91-0E76-4EBB66F22B12}"/>
              </a:ext>
            </a:extLst>
          </p:cNvPr>
          <p:cNvSpPr/>
          <p:nvPr/>
        </p:nvSpPr>
        <p:spPr bwMode="auto">
          <a:xfrm>
            <a:off x="4223590"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140+</a:t>
            </a:r>
          </a:p>
        </p:txBody>
      </p:sp>
      <p:grpSp>
        <p:nvGrpSpPr>
          <p:cNvPr id="371" name="Group 370" descr="+">
            <a:extLst>
              <a:ext uri="{FF2B5EF4-FFF2-40B4-BE49-F238E27FC236}">
                <a16:creationId xmlns:a16="http://schemas.microsoft.com/office/drawing/2014/main" id="{D7AF58D2-7E18-A735-779C-FDB7497A952E}"/>
              </a:ext>
            </a:extLst>
          </p:cNvPr>
          <p:cNvGrpSpPr/>
          <p:nvPr/>
        </p:nvGrpSpPr>
        <p:grpSpPr>
          <a:xfrm>
            <a:off x="3813014" y="1871929"/>
            <a:ext cx="636071" cy="636071"/>
            <a:chOff x="3813014" y="1871929"/>
            <a:chExt cx="636071" cy="636071"/>
          </a:xfrm>
        </p:grpSpPr>
        <p:sp>
          <p:nvSpPr>
            <p:cNvPr id="367" name="Oval 366">
              <a:extLst>
                <a:ext uri="{FF2B5EF4-FFF2-40B4-BE49-F238E27FC236}">
                  <a16:creationId xmlns:a16="http://schemas.microsoft.com/office/drawing/2014/main" id="{02546715-07AC-C3B8-9831-DB35D0C9C859}"/>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68" name="Cross 367">
              <a:extLst>
                <a:ext uri="{FF2B5EF4-FFF2-40B4-BE49-F238E27FC236}">
                  <a16:creationId xmlns:a16="http://schemas.microsoft.com/office/drawing/2014/main" id="{3A45DA59-4987-C1CE-93AD-F48495B958AE}"/>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5" name="Rectangle: Top Corners Rounded 374">
            <a:extLst>
              <a:ext uri="{FF2B5EF4-FFF2-40B4-BE49-F238E27FC236}">
                <a16:creationId xmlns:a16="http://schemas.microsoft.com/office/drawing/2014/main" id="{82D352C7-2520-9724-3D9B-90EBAB6EDD32}"/>
              </a:ext>
            </a:extLst>
          </p:cNvPr>
          <p:cNvSpPr/>
          <p:nvPr/>
        </p:nvSpPr>
        <p:spPr bwMode="auto">
          <a:xfrm>
            <a:off x="8153491" y="1954832"/>
            <a:ext cx="3744822" cy="470267"/>
          </a:xfrm>
          <a:prstGeom prst="round2SameRect">
            <a:avLst>
              <a:gd name="adj1" fmla="val 18186"/>
              <a:gd name="adj2" fmla="val 0"/>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800" dirty="0">
                <a:solidFill>
                  <a:schemeClr val="tx1"/>
                </a:solidFill>
                <a:latin typeface="+mj-lt"/>
                <a:ea typeface="Segoe UI" pitchFamily="34" charset="0"/>
                <a:cs typeface="Segoe UI" pitchFamily="34" charset="0"/>
              </a:rPr>
              <a:t>dbcompat 160</a:t>
            </a:r>
          </a:p>
        </p:txBody>
      </p:sp>
      <p:grpSp>
        <p:nvGrpSpPr>
          <p:cNvPr id="372" name="Group 371" descr="+">
            <a:extLst>
              <a:ext uri="{FF2B5EF4-FFF2-40B4-BE49-F238E27FC236}">
                <a16:creationId xmlns:a16="http://schemas.microsoft.com/office/drawing/2014/main" id="{7D42EB1B-061B-7CC6-0087-BB3F8F80C426}"/>
              </a:ext>
            </a:extLst>
          </p:cNvPr>
          <p:cNvGrpSpPr/>
          <p:nvPr/>
        </p:nvGrpSpPr>
        <p:grpSpPr>
          <a:xfrm>
            <a:off x="7742916" y="1871929"/>
            <a:ext cx="636071" cy="636071"/>
            <a:chOff x="3813014" y="1871929"/>
            <a:chExt cx="636071" cy="636071"/>
          </a:xfrm>
        </p:grpSpPr>
        <p:sp>
          <p:nvSpPr>
            <p:cNvPr id="373" name="Oval 372">
              <a:extLst>
                <a:ext uri="{FF2B5EF4-FFF2-40B4-BE49-F238E27FC236}">
                  <a16:creationId xmlns:a16="http://schemas.microsoft.com/office/drawing/2014/main" id="{6BF37984-C26C-2089-F13D-941801A4313C}"/>
                </a:ext>
              </a:extLst>
            </p:cNvPr>
            <p:cNvSpPr/>
            <p:nvPr/>
          </p:nvSpPr>
          <p:spPr bwMode="auto">
            <a:xfrm>
              <a:off x="3813014" y="1871929"/>
              <a:ext cx="636071" cy="636071"/>
            </a:xfrm>
            <a:prstGeom prst="ellipse">
              <a:avLst/>
            </a:prstGeom>
            <a:gradFill>
              <a:gsLst>
                <a:gs pos="0">
                  <a:schemeClr val="accent3"/>
                </a:gs>
                <a:gs pos="100000">
                  <a:schemeClr val="accent1"/>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4" name="Cross 373">
              <a:extLst>
                <a:ext uri="{FF2B5EF4-FFF2-40B4-BE49-F238E27FC236}">
                  <a16:creationId xmlns:a16="http://schemas.microsoft.com/office/drawing/2014/main" id="{69DEF1B9-31F0-E3D5-E3B0-70346D8645E3}"/>
                </a:ext>
              </a:extLst>
            </p:cNvPr>
            <p:cNvSpPr/>
            <p:nvPr/>
          </p:nvSpPr>
          <p:spPr bwMode="auto">
            <a:xfrm>
              <a:off x="3957742" y="2017112"/>
              <a:ext cx="345706" cy="345704"/>
            </a:xfrm>
            <a:prstGeom prst="plus">
              <a:avLst>
                <a:gd name="adj" fmla="val 43182"/>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sp>
        <p:nvSpPr>
          <p:cNvPr id="376" name="Freeform: Shape 375" descr="Query store">
            <a:extLst>
              <a:ext uri="{FF2B5EF4-FFF2-40B4-BE49-F238E27FC236}">
                <a16:creationId xmlns:a16="http://schemas.microsoft.com/office/drawing/2014/main" id="{CF7FF1B9-6295-6472-E498-C7C1F1D5E46C}"/>
              </a:ext>
            </a:extLst>
          </p:cNvPr>
          <p:cNvSpPr/>
          <p:nvPr/>
        </p:nvSpPr>
        <p:spPr>
          <a:xfrm>
            <a:off x="3558524"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7" name="Freeform: Shape 376" descr="Query store">
            <a:extLst>
              <a:ext uri="{FF2B5EF4-FFF2-40B4-BE49-F238E27FC236}">
                <a16:creationId xmlns:a16="http://schemas.microsoft.com/office/drawing/2014/main" id="{F3FBCB49-E92F-2DBE-A31A-F6C2A785098A}"/>
              </a:ext>
            </a:extLst>
          </p:cNvPr>
          <p:cNvSpPr/>
          <p:nvPr/>
        </p:nvSpPr>
        <p:spPr>
          <a:xfrm>
            <a:off x="7502625" y="34874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8" name="Freeform: Shape 377" descr="Query store">
            <a:extLst>
              <a:ext uri="{FF2B5EF4-FFF2-40B4-BE49-F238E27FC236}">
                <a16:creationId xmlns:a16="http://schemas.microsoft.com/office/drawing/2014/main" id="{AB56E20C-A12F-1784-5552-1CF0B1D705A7}"/>
              </a:ext>
            </a:extLst>
          </p:cNvPr>
          <p:cNvSpPr/>
          <p:nvPr/>
        </p:nvSpPr>
        <p:spPr>
          <a:xfrm>
            <a:off x="11450019" y="39192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79" name="Freeform: Shape 378" descr="Query store">
            <a:extLst>
              <a:ext uri="{FF2B5EF4-FFF2-40B4-BE49-F238E27FC236}">
                <a16:creationId xmlns:a16="http://schemas.microsoft.com/office/drawing/2014/main" id="{5590C8FD-5338-0FBB-B589-1D0E0B0BEFB1}"/>
              </a:ext>
            </a:extLst>
          </p:cNvPr>
          <p:cNvSpPr/>
          <p:nvPr/>
        </p:nvSpPr>
        <p:spPr>
          <a:xfrm>
            <a:off x="11450019" y="5049588"/>
            <a:ext cx="220790" cy="220900"/>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grpSp>
        <p:nvGrpSpPr>
          <p:cNvPr id="380" name="Group 379" descr="Query store">
            <a:extLst>
              <a:ext uri="{FF2B5EF4-FFF2-40B4-BE49-F238E27FC236}">
                <a16:creationId xmlns:a16="http://schemas.microsoft.com/office/drawing/2014/main" id="{ED885190-C94F-40C3-9C42-CB32065E510C}"/>
              </a:ext>
            </a:extLst>
          </p:cNvPr>
          <p:cNvGrpSpPr/>
          <p:nvPr/>
        </p:nvGrpSpPr>
        <p:grpSpPr>
          <a:xfrm>
            <a:off x="10116409" y="633055"/>
            <a:ext cx="1646398" cy="615554"/>
            <a:chOff x="8460985" y="4648722"/>
            <a:chExt cx="1173446" cy="438727"/>
          </a:xfrm>
        </p:grpSpPr>
        <p:sp>
          <p:nvSpPr>
            <p:cNvPr id="381" name="Freeform: Shape 380">
              <a:extLst>
                <a:ext uri="{FF2B5EF4-FFF2-40B4-BE49-F238E27FC236}">
                  <a16:creationId xmlns:a16="http://schemas.microsoft.com/office/drawing/2014/main" id="{56CA8F68-F2B0-8A49-7834-7EDD783F8933}"/>
                </a:ext>
              </a:extLst>
            </p:cNvPr>
            <p:cNvSpPr/>
            <p:nvPr/>
          </p:nvSpPr>
          <p:spPr>
            <a:xfrm>
              <a:off x="8460985" y="4669051"/>
              <a:ext cx="416316" cy="416524"/>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
          <p:nvSpPr>
            <p:cNvPr id="382" name="TextBox 381">
              <a:extLst>
                <a:ext uri="{FF2B5EF4-FFF2-40B4-BE49-F238E27FC236}">
                  <a16:creationId xmlns:a16="http://schemas.microsoft.com/office/drawing/2014/main" id="{92340716-E6DB-2839-F48A-FBAA9EFB56A6}"/>
                </a:ext>
              </a:extLst>
            </p:cNvPr>
            <p:cNvSpPr txBox="1"/>
            <p:nvPr/>
          </p:nvSpPr>
          <p:spPr>
            <a:xfrm>
              <a:off x="8877301" y="4648722"/>
              <a:ext cx="757130" cy="438727"/>
            </a:xfrm>
            <a:prstGeom prst="rect">
              <a:avLst/>
            </a:prstGeom>
            <a:noFill/>
          </p:spPr>
          <p:txBody>
            <a:bodyPr wrap="square" lIns="182880" tIns="0" rIns="0" bIns="0">
              <a:spAutoFit/>
            </a:bodyPr>
            <a:lstStyle/>
            <a:p>
              <a:pPr marL="0" marR="0" lvl="0" indent="0" defTabSz="914192" rtl="0" eaLnBrk="1" fontAlgn="auto" latinLnBrk="0" hangingPunct="1">
                <a:lnSpc>
                  <a:spcPct val="100000"/>
                </a:lnSpc>
                <a:spcBef>
                  <a:spcPts val="1200"/>
                </a:spcBef>
                <a:spcAft>
                  <a:spcPts val="0"/>
                </a:spcAft>
                <a:buClrTx/>
                <a:buSzTx/>
                <a:buFontTx/>
                <a:buNone/>
                <a:tabLst/>
                <a:defRPr/>
              </a:pP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Query</a:t>
              </a:r>
              <a:b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br>
              <a:r>
                <a:rPr kumimoji="0" lang="en-US" sz="2000" b="0" i="0" u="none" strike="noStrike" kern="1200" cap="none" spc="0" normalizeH="0" baseline="0" noProof="0" dirty="0">
                  <a:ln>
                    <a:noFill/>
                  </a:ln>
                  <a:gradFill>
                    <a:gsLst>
                      <a:gs pos="2917">
                        <a:schemeClr val="accent1"/>
                      </a:gs>
                      <a:gs pos="100000">
                        <a:schemeClr val="accent2"/>
                      </a:gs>
                    </a:gsLst>
                    <a:lin ang="5400000" scaled="0"/>
                  </a:gradFill>
                  <a:effectLst/>
                  <a:uLnTx/>
                  <a:uFillTx/>
                  <a:latin typeface="Segoe UI Semibold"/>
                  <a:ea typeface="+mn-ea"/>
                  <a:cs typeface="Segoe UI Semibold"/>
                </a:rPr>
                <a:t>Store</a:t>
              </a:r>
            </a:p>
          </p:txBody>
        </p:sp>
      </p:grpSp>
    </p:spTree>
    <p:extLst>
      <p:ext uri="{BB962C8B-B14F-4D97-AF65-F5344CB8AC3E}">
        <p14:creationId xmlns:p14="http://schemas.microsoft.com/office/powerpoint/2010/main" val="208547161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72"/>
                                            </p:tgtEl>
                                            <p:attrNameLst>
                                              <p:attrName>style.visibility</p:attrName>
                                            </p:attrNameLst>
                                          </p:cBhvr>
                                          <p:to>
                                            <p:strVal val="visible"/>
                                          </p:to>
                                        </p:set>
                                        <p:anim calcmode="lin" valueType="num">
                                          <p:cBhvr>
                                            <p:cTn id="7" dur="200" fill="hold"/>
                                            <p:tgtEl>
                                              <p:spTgt spid="372"/>
                                            </p:tgtEl>
                                            <p:attrNameLst>
                                              <p:attrName>ppt_w</p:attrName>
                                            </p:attrNameLst>
                                          </p:cBhvr>
                                          <p:tavLst>
                                            <p:tav tm="0">
                                              <p:val>
                                                <p:fltVal val="0"/>
                                              </p:val>
                                            </p:tav>
                                            <p:tav tm="100000">
                                              <p:val>
                                                <p:strVal val="#ppt_w"/>
                                              </p:val>
                                            </p:tav>
                                          </p:tavLst>
                                        </p:anim>
                                        <p:anim calcmode="lin" valueType="num">
                                          <p:cBhvr>
                                            <p:cTn id="8" dur="200" fill="hold"/>
                                            <p:tgtEl>
                                              <p:spTgt spid="372"/>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72"/>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72"/>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375"/>
                                            </p:tgtEl>
                                            <p:attrNameLst>
                                              <p:attrName>style.visibility</p:attrName>
                                            </p:attrNameLst>
                                          </p:cBhvr>
                                          <p:to>
                                            <p:strVal val="visible"/>
                                          </p:to>
                                        </p:set>
                                        <p:animEffect transition="in" filter="fade">
                                          <p:cBhvr>
                                            <p:cTn id="15" dur="250"/>
                                            <p:tgtEl>
                                              <p:spTgt spid="375"/>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375"/>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250"/>
                                            <p:tgtEl>
                                              <p:spTgt spid="68"/>
                                            </p:tgtEl>
                                          </p:cBhvr>
                                        </p:animEffect>
                                      </p:childTnLst>
                                    </p:cTn>
                                  </p:par>
                                  <p:par>
                                    <p:cTn id="21" presetID="42" presetClass="path" presetSubtype="0" decel="100000" fill="hold" grpId="1" nodeType="withEffect">
                                      <p:stCondLst>
                                        <p:cond delay="0"/>
                                      </p:stCondLst>
                                      <p:childTnLst>
                                        <p:animMotion origin="layout" path="M -3.75E-6 -0.03472 L -3.75E-6 1.85185E-6 " pathEditMode="relative" rAng="0" ptsTypes="AA">
                                          <p:cBhvr>
                                            <p:cTn id="22" dur="500" fill="hold"/>
                                            <p:tgtEl>
                                              <p:spTgt spid="68"/>
                                            </p:tgtEl>
                                            <p:attrNameLst>
                                              <p:attrName>ppt_x</p:attrName>
                                              <p:attrName>ppt_y</p:attrName>
                                            </p:attrNameLst>
                                          </p:cBhvr>
                                          <p:rCtr x="0" y="1736"/>
                                        </p:animMotion>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250"/>
                                            <p:tgtEl>
                                              <p:spTgt spid="72"/>
                                            </p:tgtEl>
                                          </p:cBhvr>
                                        </p:animEffect>
                                      </p:childTnLst>
                                    </p:cTn>
                                  </p:par>
                                  <p:par>
                                    <p:cTn id="26" presetID="42" presetClass="path" presetSubtype="0" decel="100000" fill="hold" grpId="1" nodeType="withEffect">
                                      <p:stCondLst>
                                        <p:cond delay="0"/>
                                      </p:stCondLst>
                                      <p:childTnLst>
                                        <p:animMotion origin="layout" path="M -3.75E-6 -0.03472 L -3.75E-6 1.85185E-6 " pathEditMode="relative" rAng="0" ptsTypes="AA">
                                          <p:cBhvr>
                                            <p:cTn id="27" dur="500" fill="hold"/>
                                            <p:tgtEl>
                                              <p:spTgt spid="72"/>
                                            </p:tgtEl>
                                            <p:attrNameLst>
                                              <p:attrName>ppt_x</p:attrName>
                                              <p:attrName>ppt_y</p:attrName>
                                            </p:attrNameLst>
                                          </p:cBhvr>
                                          <p:rCtr x="0" y="1736"/>
                                        </p:animMotion>
                                      </p:childTnLst>
                                    </p:cTn>
                                  </p:par>
                                  <p:par>
                                    <p:cTn id="28" presetID="10" presetClass="entr" presetSubtype="0" fill="hold" grpId="0" nodeType="with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250"/>
                                            <p:tgtEl>
                                              <p:spTgt spid="69"/>
                                            </p:tgtEl>
                                          </p:cBhvr>
                                        </p:animEffect>
                                      </p:childTnLst>
                                    </p:cTn>
                                  </p:par>
                                  <p:par>
                                    <p:cTn id="31" presetID="42" presetClass="path" presetSubtype="0" decel="100000" fill="hold" grpId="1" nodeType="withEffect">
                                      <p:stCondLst>
                                        <p:cond delay="0"/>
                                      </p:stCondLst>
                                      <p:childTnLst>
                                        <p:animMotion origin="layout" path="M -3.75E-6 -0.03472 L -3.75E-6 1.85185E-6 " pathEditMode="relative" rAng="0" ptsTypes="AA">
                                          <p:cBhvr>
                                            <p:cTn id="32" dur="500" fill="hold"/>
                                            <p:tgtEl>
                                              <p:spTgt spid="69"/>
                                            </p:tgtEl>
                                            <p:attrNameLst>
                                              <p:attrName>ppt_x</p:attrName>
                                              <p:attrName>ppt_y</p:attrName>
                                            </p:attrNameLst>
                                          </p:cBhvr>
                                          <p:rCtr x="0" y="1736"/>
                                        </p:animMotion>
                                      </p:childTnLst>
                                    </p:cTn>
                                  </p:par>
                                  <p:par>
                                    <p:cTn id="33" presetID="10" presetClass="entr" presetSubtype="0" fill="hold" grpId="0" nodeType="withEffect">
                                      <p:stCondLst>
                                        <p:cond delay="0"/>
                                      </p:stCondLst>
                                      <p:childTnLst>
                                        <p:set>
                                          <p:cBhvr>
                                            <p:cTn id="34" dur="1" fill="hold">
                                              <p:stCondLst>
                                                <p:cond delay="0"/>
                                              </p:stCondLst>
                                            </p:cTn>
                                            <p:tgtEl>
                                              <p:spTgt spid="378"/>
                                            </p:tgtEl>
                                            <p:attrNameLst>
                                              <p:attrName>style.visibility</p:attrName>
                                            </p:attrNameLst>
                                          </p:cBhvr>
                                          <p:to>
                                            <p:strVal val="visible"/>
                                          </p:to>
                                        </p:set>
                                        <p:animEffect transition="in" filter="fade">
                                          <p:cBhvr>
                                            <p:cTn id="35" dur="250"/>
                                            <p:tgtEl>
                                              <p:spTgt spid="378"/>
                                            </p:tgtEl>
                                          </p:cBhvr>
                                        </p:animEffect>
                                      </p:childTnLst>
                                    </p:cTn>
                                  </p:par>
                                  <p:par>
                                    <p:cTn id="36" presetID="42" presetClass="path" presetSubtype="0" decel="100000" fill="hold" grpId="1" nodeType="withEffect">
                                      <p:stCondLst>
                                        <p:cond delay="0"/>
                                      </p:stCondLst>
                                      <p:childTnLst>
                                        <p:animMotion origin="layout" path="M -3.75E-6 -0.03472 L -3.75E-6 1.85185E-6 " pathEditMode="relative" rAng="0" ptsTypes="AA">
                                          <p:cBhvr>
                                            <p:cTn id="37" dur="500" fill="hold"/>
                                            <p:tgtEl>
                                              <p:spTgt spid="378"/>
                                            </p:tgtEl>
                                            <p:attrNameLst>
                                              <p:attrName>ppt_x</p:attrName>
                                              <p:attrName>ppt_y</p:attrName>
                                            </p:attrNameLst>
                                          </p:cBhvr>
                                          <p:rCtr x="0" y="1736"/>
                                        </p:animMotion>
                                      </p:childTnLst>
                                    </p:cTn>
                                  </p:par>
                                  <p:par>
                                    <p:cTn id="38" presetID="10" presetClass="entr" presetSubtype="0" fill="hold" grpId="0" nodeType="withEffect">
                                      <p:stCondLst>
                                        <p:cond delay="0"/>
                                      </p:stCondLst>
                                      <p:childTnLst>
                                        <p:set>
                                          <p:cBhvr>
                                            <p:cTn id="39" dur="1" fill="hold">
                                              <p:stCondLst>
                                                <p:cond delay="0"/>
                                              </p:stCondLst>
                                            </p:cTn>
                                            <p:tgtEl>
                                              <p:spTgt spid="379"/>
                                            </p:tgtEl>
                                            <p:attrNameLst>
                                              <p:attrName>style.visibility</p:attrName>
                                            </p:attrNameLst>
                                          </p:cBhvr>
                                          <p:to>
                                            <p:strVal val="visible"/>
                                          </p:to>
                                        </p:set>
                                        <p:animEffect transition="in" filter="fade">
                                          <p:cBhvr>
                                            <p:cTn id="40" dur="250"/>
                                            <p:tgtEl>
                                              <p:spTgt spid="379"/>
                                            </p:tgtEl>
                                          </p:cBhvr>
                                        </p:animEffect>
                                      </p:childTnLst>
                                    </p:cTn>
                                  </p:par>
                                  <p:par>
                                    <p:cTn id="41" presetID="42" presetClass="path" presetSubtype="0" decel="100000" fill="hold" grpId="1" nodeType="withEffect">
                                      <p:stCondLst>
                                        <p:cond delay="0"/>
                                      </p:stCondLst>
                                      <p:childTnLst>
                                        <p:animMotion origin="layout" path="M -3.75E-6 -0.03472 L -3.75E-6 1.85185E-6 " pathEditMode="relative" rAng="0" ptsTypes="AA">
                                          <p:cBhvr>
                                            <p:cTn id="42" dur="500" fill="hold"/>
                                            <p:tgtEl>
                                              <p:spTgt spid="379"/>
                                            </p:tgtEl>
                                            <p:attrNameLst>
                                              <p:attrName>ppt_x</p:attrName>
                                              <p:attrName>ppt_y</p:attrName>
                                            </p:attrNameLst>
                                          </p:cBhvr>
                                          <p:rCtr x="0" y="1736"/>
                                        </p:animMotion>
                                      </p:childTnLst>
                                    </p:cTn>
                                  </p:par>
                                  <p:par>
                                    <p:cTn id="43" presetID="10" presetClass="entr" presetSubtype="0" fill="hold" grpId="0" nodeType="withEffect">
                                      <p:stCondLst>
                                        <p:cond delay="0"/>
                                      </p:stCondLst>
                                      <p:childTnLst>
                                        <p:set>
                                          <p:cBhvr>
                                            <p:cTn id="44" dur="1" fill="hold">
                                              <p:stCondLst>
                                                <p:cond delay="0"/>
                                              </p:stCondLst>
                                            </p:cTn>
                                            <p:tgtEl>
                                              <p:spTgt spid="369"/>
                                            </p:tgtEl>
                                            <p:attrNameLst>
                                              <p:attrName>style.visibility</p:attrName>
                                            </p:attrNameLst>
                                          </p:cBhvr>
                                          <p:to>
                                            <p:strVal val="visible"/>
                                          </p:to>
                                        </p:set>
                                        <p:animEffect transition="in" filter="fade">
                                          <p:cBhvr>
                                            <p:cTn id="45" dur="250"/>
                                            <p:tgtEl>
                                              <p:spTgt spid="369"/>
                                            </p:tgtEl>
                                          </p:cBhvr>
                                        </p:animEffect>
                                      </p:childTnLst>
                                    </p:cTn>
                                  </p:par>
                                  <p:par>
                                    <p:cTn id="46" presetID="42" presetClass="path" presetSubtype="0" decel="100000" fill="hold" grpId="1" nodeType="withEffect">
                                      <p:stCondLst>
                                        <p:cond delay="0"/>
                                      </p:stCondLst>
                                      <p:childTnLst>
                                        <p:animMotion origin="layout" path="M -3.75E-6 -0.03472 L -3.75E-6 1.85185E-6 " pathEditMode="relative" rAng="0" ptsTypes="AA">
                                          <p:cBhvr>
                                            <p:cTn id="47" dur="500" fill="hold"/>
                                            <p:tgtEl>
                                              <p:spTgt spid="369"/>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 grpId="0" animBg="1"/>
          <p:bldP spid="369" grpId="1" animBg="1"/>
          <p:bldP spid="69" grpId="0"/>
          <p:bldP spid="69" grpId="1"/>
          <p:bldP spid="68" grpId="0"/>
          <p:bldP spid="68" grpId="1"/>
          <p:bldP spid="72" grpId="0"/>
          <p:bldP spid="72" grpId="1"/>
          <p:bldP spid="375" grpId="0" animBg="1"/>
          <p:bldP spid="375" grpId="1" animBg="1"/>
          <p:bldP spid="378" grpId="0" animBg="1"/>
          <p:bldP spid="378" grpId="1" animBg="1"/>
          <p:bldP spid="379" grpId="0" animBg="1"/>
          <p:bldP spid="379" grpId="1" animBg="1"/>
        </p:bldLst>
      </p:timing>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DF4AA-21AC-4BD9-B59B-1FE79597FFEB}"/>
              </a:ext>
            </a:extLst>
          </p:cNvPr>
          <p:cNvSpPr>
            <a:spLocks noGrp="1"/>
          </p:cNvSpPr>
          <p:nvPr>
            <p:ph type="title"/>
          </p:nvPr>
        </p:nvSpPr>
        <p:spPr>
          <a:xfrm>
            <a:off x="588263" y="433137"/>
            <a:ext cx="11018520" cy="553998"/>
          </a:xfrm>
        </p:spPr>
        <p:txBody>
          <a:bodyPr/>
          <a:lstStyle/>
          <a:p>
            <a:r>
              <a:rPr lang="en-US" dirty="0"/>
              <a:t>Parameter Sensitive Plan Optimization</a:t>
            </a:r>
          </a:p>
        </p:txBody>
      </p:sp>
      <p:grpSp>
        <p:nvGrpSpPr>
          <p:cNvPr id="8" name="Group 7">
            <a:extLst>
              <a:ext uri="{FF2B5EF4-FFF2-40B4-BE49-F238E27FC236}">
                <a16:creationId xmlns:a16="http://schemas.microsoft.com/office/drawing/2014/main" id="{975F649A-E772-4E96-A9E1-E14CEC6814A2}"/>
              </a:ext>
            </a:extLst>
          </p:cNvPr>
          <p:cNvGrpSpPr/>
          <p:nvPr/>
        </p:nvGrpSpPr>
        <p:grpSpPr>
          <a:xfrm>
            <a:off x="850252" y="2139773"/>
            <a:ext cx="846899" cy="1188222"/>
            <a:chOff x="850252" y="2139773"/>
            <a:chExt cx="846899" cy="1188222"/>
          </a:xfrm>
        </p:grpSpPr>
        <p:sp>
          <p:nvSpPr>
            <p:cNvPr id="19" name="TextBox 18">
              <a:extLst>
                <a:ext uri="{FF2B5EF4-FFF2-40B4-BE49-F238E27FC236}">
                  <a16:creationId xmlns:a16="http://schemas.microsoft.com/office/drawing/2014/main" id="{22DCA432-4C8D-4D97-90D8-84B3C9F418FD}"/>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5" name="Freeform: Shape 213">
              <a:extLst>
                <a:ext uri="{FF2B5EF4-FFF2-40B4-BE49-F238E27FC236}">
                  <a16:creationId xmlns:a16="http://schemas.microsoft.com/office/drawing/2014/main" id="{BDA67EBF-1427-4740-86BA-4035B2789DAE}"/>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38" name="TextBox 37">
            <a:extLst>
              <a:ext uri="{FF2B5EF4-FFF2-40B4-BE49-F238E27FC236}">
                <a16:creationId xmlns:a16="http://schemas.microsoft.com/office/drawing/2014/main" id="{7FBC65D8-0466-42BB-8FE8-72945FD332BC}"/>
              </a:ext>
            </a:extLst>
          </p:cNvPr>
          <p:cNvSpPr txBox="1"/>
          <p:nvPr/>
        </p:nvSpPr>
        <p:spPr>
          <a:xfrm>
            <a:off x="588263" y="1415415"/>
            <a:ext cx="762388"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Before</a:t>
            </a:r>
          </a:p>
        </p:txBody>
      </p:sp>
      <p:grpSp>
        <p:nvGrpSpPr>
          <p:cNvPr id="3" name="Group 2">
            <a:extLst>
              <a:ext uri="{FF2B5EF4-FFF2-40B4-BE49-F238E27FC236}">
                <a16:creationId xmlns:a16="http://schemas.microsoft.com/office/drawing/2014/main" id="{5EE32D14-DC46-458F-90E7-798435CBFC12}"/>
              </a:ext>
            </a:extLst>
          </p:cNvPr>
          <p:cNvGrpSpPr/>
          <p:nvPr/>
        </p:nvGrpSpPr>
        <p:grpSpPr>
          <a:xfrm>
            <a:off x="794949" y="3989824"/>
            <a:ext cx="957505" cy="1188222"/>
            <a:chOff x="974077" y="2292173"/>
            <a:chExt cx="957505" cy="1188222"/>
          </a:xfrm>
        </p:grpSpPr>
        <p:sp>
          <p:nvSpPr>
            <p:cNvPr id="43" name="TextBox 42">
              <a:extLst>
                <a:ext uri="{FF2B5EF4-FFF2-40B4-BE49-F238E27FC236}">
                  <a16:creationId xmlns:a16="http://schemas.microsoft.com/office/drawing/2014/main" id="{DB71A97E-6977-4577-8627-DC7DE35079F5}"/>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44" name="Freeform: Shape 213">
              <a:extLst>
                <a:ext uri="{FF2B5EF4-FFF2-40B4-BE49-F238E27FC236}">
                  <a16:creationId xmlns:a16="http://schemas.microsoft.com/office/drawing/2014/main" id="{C6F31F4C-0CFC-44B9-8EF2-3F7F89B381C5}"/>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59" name="Connector: Elbow 58">
            <a:extLst>
              <a:ext uri="{FF2B5EF4-FFF2-40B4-BE49-F238E27FC236}">
                <a16:creationId xmlns:a16="http://schemas.microsoft.com/office/drawing/2014/main" id="{1C928FEB-E098-4B05-9607-092532D6924F}"/>
              </a:ext>
            </a:extLst>
          </p:cNvPr>
          <p:cNvCxnSpPr>
            <a:cxnSpLocks/>
          </p:cNvCxnSpPr>
          <p:nvPr/>
        </p:nvCxnSpPr>
        <p:spPr>
          <a:xfrm flipV="1">
            <a:off x="1888764"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293" name="TextBox 292">
            <a:extLst>
              <a:ext uri="{FF2B5EF4-FFF2-40B4-BE49-F238E27FC236}">
                <a16:creationId xmlns:a16="http://schemas.microsoft.com/office/drawing/2014/main" id="{D0BC595E-840F-452D-8E73-A06CFD066541}"/>
              </a:ext>
            </a:extLst>
          </p:cNvPr>
          <p:cNvSpPr txBox="1"/>
          <p:nvPr/>
        </p:nvSpPr>
        <p:spPr>
          <a:xfrm>
            <a:off x="6072276" y="1409084"/>
            <a:ext cx="26193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a:ea typeface="+mn-ea"/>
                <a:cs typeface="+mn-cs"/>
              </a:rPr>
              <a:t>With PSP optimization</a:t>
            </a:r>
          </a:p>
        </p:txBody>
      </p:sp>
      <p:grpSp>
        <p:nvGrpSpPr>
          <p:cNvPr id="25" name="Group 24">
            <a:extLst>
              <a:ext uri="{FF2B5EF4-FFF2-40B4-BE49-F238E27FC236}">
                <a16:creationId xmlns:a16="http://schemas.microsoft.com/office/drawing/2014/main" id="{C9A13AC3-E6F4-440D-B9CB-4B0D3B0E4E98}"/>
              </a:ext>
            </a:extLst>
          </p:cNvPr>
          <p:cNvGrpSpPr/>
          <p:nvPr/>
        </p:nvGrpSpPr>
        <p:grpSpPr>
          <a:xfrm>
            <a:off x="3695284" y="3063681"/>
            <a:ext cx="953028" cy="1309470"/>
            <a:chOff x="2552505" y="1237356"/>
            <a:chExt cx="953028" cy="1309470"/>
          </a:xfrm>
        </p:grpSpPr>
        <p:grpSp>
          <p:nvGrpSpPr>
            <p:cNvPr id="77" name="Group 76">
              <a:extLst>
                <a:ext uri="{FF2B5EF4-FFF2-40B4-BE49-F238E27FC236}">
                  <a16:creationId xmlns:a16="http://schemas.microsoft.com/office/drawing/2014/main" id="{1592D331-C357-4E4F-9948-FD307C20E8E0}"/>
                </a:ext>
              </a:extLst>
            </p:cNvPr>
            <p:cNvGrpSpPr/>
            <p:nvPr/>
          </p:nvGrpSpPr>
          <p:grpSpPr>
            <a:xfrm>
              <a:off x="2552505" y="1237356"/>
              <a:ext cx="953028" cy="1309470"/>
              <a:chOff x="3707872" y="3033931"/>
              <a:chExt cx="953028" cy="1309470"/>
            </a:xfrm>
          </p:grpSpPr>
          <p:sp>
            <p:nvSpPr>
              <p:cNvPr id="156" name="Rectangle 155">
                <a:extLst>
                  <a:ext uri="{FF2B5EF4-FFF2-40B4-BE49-F238E27FC236}">
                    <a16:creationId xmlns:a16="http://schemas.microsoft.com/office/drawing/2014/main" id="{88BD52B1-E083-4811-9A85-7B6AD466470C}"/>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57" name="TextBox 156">
                <a:extLst>
                  <a:ext uri="{FF2B5EF4-FFF2-40B4-BE49-F238E27FC236}">
                    <a16:creationId xmlns:a16="http://schemas.microsoft.com/office/drawing/2014/main" id="{39C3971B-D59E-405C-A30F-22752B8ABB6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95" name="Group 94">
              <a:extLst>
                <a:ext uri="{FF2B5EF4-FFF2-40B4-BE49-F238E27FC236}">
                  <a16:creationId xmlns:a16="http://schemas.microsoft.com/office/drawing/2014/main" id="{410A794B-300A-4659-AD1E-FB3599F677A3}"/>
                </a:ext>
              </a:extLst>
            </p:cNvPr>
            <p:cNvGrpSpPr/>
            <p:nvPr/>
          </p:nvGrpSpPr>
          <p:grpSpPr>
            <a:xfrm>
              <a:off x="2820890" y="1534620"/>
              <a:ext cx="416258" cy="457200"/>
              <a:chOff x="4622723" y="4794281"/>
              <a:chExt cx="416258" cy="457200"/>
            </a:xfrm>
          </p:grpSpPr>
          <p:sp>
            <p:nvSpPr>
              <p:cNvPr id="96" name="Right Bracket 95">
                <a:extLst>
                  <a:ext uri="{FF2B5EF4-FFF2-40B4-BE49-F238E27FC236}">
                    <a16:creationId xmlns:a16="http://schemas.microsoft.com/office/drawing/2014/main" id="{707B4BE3-3B77-45A3-91EC-7BAB25ADB13C}"/>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0" name="Rectangle 109">
                <a:extLst>
                  <a:ext uri="{FF2B5EF4-FFF2-40B4-BE49-F238E27FC236}">
                    <a16:creationId xmlns:a16="http://schemas.microsoft.com/office/drawing/2014/main" id="{4E14D4BC-6EAF-4508-8F5D-4A2FDB48033A}"/>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11" name="Straight Connector 110">
                <a:extLst>
                  <a:ext uri="{FF2B5EF4-FFF2-40B4-BE49-F238E27FC236}">
                    <a16:creationId xmlns:a16="http://schemas.microsoft.com/office/drawing/2014/main" id="{1C155EFA-50BB-4864-86EC-116E1F1B02ED}"/>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2" name="Connector: Elbow 111">
                <a:extLst>
                  <a:ext uri="{FF2B5EF4-FFF2-40B4-BE49-F238E27FC236}">
                    <a16:creationId xmlns:a16="http://schemas.microsoft.com/office/drawing/2014/main" id="{188E3485-4DD7-4754-B399-4350E186C7EC}"/>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430FC4D6-2C9D-42D5-909C-000BFCD773E7}"/>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4" name="Oval 113">
                <a:extLst>
                  <a:ext uri="{FF2B5EF4-FFF2-40B4-BE49-F238E27FC236}">
                    <a16:creationId xmlns:a16="http://schemas.microsoft.com/office/drawing/2014/main" id="{B202B955-46BB-4329-8303-67410F4E581B}"/>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26" name="Group 25">
            <a:extLst>
              <a:ext uri="{FF2B5EF4-FFF2-40B4-BE49-F238E27FC236}">
                <a16:creationId xmlns:a16="http://schemas.microsoft.com/office/drawing/2014/main" id="{1ED68936-C355-40DE-AA08-ABCAF704D938}"/>
              </a:ext>
            </a:extLst>
          </p:cNvPr>
          <p:cNvGrpSpPr/>
          <p:nvPr/>
        </p:nvGrpSpPr>
        <p:grpSpPr>
          <a:xfrm>
            <a:off x="3692774" y="3063681"/>
            <a:ext cx="953028" cy="1309470"/>
            <a:chOff x="3624894" y="1237356"/>
            <a:chExt cx="953028" cy="1309470"/>
          </a:xfrm>
        </p:grpSpPr>
        <p:grpSp>
          <p:nvGrpSpPr>
            <p:cNvPr id="21" name="Group 20">
              <a:extLst>
                <a:ext uri="{FF2B5EF4-FFF2-40B4-BE49-F238E27FC236}">
                  <a16:creationId xmlns:a16="http://schemas.microsoft.com/office/drawing/2014/main" id="{EF140E35-82DA-4CBD-9288-3DAD524C552B}"/>
                </a:ext>
              </a:extLst>
            </p:cNvPr>
            <p:cNvGrpSpPr/>
            <p:nvPr/>
          </p:nvGrpSpPr>
          <p:grpSpPr>
            <a:xfrm>
              <a:off x="3624894" y="1237356"/>
              <a:ext cx="953028" cy="1309470"/>
              <a:chOff x="3628567" y="3053954"/>
              <a:chExt cx="953028" cy="1309470"/>
            </a:xfrm>
          </p:grpSpPr>
          <p:sp>
            <p:nvSpPr>
              <p:cNvPr id="6" name="Rectangle 5">
                <a:extLst>
                  <a:ext uri="{FF2B5EF4-FFF2-40B4-BE49-F238E27FC236}">
                    <a16:creationId xmlns:a16="http://schemas.microsoft.com/office/drawing/2014/main" id="{1BA1E144-4EDA-4BFB-B434-6B4247FD4D3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1" name="TextBox 60">
                <a:extLst>
                  <a:ext uri="{FF2B5EF4-FFF2-40B4-BE49-F238E27FC236}">
                    <a16:creationId xmlns:a16="http://schemas.microsoft.com/office/drawing/2014/main" id="{092FCD07-E7A2-4C22-8CB9-03B5947D92FF}"/>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15" name="Group 114">
              <a:extLst>
                <a:ext uri="{FF2B5EF4-FFF2-40B4-BE49-F238E27FC236}">
                  <a16:creationId xmlns:a16="http://schemas.microsoft.com/office/drawing/2014/main" id="{39D39148-E469-48FA-8741-A408689BC231}"/>
                </a:ext>
              </a:extLst>
            </p:cNvPr>
            <p:cNvGrpSpPr/>
            <p:nvPr/>
          </p:nvGrpSpPr>
          <p:grpSpPr>
            <a:xfrm>
              <a:off x="3807572" y="1534620"/>
              <a:ext cx="587673" cy="533537"/>
              <a:chOff x="5192891" y="3620719"/>
              <a:chExt cx="587673" cy="533537"/>
            </a:xfrm>
          </p:grpSpPr>
          <p:cxnSp>
            <p:nvCxnSpPr>
              <p:cNvPr id="116" name="Straight Connector 115">
                <a:extLst>
                  <a:ext uri="{FF2B5EF4-FFF2-40B4-BE49-F238E27FC236}">
                    <a16:creationId xmlns:a16="http://schemas.microsoft.com/office/drawing/2014/main" id="{6608CF14-2F01-47B0-8B75-EDA577C0A6F3}"/>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8008EB1A-8E87-4B67-8501-04519CB75028}"/>
                  </a:ext>
                </a:extLst>
              </p:cNvPr>
              <p:cNvGrpSpPr/>
              <p:nvPr/>
            </p:nvGrpSpPr>
            <p:grpSpPr>
              <a:xfrm>
                <a:off x="5283098" y="3620719"/>
                <a:ext cx="346295" cy="349724"/>
                <a:chOff x="5587199" y="2178050"/>
                <a:chExt cx="499276" cy="555116"/>
              </a:xfrm>
            </p:grpSpPr>
            <p:cxnSp>
              <p:nvCxnSpPr>
                <p:cNvPr id="128" name="Straight Connector 127">
                  <a:extLst>
                    <a:ext uri="{FF2B5EF4-FFF2-40B4-BE49-F238E27FC236}">
                      <a16:creationId xmlns:a16="http://schemas.microsoft.com/office/drawing/2014/main" id="{68C1462E-E69D-4F5B-B62E-E4B886CB1737}"/>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9" name="Right Bracket 128">
                  <a:extLst>
                    <a:ext uri="{FF2B5EF4-FFF2-40B4-BE49-F238E27FC236}">
                      <a16:creationId xmlns:a16="http://schemas.microsoft.com/office/drawing/2014/main" id="{CC710751-DA99-41FB-ABCF-B957A74293F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18" name="Arc 117">
                <a:extLst>
                  <a:ext uri="{FF2B5EF4-FFF2-40B4-BE49-F238E27FC236}">
                    <a16:creationId xmlns:a16="http://schemas.microsoft.com/office/drawing/2014/main" id="{A2AB77D4-3E71-4EBC-894B-924B37DF021B}"/>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19" name="Arc 118">
                <a:extLst>
                  <a:ext uri="{FF2B5EF4-FFF2-40B4-BE49-F238E27FC236}">
                    <a16:creationId xmlns:a16="http://schemas.microsoft.com/office/drawing/2014/main" id="{54742DAF-BFDC-4C4B-A415-964F16A39C69}"/>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20" name="Oval 119">
                <a:extLst>
                  <a:ext uri="{FF2B5EF4-FFF2-40B4-BE49-F238E27FC236}">
                    <a16:creationId xmlns:a16="http://schemas.microsoft.com/office/drawing/2014/main" id="{401EB819-7662-43F5-A87F-87977006FF02}"/>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23" name="Group 122">
                <a:extLst>
                  <a:ext uri="{FF2B5EF4-FFF2-40B4-BE49-F238E27FC236}">
                    <a16:creationId xmlns:a16="http://schemas.microsoft.com/office/drawing/2014/main" id="{A396E7C1-BD77-4DD1-9282-7B578CB45C5D}"/>
                  </a:ext>
                </a:extLst>
              </p:cNvPr>
              <p:cNvGrpSpPr/>
              <p:nvPr/>
            </p:nvGrpSpPr>
            <p:grpSpPr>
              <a:xfrm>
                <a:off x="5598820" y="3992034"/>
                <a:ext cx="131080" cy="92036"/>
                <a:chOff x="5591457" y="3989824"/>
                <a:chExt cx="131080" cy="92036"/>
              </a:xfrm>
            </p:grpSpPr>
            <p:cxnSp>
              <p:nvCxnSpPr>
                <p:cNvPr id="126" name="Straight Arrow Connector 125">
                  <a:extLst>
                    <a:ext uri="{FF2B5EF4-FFF2-40B4-BE49-F238E27FC236}">
                      <a16:creationId xmlns:a16="http://schemas.microsoft.com/office/drawing/2014/main" id="{CA5BBE9F-442F-46E0-B914-6B9F2B186A25}"/>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D015CCBB-C458-4DCC-A3AA-BAF353DE8D56}"/>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24" name="Straight Connector 123">
                <a:extLst>
                  <a:ext uri="{FF2B5EF4-FFF2-40B4-BE49-F238E27FC236}">
                    <a16:creationId xmlns:a16="http://schemas.microsoft.com/office/drawing/2014/main" id="{8DCC2C84-B2E3-49DB-A997-31403C5C9D4F}"/>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9C5A6B-E2ED-4E95-9659-B443F0602908}"/>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7369C9F3-866D-400D-8C91-F5B7EF000C3E}"/>
              </a:ext>
            </a:extLst>
          </p:cNvPr>
          <p:cNvGrpSpPr/>
          <p:nvPr/>
        </p:nvGrpSpPr>
        <p:grpSpPr>
          <a:xfrm>
            <a:off x="3694826" y="3063681"/>
            <a:ext cx="950976" cy="1309470"/>
            <a:chOff x="4714012" y="1237356"/>
            <a:chExt cx="950976" cy="1309470"/>
          </a:xfrm>
        </p:grpSpPr>
        <p:grpSp>
          <p:nvGrpSpPr>
            <p:cNvPr id="20" name="Group 19">
              <a:extLst>
                <a:ext uri="{FF2B5EF4-FFF2-40B4-BE49-F238E27FC236}">
                  <a16:creationId xmlns:a16="http://schemas.microsoft.com/office/drawing/2014/main" id="{A0ECBE42-7746-4DA2-9BAE-9DDE5E3539D6}"/>
                </a:ext>
              </a:extLst>
            </p:cNvPr>
            <p:cNvGrpSpPr/>
            <p:nvPr/>
          </p:nvGrpSpPr>
          <p:grpSpPr>
            <a:xfrm>
              <a:off x="4714012" y="1237356"/>
              <a:ext cx="950976" cy="1309470"/>
              <a:chOff x="4687091" y="3055825"/>
              <a:chExt cx="950976" cy="1309470"/>
            </a:xfrm>
          </p:grpSpPr>
          <p:sp>
            <p:nvSpPr>
              <p:cNvPr id="175" name="Rectangle 174">
                <a:extLst>
                  <a:ext uri="{FF2B5EF4-FFF2-40B4-BE49-F238E27FC236}">
                    <a16:creationId xmlns:a16="http://schemas.microsoft.com/office/drawing/2014/main" id="{094DD08F-C7D5-478A-82C5-017895202F72}"/>
                  </a:ext>
                </a:extLst>
              </p:cNvPr>
              <p:cNvSpPr/>
              <p:nvPr/>
            </p:nvSpPr>
            <p:spPr bwMode="auto">
              <a:xfrm>
                <a:off x="4687091" y="3055825"/>
                <a:ext cx="950976" cy="1309470"/>
              </a:xfrm>
              <a:prstGeom prst="rect">
                <a:avLst/>
              </a:prstGeom>
              <a:solidFill>
                <a:schemeClr val="bg1"/>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sng"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76" name="TextBox 175">
                <a:extLst>
                  <a:ext uri="{FF2B5EF4-FFF2-40B4-BE49-F238E27FC236}">
                    <a16:creationId xmlns:a16="http://schemas.microsoft.com/office/drawing/2014/main" id="{6CB15C9E-E2FF-4C5E-BEE7-D36112685BDF}"/>
                  </a:ext>
                </a:extLst>
              </p:cNvPr>
              <p:cNvSpPr txBox="1"/>
              <p:nvPr/>
            </p:nvSpPr>
            <p:spPr>
              <a:xfrm>
                <a:off x="4817478" y="3957123"/>
                <a:ext cx="690203" cy="25633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Semibold"/>
                    <a:ea typeface="+mn-ea"/>
                    <a:cs typeface="+mn-cs"/>
                  </a:rPr>
                  <a:t>Scan</a:t>
                </a:r>
              </a:p>
            </p:txBody>
          </p:sp>
        </p:grpSp>
        <p:grpSp>
          <p:nvGrpSpPr>
            <p:cNvPr id="162" name="Group 161">
              <a:extLst>
                <a:ext uri="{FF2B5EF4-FFF2-40B4-BE49-F238E27FC236}">
                  <a16:creationId xmlns:a16="http://schemas.microsoft.com/office/drawing/2014/main" id="{5D37D1AE-C758-4BAE-9A20-795F22B8C1AB}"/>
                </a:ext>
              </a:extLst>
            </p:cNvPr>
            <p:cNvGrpSpPr/>
            <p:nvPr/>
          </p:nvGrpSpPr>
          <p:grpSpPr>
            <a:xfrm>
              <a:off x="4896892" y="1534620"/>
              <a:ext cx="585216" cy="530352"/>
              <a:chOff x="5192891" y="3620719"/>
              <a:chExt cx="587673" cy="533537"/>
            </a:xfrm>
          </p:grpSpPr>
          <p:cxnSp>
            <p:nvCxnSpPr>
              <p:cNvPr id="163" name="Straight Connector 162">
                <a:extLst>
                  <a:ext uri="{FF2B5EF4-FFF2-40B4-BE49-F238E27FC236}">
                    <a16:creationId xmlns:a16="http://schemas.microsoft.com/office/drawing/2014/main" id="{56ECED54-2673-4692-9FE2-8A36A8A61C15}"/>
                  </a:ext>
                </a:extLst>
              </p:cNvPr>
              <p:cNvCxnSpPr>
                <a:cxnSpLocks/>
              </p:cNvCxnSpPr>
              <p:nvPr/>
            </p:nvCxnSpPr>
            <p:spPr>
              <a:xfrm>
                <a:off x="5214283" y="4075870"/>
                <a:ext cx="443570"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64" name="Group 163">
                <a:extLst>
                  <a:ext uri="{FF2B5EF4-FFF2-40B4-BE49-F238E27FC236}">
                    <a16:creationId xmlns:a16="http://schemas.microsoft.com/office/drawing/2014/main" id="{12871623-AE61-4ECD-9426-929498281627}"/>
                  </a:ext>
                </a:extLst>
              </p:cNvPr>
              <p:cNvGrpSpPr/>
              <p:nvPr/>
            </p:nvGrpSpPr>
            <p:grpSpPr>
              <a:xfrm>
                <a:off x="5283098" y="3620719"/>
                <a:ext cx="346295" cy="349724"/>
                <a:chOff x="5587199" y="2178050"/>
                <a:chExt cx="499276" cy="555116"/>
              </a:xfrm>
            </p:grpSpPr>
            <p:cxnSp>
              <p:nvCxnSpPr>
                <p:cNvPr id="173" name="Straight Connector 172">
                  <a:extLst>
                    <a:ext uri="{FF2B5EF4-FFF2-40B4-BE49-F238E27FC236}">
                      <a16:creationId xmlns:a16="http://schemas.microsoft.com/office/drawing/2014/main" id="{68A2D933-9F0E-4C33-8D18-E6F7152BFE04}"/>
                    </a:ext>
                  </a:extLst>
                </p:cNvPr>
                <p:cNvCxnSpPr>
                  <a:cxnSpLocks/>
                </p:cNvCxnSpPr>
                <p:nvPr/>
              </p:nvCxnSpPr>
              <p:spPr>
                <a:xfrm>
                  <a:off x="5836837" y="2178050"/>
                  <a:ext cx="0" cy="555116"/>
                </a:xfrm>
                <a:prstGeom prst="line">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74" name="Right Bracket 173">
                  <a:extLst>
                    <a:ext uri="{FF2B5EF4-FFF2-40B4-BE49-F238E27FC236}">
                      <a16:creationId xmlns:a16="http://schemas.microsoft.com/office/drawing/2014/main" id="{3B748C9E-3EC6-4751-AC1F-7ABE3CAC0ED8}"/>
                    </a:ext>
                  </a:extLst>
                </p:cNvPr>
                <p:cNvSpPr/>
                <p:nvPr/>
              </p:nvSpPr>
              <p:spPr>
                <a:xfrm rot="16200000">
                  <a:off x="5698337" y="2234256"/>
                  <a:ext cx="277000" cy="499276"/>
                </a:xfrm>
                <a:prstGeom prst="rightBracket">
                  <a:avLst>
                    <a:gd name="adj" fmla="val 0"/>
                  </a:avLst>
                </a:prstGeom>
                <a:ln w="19050">
                  <a:solidFill>
                    <a:schemeClr val="accent3"/>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65" name="Arc 164">
                <a:extLst>
                  <a:ext uri="{FF2B5EF4-FFF2-40B4-BE49-F238E27FC236}">
                    <a16:creationId xmlns:a16="http://schemas.microsoft.com/office/drawing/2014/main" id="{B7010713-C680-4EB5-9E34-5445A1DFF168}"/>
                  </a:ext>
                </a:extLst>
              </p:cNvPr>
              <p:cNvSpPr/>
              <p:nvPr/>
            </p:nvSpPr>
            <p:spPr>
              <a:xfrm>
                <a:off x="5585816"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6" name="Arc 165">
                <a:extLst>
                  <a:ext uri="{FF2B5EF4-FFF2-40B4-BE49-F238E27FC236}">
                    <a16:creationId xmlns:a16="http://schemas.microsoft.com/office/drawing/2014/main" id="{A45700FF-35A8-4EF2-95B3-94AF3CAC8C35}"/>
                  </a:ext>
                </a:extLst>
              </p:cNvPr>
              <p:cNvSpPr/>
              <p:nvPr/>
            </p:nvSpPr>
            <p:spPr>
              <a:xfrm flipH="1">
                <a:off x="5192891" y="3836659"/>
                <a:ext cx="133784" cy="133784"/>
              </a:xfrm>
              <a:prstGeom prst="arc">
                <a:avLst>
                  <a:gd name="adj1" fmla="val 17184356"/>
                  <a:gd name="adj2" fmla="val 4803043"/>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67" name="Oval 166">
                <a:extLst>
                  <a:ext uri="{FF2B5EF4-FFF2-40B4-BE49-F238E27FC236}">
                    <a16:creationId xmlns:a16="http://schemas.microsoft.com/office/drawing/2014/main" id="{62FA818A-F472-4F4C-BB47-29EA52CCE075}"/>
                  </a:ext>
                </a:extLst>
              </p:cNvPr>
              <p:cNvSpPr/>
              <p:nvPr/>
            </p:nvSpPr>
            <p:spPr bwMode="auto">
              <a:xfrm>
                <a:off x="5548156" y="3921848"/>
                <a:ext cx="232408" cy="232408"/>
              </a:xfrm>
              <a:prstGeom prst="ellipse">
                <a:avLst/>
              </a:prstGeom>
              <a:gradFill flip="none" rotWithShape="1">
                <a:gsLst>
                  <a:gs pos="0">
                    <a:schemeClr val="accent4"/>
                  </a:gs>
                  <a:gs pos="94000">
                    <a:schemeClr val="bg1"/>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68" name="Group 167">
                <a:extLst>
                  <a:ext uri="{FF2B5EF4-FFF2-40B4-BE49-F238E27FC236}">
                    <a16:creationId xmlns:a16="http://schemas.microsoft.com/office/drawing/2014/main" id="{335DC5A7-42E9-49BD-B34B-46ED1FD1EA50}"/>
                  </a:ext>
                </a:extLst>
              </p:cNvPr>
              <p:cNvGrpSpPr/>
              <p:nvPr/>
            </p:nvGrpSpPr>
            <p:grpSpPr>
              <a:xfrm>
                <a:off x="5598820" y="3992034"/>
                <a:ext cx="131080" cy="92036"/>
                <a:chOff x="5591457" y="3989824"/>
                <a:chExt cx="131080" cy="92036"/>
              </a:xfrm>
            </p:grpSpPr>
            <p:cxnSp>
              <p:nvCxnSpPr>
                <p:cNvPr id="171" name="Straight Arrow Connector 170">
                  <a:extLst>
                    <a:ext uri="{FF2B5EF4-FFF2-40B4-BE49-F238E27FC236}">
                      <a16:creationId xmlns:a16="http://schemas.microsoft.com/office/drawing/2014/main" id="{83A74FEB-D4D7-4E22-BC72-6DEFB28A4BED}"/>
                    </a:ext>
                  </a:extLst>
                </p:cNvPr>
                <p:cNvCxnSpPr>
                  <a:cxnSpLocks/>
                </p:cNvCxnSpPr>
                <p:nvPr/>
              </p:nvCxnSpPr>
              <p:spPr>
                <a:xfrm flipH="1">
                  <a:off x="5591457" y="3989824"/>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2" name="Straight Arrow Connector 171">
                  <a:extLst>
                    <a:ext uri="{FF2B5EF4-FFF2-40B4-BE49-F238E27FC236}">
                      <a16:creationId xmlns:a16="http://schemas.microsoft.com/office/drawing/2014/main" id="{55197E71-DAAF-43E2-9B29-682D653615C3}"/>
                    </a:ext>
                  </a:extLst>
                </p:cNvPr>
                <p:cNvCxnSpPr>
                  <a:cxnSpLocks/>
                </p:cNvCxnSpPr>
                <p:nvPr/>
              </p:nvCxnSpPr>
              <p:spPr>
                <a:xfrm flipH="1">
                  <a:off x="5591457" y="4081860"/>
                  <a:ext cx="131080" cy="0"/>
                </a:xfrm>
                <a:prstGeom prst="straightConnector1">
                  <a:avLst/>
                </a:prstGeom>
                <a:ln w="19050">
                  <a:solidFill>
                    <a:schemeClr val="accent3"/>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69" name="Straight Connector 168">
                <a:extLst>
                  <a:ext uri="{FF2B5EF4-FFF2-40B4-BE49-F238E27FC236}">
                    <a16:creationId xmlns:a16="http://schemas.microsoft.com/office/drawing/2014/main" id="{06A0A8EE-470D-4E5E-BDBE-A4D5E314377F}"/>
                  </a:ext>
                </a:extLst>
              </p:cNvPr>
              <p:cNvCxnSpPr>
                <a:cxnSpLocks/>
              </p:cNvCxnSpPr>
              <p:nvPr/>
            </p:nvCxnSpPr>
            <p:spPr>
              <a:xfrm>
                <a:off x="5218291" y="3639498"/>
                <a:ext cx="0" cy="173903"/>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F7890E83-3AE6-4790-8FF9-315395F97997}"/>
                  </a:ext>
                </a:extLst>
              </p:cNvPr>
              <p:cNvCxnSpPr>
                <a:cxnSpLocks/>
              </p:cNvCxnSpPr>
              <p:nvPr/>
            </p:nvCxnSpPr>
            <p:spPr>
              <a:xfrm>
                <a:off x="5218291" y="3994150"/>
                <a:ext cx="0" cy="8992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155" name="Connector: Elbow 154">
            <a:extLst>
              <a:ext uri="{FF2B5EF4-FFF2-40B4-BE49-F238E27FC236}">
                <a16:creationId xmlns:a16="http://schemas.microsoft.com/office/drawing/2014/main" id="{5AE62A7A-DD48-4097-966C-3E2BAE43870A}"/>
              </a:ext>
            </a:extLst>
          </p:cNvPr>
          <p:cNvCxnSpPr>
            <a:cxnSpLocks/>
          </p:cNvCxnSpPr>
          <p:nvPr/>
        </p:nvCxnSpPr>
        <p:spPr>
          <a:xfrm>
            <a:off x="1888764"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
        <p:nvSpPr>
          <p:cNvPr id="94" name="Rectangle 93">
            <a:extLst>
              <a:ext uri="{FF2B5EF4-FFF2-40B4-BE49-F238E27FC236}">
                <a16:creationId xmlns:a16="http://schemas.microsoft.com/office/drawing/2014/main" id="{6F032015-D9FA-4D9D-8902-3F1DE5C83F9F}"/>
              </a:ext>
            </a:extLst>
          </p:cNvPr>
          <p:cNvSpPr/>
          <p:nvPr/>
        </p:nvSpPr>
        <p:spPr bwMode="auto">
          <a:xfrm>
            <a:off x="405715" y="1349354"/>
            <a:ext cx="4859670" cy="4505909"/>
          </a:xfrm>
          <a:prstGeom prst="rect">
            <a:avLst/>
          </a:prstGeom>
          <a:solidFill>
            <a:schemeClr val="bg1">
              <a:alpha val="78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8" name="Group 157">
            <a:extLst>
              <a:ext uri="{FF2B5EF4-FFF2-40B4-BE49-F238E27FC236}">
                <a16:creationId xmlns:a16="http://schemas.microsoft.com/office/drawing/2014/main" id="{5B7D389C-F57E-4119-B1EA-714E31E1C876}"/>
              </a:ext>
            </a:extLst>
          </p:cNvPr>
          <p:cNvGrpSpPr/>
          <p:nvPr/>
        </p:nvGrpSpPr>
        <p:grpSpPr>
          <a:xfrm>
            <a:off x="6696791" y="2139773"/>
            <a:ext cx="846899" cy="1188222"/>
            <a:chOff x="850252" y="2139773"/>
            <a:chExt cx="846899" cy="1188222"/>
          </a:xfrm>
        </p:grpSpPr>
        <p:sp>
          <p:nvSpPr>
            <p:cNvPr id="159" name="TextBox 158">
              <a:extLst>
                <a:ext uri="{FF2B5EF4-FFF2-40B4-BE49-F238E27FC236}">
                  <a16:creationId xmlns:a16="http://schemas.microsoft.com/office/drawing/2014/main" id="{22E0E2F5-4C5D-4E71-B5D1-737DE39DE809}"/>
                </a:ext>
              </a:extLst>
            </p:cNvPr>
            <p:cNvSpPr txBox="1"/>
            <p:nvPr/>
          </p:nvSpPr>
          <p:spPr>
            <a:xfrm>
              <a:off x="850252" y="2835552"/>
              <a:ext cx="846899"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a:t>
              </a:r>
            </a:p>
          </p:txBody>
        </p:sp>
        <p:sp>
          <p:nvSpPr>
            <p:cNvPr id="177" name="Freeform: Shape 213">
              <a:extLst>
                <a:ext uri="{FF2B5EF4-FFF2-40B4-BE49-F238E27FC236}">
                  <a16:creationId xmlns:a16="http://schemas.microsoft.com/office/drawing/2014/main" id="{FBB8572B-B9B7-4E98-B467-4B985B4BC9C8}"/>
                </a:ext>
              </a:extLst>
            </p:cNvPr>
            <p:cNvSpPr>
              <a:spLocks/>
            </p:cNvSpPr>
            <p:nvPr/>
          </p:nvSpPr>
          <p:spPr bwMode="auto">
            <a:xfrm>
              <a:off x="1032622" y="21397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78" name="Group 177">
            <a:extLst>
              <a:ext uri="{FF2B5EF4-FFF2-40B4-BE49-F238E27FC236}">
                <a16:creationId xmlns:a16="http://schemas.microsoft.com/office/drawing/2014/main" id="{A5554FF4-7671-47EF-B247-0F8973055223}"/>
              </a:ext>
            </a:extLst>
          </p:cNvPr>
          <p:cNvGrpSpPr/>
          <p:nvPr/>
        </p:nvGrpSpPr>
        <p:grpSpPr>
          <a:xfrm>
            <a:off x="6641488" y="3989824"/>
            <a:ext cx="957505" cy="1188222"/>
            <a:chOff x="974077" y="2292173"/>
            <a:chExt cx="957505" cy="1188222"/>
          </a:xfrm>
        </p:grpSpPr>
        <p:sp>
          <p:nvSpPr>
            <p:cNvPr id="179" name="TextBox 178">
              <a:extLst>
                <a:ext uri="{FF2B5EF4-FFF2-40B4-BE49-F238E27FC236}">
                  <a16:creationId xmlns:a16="http://schemas.microsoft.com/office/drawing/2014/main" id="{F898AB47-F995-4D88-BE3C-C5CBF4100B1C}"/>
                </a:ext>
              </a:extLst>
            </p:cNvPr>
            <p:cNvSpPr txBox="1"/>
            <p:nvPr/>
          </p:nvSpPr>
          <p:spPr>
            <a:xfrm>
              <a:off x="974077" y="2987952"/>
              <a:ext cx="957505" cy="49244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exec </a:t>
              </a:r>
              <a:b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br>
              <a:r>
                <a:rPr kumimoji="0" lang="en-US" sz="16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rPr>
                <a:t>myproc 10</a:t>
              </a:r>
            </a:p>
          </p:txBody>
        </p:sp>
        <p:sp>
          <p:nvSpPr>
            <p:cNvPr id="180" name="Freeform: Shape 213">
              <a:extLst>
                <a:ext uri="{FF2B5EF4-FFF2-40B4-BE49-F238E27FC236}">
                  <a16:creationId xmlns:a16="http://schemas.microsoft.com/office/drawing/2014/main" id="{D2F7D5A8-E3C5-4DFF-807F-534FAEE1C9CC}"/>
                </a:ext>
              </a:extLst>
            </p:cNvPr>
            <p:cNvSpPr>
              <a:spLocks/>
            </p:cNvSpPr>
            <p:nvPr/>
          </p:nvSpPr>
          <p:spPr bwMode="auto">
            <a:xfrm>
              <a:off x="1211750" y="2292173"/>
              <a:ext cx="482158" cy="602699"/>
            </a:xfrm>
            <a:custGeom>
              <a:avLst/>
              <a:gdLst>
                <a:gd name="connsiteX0" fmla="*/ 124006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4006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4006"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4006"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81" name="Connector: Elbow 180">
            <a:extLst>
              <a:ext uri="{FF2B5EF4-FFF2-40B4-BE49-F238E27FC236}">
                <a16:creationId xmlns:a16="http://schemas.microsoft.com/office/drawing/2014/main" id="{4DEA3030-3665-4882-8E19-65B722368C0E}"/>
              </a:ext>
            </a:extLst>
          </p:cNvPr>
          <p:cNvCxnSpPr>
            <a:cxnSpLocks/>
          </p:cNvCxnSpPr>
          <p:nvPr/>
        </p:nvCxnSpPr>
        <p:spPr>
          <a:xfrm flipV="1">
            <a:off x="7735303" y="3921848"/>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grpSp>
        <p:nvGrpSpPr>
          <p:cNvPr id="182" name="Group 181">
            <a:extLst>
              <a:ext uri="{FF2B5EF4-FFF2-40B4-BE49-F238E27FC236}">
                <a16:creationId xmlns:a16="http://schemas.microsoft.com/office/drawing/2014/main" id="{787A4DD2-90C9-4600-88EB-9C250EBD315A}"/>
              </a:ext>
            </a:extLst>
          </p:cNvPr>
          <p:cNvGrpSpPr/>
          <p:nvPr/>
        </p:nvGrpSpPr>
        <p:grpSpPr>
          <a:xfrm>
            <a:off x="9544761" y="3065750"/>
            <a:ext cx="953028" cy="1309470"/>
            <a:chOff x="2552505" y="1237356"/>
            <a:chExt cx="953028" cy="1309470"/>
          </a:xfrm>
        </p:grpSpPr>
        <p:grpSp>
          <p:nvGrpSpPr>
            <p:cNvPr id="183" name="Group 182">
              <a:extLst>
                <a:ext uri="{FF2B5EF4-FFF2-40B4-BE49-F238E27FC236}">
                  <a16:creationId xmlns:a16="http://schemas.microsoft.com/office/drawing/2014/main" id="{EDDE1B6E-3B77-4036-BD8F-BB3BE09A04E5}"/>
                </a:ext>
              </a:extLst>
            </p:cNvPr>
            <p:cNvGrpSpPr/>
            <p:nvPr/>
          </p:nvGrpSpPr>
          <p:grpSpPr>
            <a:xfrm>
              <a:off x="2552505" y="1237356"/>
              <a:ext cx="953028" cy="1309470"/>
              <a:chOff x="3707872" y="3033931"/>
              <a:chExt cx="953028" cy="1309470"/>
            </a:xfrm>
          </p:grpSpPr>
          <p:sp>
            <p:nvSpPr>
              <p:cNvPr id="191" name="Rectangle 190">
                <a:extLst>
                  <a:ext uri="{FF2B5EF4-FFF2-40B4-BE49-F238E27FC236}">
                    <a16:creationId xmlns:a16="http://schemas.microsoft.com/office/drawing/2014/main" id="{0B5DCE57-B70F-4323-8BE4-DC0EE9B04D15}"/>
                  </a:ext>
                </a:extLst>
              </p:cNvPr>
              <p:cNvSpPr/>
              <p:nvPr/>
            </p:nvSpPr>
            <p:spPr bwMode="auto">
              <a:xfrm>
                <a:off x="3707872" y="3033931"/>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TextBox 191">
                <a:extLst>
                  <a:ext uri="{FF2B5EF4-FFF2-40B4-BE49-F238E27FC236}">
                    <a16:creationId xmlns:a16="http://schemas.microsoft.com/office/drawing/2014/main" id="{17A4919A-A16E-4C40-9D47-F31A73F2344C}"/>
                  </a:ext>
                </a:extLst>
              </p:cNvPr>
              <p:cNvSpPr txBox="1"/>
              <p:nvPr/>
            </p:nvSpPr>
            <p:spPr>
              <a:xfrm>
                <a:off x="3852697" y="3933350"/>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Seek</a:t>
                </a:r>
              </a:p>
            </p:txBody>
          </p:sp>
        </p:grpSp>
        <p:grpSp>
          <p:nvGrpSpPr>
            <p:cNvPr id="184" name="Group 183">
              <a:extLst>
                <a:ext uri="{FF2B5EF4-FFF2-40B4-BE49-F238E27FC236}">
                  <a16:creationId xmlns:a16="http://schemas.microsoft.com/office/drawing/2014/main" id="{29FA6234-D7A4-4707-AE87-FD26404298B0}"/>
                </a:ext>
              </a:extLst>
            </p:cNvPr>
            <p:cNvGrpSpPr/>
            <p:nvPr/>
          </p:nvGrpSpPr>
          <p:grpSpPr>
            <a:xfrm>
              <a:off x="2820890" y="1534620"/>
              <a:ext cx="416258" cy="457200"/>
              <a:chOff x="4622723" y="4794281"/>
              <a:chExt cx="416258" cy="457200"/>
            </a:xfrm>
          </p:grpSpPr>
          <p:sp>
            <p:nvSpPr>
              <p:cNvPr id="185" name="Right Bracket 184">
                <a:extLst>
                  <a:ext uri="{FF2B5EF4-FFF2-40B4-BE49-F238E27FC236}">
                    <a16:creationId xmlns:a16="http://schemas.microsoft.com/office/drawing/2014/main" id="{1E821B9E-B5E2-493C-A85B-09C571B82989}"/>
                  </a:ext>
                </a:extLst>
              </p:cNvPr>
              <p:cNvSpPr/>
              <p:nvPr/>
            </p:nvSpPr>
            <p:spPr>
              <a:xfrm rot="16200000">
                <a:off x="4708616" y="4815864"/>
                <a:ext cx="174510" cy="346295"/>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86" name="Rectangle 185">
                <a:extLst>
                  <a:ext uri="{FF2B5EF4-FFF2-40B4-BE49-F238E27FC236}">
                    <a16:creationId xmlns:a16="http://schemas.microsoft.com/office/drawing/2014/main" id="{91D3AF38-4999-4093-8F68-5E588784F3E1}"/>
                  </a:ext>
                </a:extLst>
              </p:cNvPr>
              <p:cNvSpPr/>
              <p:nvPr/>
            </p:nvSpPr>
            <p:spPr bwMode="auto">
              <a:xfrm>
                <a:off x="4853691" y="4865696"/>
                <a:ext cx="185290" cy="20829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cxnSp>
            <p:nvCxnSpPr>
              <p:cNvPr id="187" name="Straight Connector 186">
                <a:extLst>
                  <a:ext uri="{FF2B5EF4-FFF2-40B4-BE49-F238E27FC236}">
                    <a16:creationId xmlns:a16="http://schemas.microsoft.com/office/drawing/2014/main" id="{175E0304-7A58-457C-A106-70DD7ABB6F4B}"/>
                  </a:ext>
                </a:extLst>
              </p:cNvPr>
              <p:cNvCxnSpPr>
                <a:cxnSpLocks/>
              </p:cNvCxnSpPr>
              <p:nvPr/>
            </p:nvCxnSpPr>
            <p:spPr>
              <a:xfrm>
                <a:off x="4795872" y="4796329"/>
                <a:ext cx="0" cy="349724"/>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5491509D-0F4A-494D-B473-3DF431D31343}"/>
                  </a:ext>
                </a:extLst>
              </p:cNvPr>
              <p:cNvCxnSpPr>
                <a:cxnSpLocks/>
              </p:cNvCxnSpPr>
              <p:nvPr/>
            </p:nvCxnSpPr>
            <p:spPr>
              <a:xfrm rot="16200000" flipH="1">
                <a:off x="4705653" y="4986742"/>
                <a:ext cx="457200" cy="72277"/>
              </a:xfrm>
              <a:prstGeom prst="bentConnector3">
                <a:avLst>
                  <a:gd name="adj1" fmla="val 23655"/>
                </a:avLst>
              </a:prstGeom>
              <a:ln w="19050">
                <a:solidFill>
                  <a:schemeClr val="accent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sp>
            <p:nvSpPr>
              <p:cNvPr id="189" name="Oval 188">
                <a:extLst>
                  <a:ext uri="{FF2B5EF4-FFF2-40B4-BE49-F238E27FC236}">
                    <a16:creationId xmlns:a16="http://schemas.microsoft.com/office/drawing/2014/main" id="{9AC296A0-5799-45DA-88C2-CFA8C34CA83D}"/>
                  </a:ext>
                </a:extLst>
              </p:cNvPr>
              <p:cNvSpPr/>
              <p:nvPr/>
            </p:nvSpPr>
            <p:spPr bwMode="auto">
              <a:xfrm>
                <a:off x="4899058" y="5004025"/>
                <a:ext cx="139922" cy="13992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0" name="Oval 189">
                <a:extLst>
                  <a:ext uri="{FF2B5EF4-FFF2-40B4-BE49-F238E27FC236}">
                    <a16:creationId xmlns:a16="http://schemas.microsoft.com/office/drawing/2014/main" id="{518521F3-6621-42C4-9468-FDE2AADCCF34}"/>
                  </a:ext>
                </a:extLst>
              </p:cNvPr>
              <p:cNvSpPr/>
              <p:nvPr/>
            </p:nvSpPr>
            <p:spPr bwMode="auto">
              <a:xfrm>
                <a:off x="4930842" y="5035645"/>
                <a:ext cx="76682" cy="76682"/>
              </a:xfrm>
              <a:prstGeom prst="ellips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grpSp>
      </p:grpSp>
      <p:grpSp>
        <p:nvGrpSpPr>
          <p:cNvPr id="193" name="Group 192">
            <a:extLst>
              <a:ext uri="{FF2B5EF4-FFF2-40B4-BE49-F238E27FC236}">
                <a16:creationId xmlns:a16="http://schemas.microsoft.com/office/drawing/2014/main" id="{7FAB170D-2662-4790-9E1B-9D776CBD05C6}"/>
              </a:ext>
            </a:extLst>
          </p:cNvPr>
          <p:cNvGrpSpPr/>
          <p:nvPr/>
        </p:nvGrpSpPr>
        <p:grpSpPr>
          <a:xfrm>
            <a:off x="9544761" y="3065750"/>
            <a:ext cx="953028" cy="1309470"/>
            <a:chOff x="3624894" y="1237356"/>
            <a:chExt cx="953028" cy="1309470"/>
          </a:xfrm>
        </p:grpSpPr>
        <p:grpSp>
          <p:nvGrpSpPr>
            <p:cNvPr id="194" name="Group 193">
              <a:extLst>
                <a:ext uri="{FF2B5EF4-FFF2-40B4-BE49-F238E27FC236}">
                  <a16:creationId xmlns:a16="http://schemas.microsoft.com/office/drawing/2014/main" id="{CABEF3DA-DED6-436F-980E-9C04CDA646C2}"/>
                </a:ext>
              </a:extLst>
            </p:cNvPr>
            <p:cNvGrpSpPr/>
            <p:nvPr/>
          </p:nvGrpSpPr>
          <p:grpSpPr>
            <a:xfrm>
              <a:off x="3624894" y="1237356"/>
              <a:ext cx="953028" cy="1309470"/>
              <a:chOff x="3628567" y="3053954"/>
              <a:chExt cx="953028" cy="1309470"/>
            </a:xfrm>
          </p:grpSpPr>
          <p:sp>
            <p:nvSpPr>
              <p:cNvPr id="208" name="Rectangle 207">
                <a:extLst>
                  <a:ext uri="{FF2B5EF4-FFF2-40B4-BE49-F238E27FC236}">
                    <a16:creationId xmlns:a16="http://schemas.microsoft.com/office/drawing/2014/main" id="{9EFAB9DF-1EF9-4F15-929E-934B94EF7F67}"/>
                  </a:ext>
                </a:extLst>
              </p:cNvPr>
              <p:cNvSpPr/>
              <p:nvPr/>
            </p:nvSpPr>
            <p:spPr bwMode="auto">
              <a:xfrm>
                <a:off x="3628567" y="3053954"/>
                <a:ext cx="953028" cy="130947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09" name="TextBox 208">
                <a:extLst>
                  <a:ext uri="{FF2B5EF4-FFF2-40B4-BE49-F238E27FC236}">
                    <a16:creationId xmlns:a16="http://schemas.microsoft.com/office/drawing/2014/main" id="{10AD32A8-1925-4DEC-8D52-C38BE64250E6}"/>
                  </a:ext>
                </a:extLst>
              </p:cNvPr>
              <p:cNvSpPr txBox="1"/>
              <p:nvPr/>
            </p:nvSpPr>
            <p:spPr>
              <a:xfrm>
                <a:off x="3773392" y="3953373"/>
                <a:ext cx="663379"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Scan</a:t>
                </a:r>
              </a:p>
            </p:txBody>
          </p:sp>
        </p:grpSp>
        <p:grpSp>
          <p:nvGrpSpPr>
            <p:cNvPr id="195" name="Group 194">
              <a:extLst>
                <a:ext uri="{FF2B5EF4-FFF2-40B4-BE49-F238E27FC236}">
                  <a16:creationId xmlns:a16="http://schemas.microsoft.com/office/drawing/2014/main" id="{9CDD5011-D253-4A65-A5BD-D121C1F4B63A}"/>
                </a:ext>
              </a:extLst>
            </p:cNvPr>
            <p:cNvGrpSpPr/>
            <p:nvPr/>
          </p:nvGrpSpPr>
          <p:grpSpPr>
            <a:xfrm>
              <a:off x="3807572" y="1534620"/>
              <a:ext cx="587673" cy="533537"/>
              <a:chOff x="5192891" y="3620719"/>
              <a:chExt cx="587673" cy="533537"/>
            </a:xfrm>
          </p:grpSpPr>
          <p:cxnSp>
            <p:nvCxnSpPr>
              <p:cNvPr id="196" name="Straight Connector 195">
                <a:extLst>
                  <a:ext uri="{FF2B5EF4-FFF2-40B4-BE49-F238E27FC236}">
                    <a16:creationId xmlns:a16="http://schemas.microsoft.com/office/drawing/2014/main" id="{D6E6A57E-4A94-4DEF-A553-3E5E38D2FBB7}"/>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97" name="Group 196">
                <a:extLst>
                  <a:ext uri="{FF2B5EF4-FFF2-40B4-BE49-F238E27FC236}">
                    <a16:creationId xmlns:a16="http://schemas.microsoft.com/office/drawing/2014/main" id="{40FA3CFA-F837-4BA6-B3D1-D8A895C8FCF5}"/>
                  </a:ext>
                </a:extLst>
              </p:cNvPr>
              <p:cNvGrpSpPr/>
              <p:nvPr/>
            </p:nvGrpSpPr>
            <p:grpSpPr>
              <a:xfrm>
                <a:off x="5283098" y="3620719"/>
                <a:ext cx="346295" cy="349724"/>
                <a:chOff x="5587199" y="2178050"/>
                <a:chExt cx="499276" cy="555116"/>
              </a:xfrm>
            </p:grpSpPr>
            <p:cxnSp>
              <p:nvCxnSpPr>
                <p:cNvPr id="206" name="Straight Connector 205">
                  <a:extLst>
                    <a:ext uri="{FF2B5EF4-FFF2-40B4-BE49-F238E27FC236}">
                      <a16:creationId xmlns:a16="http://schemas.microsoft.com/office/drawing/2014/main" id="{F1783D1A-D125-4213-B2B6-E052D96E0849}"/>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07" name="Right Bracket 206">
                  <a:extLst>
                    <a:ext uri="{FF2B5EF4-FFF2-40B4-BE49-F238E27FC236}">
                      <a16:creationId xmlns:a16="http://schemas.microsoft.com/office/drawing/2014/main" id="{AACA9EFC-7C30-4880-8E94-843F2C181861}"/>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98" name="Arc 197">
                <a:extLst>
                  <a:ext uri="{FF2B5EF4-FFF2-40B4-BE49-F238E27FC236}">
                    <a16:creationId xmlns:a16="http://schemas.microsoft.com/office/drawing/2014/main" id="{8F80AD39-A4EC-423F-887E-C661B11418D8}"/>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99" name="Arc 198">
                <a:extLst>
                  <a:ext uri="{FF2B5EF4-FFF2-40B4-BE49-F238E27FC236}">
                    <a16:creationId xmlns:a16="http://schemas.microsoft.com/office/drawing/2014/main" id="{CEE2C337-DBAC-47CA-93CC-76FD302F8643}"/>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200" name="Oval 199">
                <a:extLst>
                  <a:ext uri="{FF2B5EF4-FFF2-40B4-BE49-F238E27FC236}">
                    <a16:creationId xmlns:a16="http://schemas.microsoft.com/office/drawing/2014/main" id="{677592E4-F516-446B-913C-90D6A8C4F9D0}"/>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201" name="Group 200">
                <a:extLst>
                  <a:ext uri="{FF2B5EF4-FFF2-40B4-BE49-F238E27FC236}">
                    <a16:creationId xmlns:a16="http://schemas.microsoft.com/office/drawing/2014/main" id="{88EC6331-89C8-4188-85E9-87E898035406}"/>
                  </a:ext>
                </a:extLst>
              </p:cNvPr>
              <p:cNvGrpSpPr/>
              <p:nvPr/>
            </p:nvGrpSpPr>
            <p:grpSpPr>
              <a:xfrm>
                <a:off x="5598820" y="3992034"/>
                <a:ext cx="131080" cy="92036"/>
                <a:chOff x="5591457" y="3989824"/>
                <a:chExt cx="131080" cy="92036"/>
              </a:xfrm>
            </p:grpSpPr>
            <p:cxnSp>
              <p:nvCxnSpPr>
                <p:cNvPr id="204" name="Straight Arrow Connector 203">
                  <a:extLst>
                    <a:ext uri="{FF2B5EF4-FFF2-40B4-BE49-F238E27FC236}">
                      <a16:creationId xmlns:a16="http://schemas.microsoft.com/office/drawing/2014/main" id="{294D8A0A-A978-4F21-B4A7-1B7436F30ABD}"/>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D73FEB42-D141-4CF2-AB79-D62B91CC31C3}"/>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202" name="Straight Connector 201">
                <a:extLst>
                  <a:ext uri="{FF2B5EF4-FFF2-40B4-BE49-F238E27FC236}">
                    <a16:creationId xmlns:a16="http://schemas.microsoft.com/office/drawing/2014/main" id="{1185FFCC-0D43-4B47-B339-6D7D40C7B49D}"/>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9905E290-58DB-4C6B-8006-159452E923DD}"/>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27" name="Connector: Elbow 226">
            <a:extLst>
              <a:ext uri="{FF2B5EF4-FFF2-40B4-BE49-F238E27FC236}">
                <a16:creationId xmlns:a16="http://schemas.microsoft.com/office/drawing/2014/main" id="{E551C7F3-D523-47A3-93A6-336862A58013}"/>
              </a:ext>
            </a:extLst>
          </p:cNvPr>
          <p:cNvCxnSpPr>
            <a:cxnSpLocks/>
          </p:cNvCxnSpPr>
          <p:nvPr/>
        </p:nvCxnSpPr>
        <p:spPr>
          <a:xfrm>
            <a:off x="7735303" y="2755920"/>
            <a:ext cx="1635486" cy="690882"/>
          </a:xfrm>
          <a:prstGeom prst="bentConnector3">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4" name="Straight Arrow Connector 313">
            <a:extLst>
              <a:ext uri="{FF2B5EF4-FFF2-40B4-BE49-F238E27FC236}">
                <a16:creationId xmlns:a16="http://schemas.microsoft.com/office/drawing/2014/main" id="{8C14038D-423B-46C2-8687-AFEED4DD3FDD}"/>
              </a:ext>
            </a:extLst>
          </p:cNvPr>
          <p:cNvCxnSpPr>
            <a:cxnSpLocks/>
          </p:cNvCxnSpPr>
          <p:nvPr/>
        </p:nvCxnSpPr>
        <p:spPr>
          <a:xfrm>
            <a:off x="7735303" y="2752726"/>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cxnSp>
        <p:nvCxnSpPr>
          <p:cNvPr id="315" name="Straight Arrow Connector 314">
            <a:extLst>
              <a:ext uri="{FF2B5EF4-FFF2-40B4-BE49-F238E27FC236}">
                <a16:creationId xmlns:a16="http://schemas.microsoft.com/office/drawing/2014/main" id="{7DAA39E9-BDFE-4CE8-998B-EFCEA4F7521A}"/>
              </a:ext>
            </a:extLst>
          </p:cNvPr>
          <p:cNvCxnSpPr>
            <a:cxnSpLocks/>
          </p:cNvCxnSpPr>
          <p:nvPr/>
        </p:nvCxnSpPr>
        <p:spPr>
          <a:xfrm>
            <a:off x="7735303" y="4612730"/>
            <a:ext cx="1626334" cy="0"/>
          </a:xfrm>
          <a:prstGeom prst="straightConnector1">
            <a:avLst/>
          </a:prstGeom>
          <a:solidFill>
            <a:schemeClr val="bg1"/>
          </a:solidFill>
          <a:ln w="19050">
            <a:solidFill>
              <a:schemeClr val="accent1"/>
            </a:solidFill>
            <a:tailEnd type="arrow" w="med" len="sm"/>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778217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animEffect transition="in" filter="fade">
                                      <p:cBhvr>
                                        <p:cTn id="13" dur="500"/>
                                        <p:tgtEl>
                                          <p:spTgt spid="155"/>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25"/>
                                        </p:tgtEl>
                                      </p:cBhvr>
                                    </p:animEffect>
                                    <p:set>
                                      <p:cBhvr>
                                        <p:cTn id="21" dur="1" fill="hold">
                                          <p:stCondLst>
                                            <p:cond delay="499"/>
                                          </p:stCondLst>
                                        </p:cTn>
                                        <p:tgtEl>
                                          <p:spTgt spid="25"/>
                                        </p:tgtEl>
                                        <p:attrNameLst>
                                          <p:attrName>style.visibility</p:attrName>
                                        </p:attrNameLst>
                                      </p:cBhvr>
                                      <p:to>
                                        <p:strVal val="hidden"/>
                                      </p:to>
                                    </p:set>
                                  </p:childTnLst>
                                </p:cTn>
                              </p:par>
                              <p:par>
                                <p:cTn id="22" presetID="10" presetClass="entr" presetSubtype="0" fill="hold" nodeType="withEffect">
                                  <p:stCondLst>
                                    <p:cond delay="50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par>
                                <p:cTn id="25" presetID="10" presetClass="entr" presetSubtype="0" fill="hold" nodeType="withEffect">
                                  <p:stCondLst>
                                    <p:cond delay="50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50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7" presetClass="emph" presetSubtype="2" fill="hold" nodeType="clickEffect">
                                  <p:stCondLst>
                                    <p:cond delay="0"/>
                                  </p:stCondLst>
                                  <p:childTnLst>
                                    <p:animClr clrSpc="rgb" dir="cw">
                                      <p:cBhvr>
                                        <p:cTn id="34" dur="500" fill="hold"/>
                                        <p:tgtEl>
                                          <p:spTgt spid="155"/>
                                        </p:tgtEl>
                                        <p:attrNameLst>
                                          <p:attrName>stroke.color</p:attrName>
                                        </p:attrNameLst>
                                      </p:cBhvr>
                                      <p:to>
                                        <a:srgbClr val="D83B01"/>
                                      </p:to>
                                    </p:animClr>
                                    <p:set>
                                      <p:cBhvr>
                                        <p:cTn id="35" dur="500" fill="hold"/>
                                        <p:tgtEl>
                                          <p:spTgt spid="155"/>
                                        </p:tgtEl>
                                        <p:attrNameLst>
                                          <p:attrName>stroke.on</p:attrName>
                                        </p:attrNameLst>
                                      </p:cBhvr>
                                      <p:to>
                                        <p:strVal val="true"/>
                                      </p:to>
                                    </p:set>
                                  </p:childTnLst>
                                </p:cTn>
                              </p:par>
                              <p:par>
                                <p:cTn id="36" presetID="10" presetClass="entr" presetSubtype="0" fill="hold" nodeType="withEffect">
                                  <p:stCondLst>
                                    <p:cond delay="25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4"/>
                                        </p:tgtEl>
                                        <p:attrNameLst>
                                          <p:attrName>style.visibility</p:attrName>
                                        </p:attrNameLst>
                                      </p:cBhvr>
                                      <p:to>
                                        <p:strVal val="visible"/>
                                      </p:to>
                                    </p:set>
                                    <p:animEffect transition="in" filter="fade">
                                      <p:cBhvr>
                                        <p:cTn id="43" dur="500"/>
                                        <p:tgtEl>
                                          <p:spTgt spid="9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3"/>
                                        </p:tgtEl>
                                        <p:attrNameLst>
                                          <p:attrName>style.visibility</p:attrName>
                                        </p:attrNameLst>
                                      </p:cBhvr>
                                      <p:to>
                                        <p:strVal val="visible"/>
                                      </p:to>
                                    </p:set>
                                    <p:animEffect transition="in" filter="fade">
                                      <p:cBhvr>
                                        <p:cTn id="46" dur="500"/>
                                        <p:tgtEl>
                                          <p:spTgt spid="293"/>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nodeType="withEffect">
                                  <p:stCondLst>
                                    <p:cond delay="0"/>
                                  </p:stCondLst>
                                  <p:childTnLst>
                                    <p:set>
                                      <p:cBhvr>
                                        <p:cTn id="51" dur="1" fill="hold">
                                          <p:stCondLst>
                                            <p:cond delay="0"/>
                                          </p:stCondLst>
                                        </p:cTn>
                                        <p:tgtEl>
                                          <p:spTgt spid="227"/>
                                        </p:tgtEl>
                                        <p:attrNameLst>
                                          <p:attrName>style.visibility</p:attrName>
                                        </p:attrNameLst>
                                      </p:cBhvr>
                                      <p:to>
                                        <p:strVal val="visible"/>
                                      </p:to>
                                    </p:set>
                                    <p:animEffect transition="in" filter="fade">
                                      <p:cBhvr>
                                        <p:cTn id="52" dur="500"/>
                                        <p:tgtEl>
                                          <p:spTgt spid="227"/>
                                        </p:tgtEl>
                                      </p:cBhvr>
                                    </p:animEffect>
                                  </p:childTnLst>
                                </p:cTn>
                              </p:par>
                              <p:par>
                                <p:cTn id="53" presetID="10" presetClass="entr" presetSubtype="0" fill="hold" nodeType="withEffect">
                                  <p:stCondLst>
                                    <p:cond delay="0"/>
                                  </p:stCondLst>
                                  <p:childTnLst>
                                    <p:set>
                                      <p:cBhvr>
                                        <p:cTn id="54" dur="1" fill="hold">
                                          <p:stCondLst>
                                            <p:cond delay="0"/>
                                          </p:stCondLst>
                                        </p:cTn>
                                        <p:tgtEl>
                                          <p:spTgt spid="182"/>
                                        </p:tgtEl>
                                        <p:attrNameLst>
                                          <p:attrName>style.visibility</p:attrName>
                                        </p:attrNameLst>
                                      </p:cBhvr>
                                      <p:to>
                                        <p:strVal val="visible"/>
                                      </p:to>
                                    </p:set>
                                    <p:animEffect transition="in" filter="fade">
                                      <p:cBhvr>
                                        <p:cTn id="55" dur="500"/>
                                        <p:tgtEl>
                                          <p:spTgt spid="18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78"/>
                                        </p:tgtEl>
                                        <p:attrNameLst>
                                          <p:attrName>style.visibility</p:attrName>
                                        </p:attrNameLst>
                                      </p:cBhvr>
                                      <p:to>
                                        <p:strVal val="visible"/>
                                      </p:to>
                                    </p:set>
                                    <p:animEffect transition="in" filter="fade">
                                      <p:cBhvr>
                                        <p:cTn id="60" dur="500"/>
                                        <p:tgtEl>
                                          <p:spTgt spid="178"/>
                                        </p:tgtEl>
                                      </p:cBhvr>
                                    </p:animEffect>
                                  </p:childTnLst>
                                </p:cTn>
                              </p:par>
                              <p:par>
                                <p:cTn id="61" presetID="10" presetClass="entr" presetSubtype="0" fill="hold" nodeType="withEffect">
                                  <p:stCondLst>
                                    <p:cond delay="0"/>
                                  </p:stCondLst>
                                  <p:childTnLst>
                                    <p:set>
                                      <p:cBhvr>
                                        <p:cTn id="62" dur="1" fill="hold">
                                          <p:stCondLst>
                                            <p:cond delay="0"/>
                                          </p:stCondLst>
                                        </p:cTn>
                                        <p:tgtEl>
                                          <p:spTgt spid="181"/>
                                        </p:tgtEl>
                                        <p:attrNameLst>
                                          <p:attrName>style.visibility</p:attrName>
                                        </p:attrNameLst>
                                      </p:cBhvr>
                                      <p:to>
                                        <p:strVal val="visible"/>
                                      </p:to>
                                    </p:set>
                                    <p:animEffect transition="in" filter="fade">
                                      <p:cBhvr>
                                        <p:cTn id="63" dur="500"/>
                                        <p:tgtEl>
                                          <p:spTgt spid="181"/>
                                        </p:tgtEl>
                                      </p:cBhvr>
                                    </p:animEffect>
                                  </p:childTnLst>
                                </p:cTn>
                              </p:par>
                              <p:par>
                                <p:cTn id="64" presetID="10" presetClass="entr" presetSubtype="0" fill="hold" nodeType="withEffect">
                                  <p:stCondLst>
                                    <p:cond delay="0"/>
                                  </p:stCondLst>
                                  <p:childTnLst>
                                    <p:set>
                                      <p:cBhvr>
                                        <p:cTn id="65" dur="1" fill="hold">
                                          <p:stCondLst>
                                            <p:cond delay="0"/>
                                          </p:stCondLst>
                                        </p:cTn>
                                        <p:tgtEl>
                                          <p:spTgt spid="193"/>
                                        </p:tgtEl>
                                        <p:attrNameLst>
                                          <p:attrName>style.visibility</p:attrName>
                                        </p:attrNameLst>
                                      </p:cBhvr>
                                      <p:to>
                                        <p:strVal val="visible"/>
                                      </p:to>
                                    </p:set>
                                    <p:animEffect transition="in" filter="fade">
                                      <p:cBhvr>
                                        <p:cTn id="66" dur="500"/>
                                        <p:tgtEl>
                                          <p:spTgt spid="19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xit" presetSubtype="0" fill="hold" nodeType="clickEffect">
                                  <p:stCondLst>
                                    <p:cond delay="0"/>
                                  </p:stCondLst>
                                  <p:childTnLst>
                                    <p:animEffect transition="out" filter="fade">
                                      <p:cBhvr>
                                        <p:cTn id="70" dur="500"/>
                                        <p:tgtEl>
                                          <p:spTgt spid="227"/>
                                        </p:tgtEl>
                                      </p:cBhvr>
                                    </p:animEffect>
                                    <p:set>
                                      <p:cBhvr>
                                        <p:cTn id="71" dur="1" fill="hold">
                                          <p:stCondLst>
                                            <p:cond delay="499"/>
                                          </p:stCondLst>
                                        </p:cTn>
                                        <p:tgtEl>
                                          <p:spTgt spid="227"/>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181"/>
                                        </p:tgtEl>
                                      </p:cBhvr>
                                    </p:animEffect>
                                    <p:set>
                                      <p:cBhvr>
                                        <p:cTn id="74" dur="1" fill="hold">
                                          <p:stCondLst>
                                            <p:cond delay="499"/>
                                          </p:stCondLst>
                                        </p:cTn>
                                        <p:tgtEl>
                                          <p:spTgt spid="181"/>
                                        </p:tgtEl>
                                        <p:attrNameLst>
                                          <p:attrName>style.visibility</p:attrName>
                                        </p:attrNameLst>
                                      </p:cBhvr>
                                      <p:to>
                                        <p:strVal val="hidden"/>
                                      </p:to>
                                    </p:set>
                                  </p:childTnLst>
                                </p:cTn>
                              </p:par>
                              <p:par>
                                <p:cTn id="75" presetID="42" presetClass="path" presetSubtype="0" accel="50000" decel="50000" fill="hold" nodeType="withEffect">
                                  <p:stCondLst>
                                    <p:cond delay="0"/>
                                  </p:stCondLst>
                                  <p:childTnLst>
                                    <p:animMotion origin="layout" path="M 5E-6 -1.11111E-6 L 5E-6 0.13056 " pathEditMode="relative" rAng="0" ptsTypes="AA">
                                      <p:cBhvr>
                                        <p:cTn id="76" dur="750" fill="hold"/>
                                        <p:tgtEl>
                                          <p:spTgt spid="193"/>
                                        </p:tgtEl>
                                        <p:attrNameLst>
                                          <p:attrName>ppt_x</p:attrName>
                                          <p:attrName>ppt_y</p:attrName>
                                        </p:attrNameLst>
                                      </p:cBhvr>
                                      <p:rCtr x="0" y="6528"/>
                                    </p:animMotion>
                                  </p:childTnLst>
                                </p:cTn>
                              </p:par>
                              <p:par>
                                <p:cTn id="77" presetID="42" presetClass="path" presetSubtype="0" accel="50000" decel="50000" fill="hold" nodeType="withEffect">
                                  <p:stCondLst>
                                    <p:cond delay="0"/>
                                  </p:stCondLst>
                                  <p:childTnLst>
                                    <p:animMotion origin="layout" path="M 5E-6 -1.11111E-6 L -0.00013 -0.14213 " pathEditMode="relative" rAng="0" ptsTypes="AA">
                                      <p:cBhvr>
                                        <p:cTn id="78" dur="750" fill="hold"/>
                                        <p:tgtEl>
                                          <p:spTgt spid="182"/>
                                        </p:tgtEl>
                                        <p:attrNameLst>
                                          <p:attrName>ppt_x</p:attrName>
                                          <p:attrName>ppt_y</p:attrName>
                                        </p:attrNameLst>
                                      </p:cBhvr>
                                      <p:rCtr x="-13" y="-7106"/>
                                    </p:animMotion>
                                  </p:childTnLst>
                                </p:cTn>
                              </p:par>
                              <p:par>
                                <p:cTn id="79" presetID="10" presetClass="entr" presetSubtype="0" fill="hold" nodeType="withEffect">
                                  <p:stCondLst>
                                    <p:cond delay="250"/>
                                  </p:stCondLst>
                                  <p:childTnLst>
                                    <p:set>
                                      <p:cBhvr>
                                        <p:cTn id="80" dur="1" fill="hold">
                                          <p:stCondLst>
                                            <p:cond delay="0"/>
                                          </p:stCondLst>
                                        </p:cTn>
                                        <p:tgtEl>
                                          <p:spTgt spid="314"/>
                                        </p:tgtEl>
                                        <p:attrNameLst>
                                          <p:attrName>style.visibility</p:attrName>
                                        </p:attrNameLst>
                                      </p:cBhvr>
                                      <p:to>
                                        <p:strVal val="visible"/>
                                      </p:to>
                                    </p:set>
                                    <p:animEffect transition="in" filter="fade">
                                      <p:cBhvr>
                                        <p:cTn id="81" dur="500"/>
                                        <p:tgtEl>
                                          <p:spTgt spid="314"/>
                                        </p:tgtEl>
                                      </p:cBhvr>
                                    </p:animEffect>
                                  </p:childTnLst>
                                </p:cTn>
                              </p:par>
                              <p:par>
                                <p:cTn id="82" presetID="10" presetClass="entr" presetSubtype="0" fill="hold" nodeType="withEffect">
                                  <p:stCondLst>
                                    <p:cond delay="250"/>
                                  </p:stCondLst>
                                  <p:childTnLst>
                                    <p:set>
                                      <p:cBhvr>
                                        <p:cTn id="83" dur="1" fill="hold">
                                          <p:stCondLst>
                                            <p:cond delay="0"/>
                                          </p:stCondLst>
                                        </p:cTn>
                                        <p:tgtEl>
                                          <p:spTgt spid="315"/>
                                        </p:tgtEl>
                                        <p:attrNameLst>
                                          <p:attrName>style.visibility</p:attrName>
                                        </p:attrNameLst>
                                      </p:cBhvr>
                                      <p:to>
                                        <p:strVal val="visible"/>
                                      </p:to>
                                    </p:set>
                                    <p:animEffect transition="in" filter="fade">
                                      <p:cBhvr>
                                        <p:cTn id="84" dur="5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93" grpId="0"/>
      <p:bldP spid="9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BF7FA266-BDC6-B026-BE08-238401E63335}"/>
              </a:ext>
              <a:ext uri="{C183D7F6-B498-43B3-948B-1728B52AA6E4}">
                <adec:decorative xmlns:adec="http://schemas.microsoft.com/office/drawing/2017/decorative" val="1"/>
              </a:ext>
            </a:extLst>
          </p:cNvPr>
          <p:cNvSpPr/>
          <p:nvPr/>
        </p:nvSpPr>
        <p:spPr bwMode="auto">
          <a:xfrm>
            <a:off x="293688" y="4533900"/>
            <a:ext cx="11606212" cy="203041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58BE08C-2B73-BCC3-1D93-2B61CD381B73}"/>
              </a:ext>
            </a:extLst>
          </p:cNvPr>
          <p:cNvSpPr>
            <a:spLocks noGrp="1"/>
          </p:cNvSpPr>
          <p:nvPr>
            <p:ph type="title"/>
          </p:nvPr>
        </p:nvSpPr>
        <p:spPr/>
        <p:txBody>
          <a:bodyPr/>
          <a:lstStyle/>
          <a:p>
            <a:r>
              <a:rPr lang="en-US" dirty="0"/>
              <a:t>How does PSP optimization work?</a:t>
            </a:r>
          </a:p>
        </p:txBody>
      </p:sp>
      <p:sp>
        <p:nvSpPr>
          <p:cNvPr id="4" name="TextBox 3">
            <a:extLst>
              <a:ext uri="{FF2B5EF4-FFF2-40B4-BE49-F238E27FC236}">
                <a16:creationId xmlns:a16="http://schemas.microsoft.com/office/drawing/2014/main" id="{88BC9C97-59D9-4AEF-D605-F9E953ADC1C6}"/>
              </a:ext>
            </a:extLst>
          </p:cNvPr>
          <p:cNvSpPr txBox="1"/>
          <p:nvPr/>
        </p:nvSpPr>
        <p:spPr>
          <a:xfrm>
            <a:off x="588263" y="4730155"/>
            <a:ext cx="8001652" cy="1538883"/>
          </a:xfrm>
          <a:prstGeom prst="rect">
            <a:avLst/>
          </a:prstGeom>
          <a:noFill/>
        </p:spPr>
        <p:txBody>
          <a:bodyPr wrap="square" lIns="0" tIns="0" rIns="0" bIns="0">
            <a:spAutoFit/>
          </a:bodyPr>
          <a:lstStyle/>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Not one plan per user</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Dispatcher plan and variant plans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We have buckets to represent </a:t>
            </a:r>
            <a:r>
              <a:rPr lang="en-US" sz="1600" b="1" i="1" dirty="0">
                <a:latin typeface="Segoe UI Semibold"/>
                <a:cs typeface="Segoe UI Semibold"/>
              </a:rPr>
              <a:t>ranges</a:t>
            </a:r>
            <a:r>
              <a:rPr lang="en-US" sz="1600" b="1" dirty="0">
                <a:latin typeface="Segoe UI Semibold"/>
                <a:cs typeface="Segoe UI Semibold"/>
              </a:rPr>
              <a:t> of rows matching parameter values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Dependent on correct statistics</a:t>
            </a:r>
          </a:p>
          <a:p>
            <a:pPr marL="231775" indent="-231775" defTabSz="914192">
              <a:spcAft>
                <a:spcPts val="600"/>
              </a:spcAft>
              <a:buFont typeface="Arial" panose="020B0604020202020204" pitchFamily="34" charset="0"/>
              <a:buChar char="•"/>
              <a:defRPr/>
            </a:pPr>
            <a:r>
              <a:rPr lang="en-US" sz="1600" b="1" dirty="0">
                <a:latin typeface="Segoe UI Semibold"/>
                <a:cs typeface="Segoe UI Semibold"/>
              </a:rPr>
              <a:t>Variants have different query text but same </a:t>
            </a:r>
            <a:r>
              <a:rPr lang="en-US" sz="1600" b="1" dirty="0">
                <a:solidFill>
                  <a:schemeClr val="accent1"/>
                </a:solidFill>
                <a:latin typeface="Segoe UI Semibold"/>
                <a:cs typeface="Segoe UI Semibold"/>
              </a:rPr>
              <a:t>query hash</a:t>
            </a:r>
          </a:p>
        </p:txBody>
      </p:sp>
      <p:sp>
        <p:nvSpPr>
          <p:cNvPr id="23" name="Freeform: Shape 22" descr="Arrow">
            <a:extLst>
              <a:ext uri="{FF2B5EF4-FFF2-40B4-BE49-F238E27FC236}">
                <a16:creationId xmlns:a16="http://schemas.microsoft.com/office/drawing/2014/main" id="{43D47311-86AC-D56A-85E5-946F07F48AF5}"/>
              </a:ext>
            </a:extLst>
          </p:cNvPr>
          <p:cNvSpPr/>
          <p:nvPr/>
        </p:nvSpPr>
        <p:spPr bwMode="auto">
          <a:xfrm flipH="1">
            <a:off x="2032358"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18" name="Straight Connector 17" descr="Arrow">
            <a:extLst>
              <a:ext uri="{FF2B5EF4-FFF2-40B4-BE49-F238E27FC236}">
                <a16:creationId xmlns:a16="http://schemas.microsoft.com/office/drawing/2014/main" id="{B3614E4C-C119-7D87-A406-0EBE23401548}"/>
              </a:ext>
            </a:extLst>
          </p:cNvPr>
          <p:cNvCxnSpPr>
            <a:cxnSpLocks/>
          </p:cNvCxnSpPr>
          <p:nvPr/>
        </p:nvCxnSpPr>
        <p:spPr>
          <a:xfrm>
            <a:off x="6096000" y="239837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1" name="Rectangle: Rounded Corners 10">
            <a:extLst>
              <a:ext uri="{FF2B5EF4-FFF2-40B4-BE49-F238E27FC236}">
                <a16:creationId xmlns:a16="http://schemas.microsoft.com/office/drawing/2014/main" id="{275C0C95-D4D8-B3FD-DBB6-A4FFD7B7ED8D}"/>
              </a:ext>
            </a:extLst>
          </p:cNvPr>
          <p:cNvSpPr/>
          <p:nvPr/>
        </p:nvSpPr>
        <p:spPr bwMode="auto">
          <a:xfrm>
            <a:off x="588263"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seek + lookup + small memory grant</a:t>
            </a:r>
          </a:p>
        </p:txBody>
      </p:sp>
      <p:sp>
        <p:nvSpPr>
          <p:cNvPr id="12" name="Rectangle: Rounded Corners 11">
            <a:extLst>
              <a:ext uri="{FF2B5EF4-FFF2-40B4-BE49-F238E27FC236}">
                <a16:creationId xmlns:a16="http://schemas.microsoft.com/office/drawing/2014/main" id="{65FDF98C-7C8F-0523-E50F-0AC73808F52B}"/>
              </a:ext>
            </a:extLst>
          </p:cNvPr>
          <p:cNvSpPr/>
          <p:nvPr/>
        </p:nvSpPr>
        <p:spPr bwMode="auto">
          <a:xfrm>
            <a:off x="4495800" y="3617055"/>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medium memory grant</a:t>
            </a:r>
          </a:p>
        </p:txBody>
      </p:sp>
      <p:sp>
        <p:nvSpPr>
          <p:cNvPr id="13" name="Rectangle: Rounded Corners 12">
            <a:extLst>
              <a:ext uri="{FF2B5EF4-FFF2-40B4-BE49-F238E27FC236}">
                <a16:creationId xmlns:a16="http://schemas.microsoft.com/office/drawing/2014/main" id="{6898E7FB-9BAF-22C3-B119-C2F83FE14358}"/>
              </a:ext>
            </a:extLst>
          </p:cNvPr>
          <p:cNvSpPr/>
          <p:nvPr/>
        </p:nvSpPr>
        <p:spPr bwMode="auto">
          <a:xfrm>
            <a:off x="8715547" y="3617055"/>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Cached plan: scan + large memory grant</a:t>
            </a:r>
          </a:p>
        </p:txBody>
      </p:sp>
      <p:sp>
        <p:nvSpPr>
          <p:cNvPr id="5" name="Rectangle: Rounded Corners 4">
            <a:extLst>
              <a:ext uri="{FF2B5EF4-FFF2-40B4-BE49-F238E27FC236}">
                <a16:creationId xmlns:a16="http://schemas.microsoft.com/office/drawing/2014/main" id="{5C9B73C2-56C0-E118-E6C3-0D78DE6C3173}"/>
              </a:ext>
            </a:extLst>
          </p:cNvPr>
          <p:cNvSpPr/>
          <p:nvPr/>
        </p:nvSpPr>
        <p:spPr bwMode="auto">
          <a:xfrm>
            <a:off x="5008880" y="1274129"/>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Parameterized query</a:t>
            </a:r>
          </a:p>
        </p:txBody>
      </p:sp>
      <p:sp>
        <p:nvSpPr>
          <p:cNvPr id="6" name="Rectangle: Rounded Corners 5">
            <a:extLst>
              <a:ext uri="{FF2B5EF4-FFF2-40B4-BE49-F238E27FC236}">
                <a16:creationId xmlns:a16="http://schemas.microsoft.com/office/drawing/2014/main" id="{E39347A8-F294-F7C3-7D15-C00FB900BE57}"/>
              </a:ext>
            </a:extLst>
          </p:cNvPr>
          <p:cNvSpPr/>
          <p:nvPr/>
        </p:nvSpPr>
        <p:spPr bwMode="auto">
          <a:xfrm>
            <a:off x="5008880" y="1984675"/>
            <a:ext cx="2174240" cy="413704"/>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Dispatcher plan</a:t>
            </a:r>
          </a:p>
        </p:txBody>
      </p:sp>
      <p:sp>
        <p:nvSpPr>
          <p:cNvPr id="7" name="Rectangle: Rounded Corners 6">
            <a:extLst>
              <a:ext uri="{FF2B5EF4-FFF2-40B4-BE49-F238E27FC236}">
                <a16:creationId xmlns:a16="http://schemas.microsoft.com/office/drawing/2014/main" id="{82DEA4CD-E643-3FE4-3EF2-0BBAA184D706}"/>
              </a:ext>
            </a:extLst>
          </p:cNvPr>
          <p:cNvSpPr/>
          <p:nvPr/>
        </p:nvSpPr>
        <p:spPr bwMode="auto">
          <a:xfrm>
            <a:off x="588263"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&lt; 10k listings’</a:t>
            </a:r>
          </a:p>
        </p:txBody>
      </p:sp>
      <p:sp>
        <p:nvSpPr>
          <p:cNvPr id="8" name="Rectangle: Rounded Corners 7">
            <a:extLst>
              <a:ext uri="{FF2B5EF4-FFF2-40B4-BE49-F238E27FC236}">
                <a16:creationId xmlns:a16="http://schemas.microsoft.com/office/drawing/2014/main" id="{65E37A59-0657-D177-D0C7-8FE4502F3121}"/>
              </a:ext>
            </a:extLst>
          </p:cNvPr>
          <p:cNvSpPr/>
          <p:nvPr/>
        </p:nvSpPr>
        <p:spPr bwMode="auto">
          <a:xfrm>
            <a:off x="4495800" y="2699304"/>
            <a:ext cx="320040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10k to &lt; 1M listings’</a:t>
            </a:r>
          </a:p>
        </p:txBody>
      </p:sp>
      <p:sp>
        <p:nvSpPr>
          <p:cNvPr id="10" name="Rectangle: Rounded Corners 9">
            <a:extLst>
              <a:ext uri="{FF2B5EF4-FFF2-40B4-BE49-F238E27FC236}">
                <a16:creationId xmlns:a16="http://schemas.microsoft.com/office/drawing/2014/main" id="{104D9BB3-49E8-0256-76B7-571779AE66C9}"/>
              </a:ext>
            </a:extLst>
          </p:cNvPr>
          <p:cNvSpPr/>
          <p:nvPr/>
        </p:nvSpPr>
        <p:spPr bwMode="auto">
          <a:xfrm>
            <a:off x="8715547" y="2699304"/>
            <a:ext cx="2888190" cy="612045"/>
          </a:xfrm>
          <a:prstGeom prst="roundRect">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dirty="0">
                <a:solidFill>
                  <a:schemeClr val="tx1"/>
                </a:solidFill>
                <a:latin typeface="+mj-lt"/>
                <a:ea typeface="Segoe UI" pitchFamily="34" charset="0"/>
                <a:cs typeface="Segoe UI" pitchFamily="34" charset="0"/>
              </a:rPr>
              <a:t>Query variant</a:t>
            </a:r>
            <a:br>
              <a:rPr lang="en-US" sz="1400" dirty="0">
                <a:solidFill>
                  <a:schemeClr val="tx1"/>
                </a:solidFill>
                <a:latin typeface="+mj-lt"/>
                <a:ea typeface="Segoe UI" pitchFamily="34" charset="0"/>
                <a:cs typeface="Segoe UI" pitchFamily="34" charset="0"/>
              </a:rPr>
            </a:br>
            <a:r>
              <a:rPr lang="en-US" sz="1400" dirty="0">
                <a:solidFill>
                  <a:schemeClr val="tx1"/>
                </a:solidFill>
                <a:latin typeface="+mj-lt"/>
                <a:ea typeface="Segoe UI" pitchFamily="34" charset="0"/>
                <a:cs typeface="Segoe UI" pitchFamily="34" charset="0"/>
              </a:rPr>
              <a:t>‘Agents with &gt;= 1M listings’</a:t>
            </a:r>
          </a:p>
        </p:txBody>
      </p:sp>
      <p:sp>
        <p:nvSpPr>
          <p:cNvPr id="22" name="Freeform: Shape 21" descr="Arrow">
            <a:extLst>
              <a:ext uri="{FF2B5EF4-FFF2-40B4-BE49-F238E27FC236}">
                <a16:creationId xmlns:a16="http://schemas.microsoft.com/office/drawing/2014/main" id="{CCF88AEF-84CD-640D-CE39-35C355EDEBC9}"/>
              </a:ext>
            </a:extLst>
          </p:cNvPr>
          <p:cNvSpPr/>
          <p:nvPr/>
        </p:nvSpPr>
        <p:spPr bwMode="auto">
          <a:xfrm>
            <a:off x="7183120" y="2199545"/>
            <a:ext cx="2976522" cy="411573"/>
          </a:xfrm>
          <a:custGeom>
            <a:avLst/>
            <a:gdLst>
              <a:gd name="connsiteX0" fmla="*/ 0 w 2916820"/>
              <a:gd name="connsiteY0" fmla="*/ 0 h 671332"/>
              <a:gd name="connsiteX1" fmla="*/ 2916820 w 2916820"/>
              <a:gd name="connsiteY1" fmla="*/ 0 h 671332"/>
              <a:gd name="connsiteX2" fmla="*/ 2916820 w 2916820"/>
              <a:gd name="connsiteY2" fmla="*/ 671332 h 671332"/>
            </a:gdLst>
            <a:ahLst/>
            <a:cxnLst>
              <a:cxn ang="0">
                <a:pos x="connsiteX0" y="connsiteY0"/>
              </a:cxn>
              <a:cxn ang="0">
                <a:pos x="connsiteX1" y="connsiteY1"/>
              </a:cxn>
              <a:cxn ang="0">
                <a:pos x="connsiteX2" y="connsiteY2"/>
              </a:cxn>
            </a:cxnLst>
            <a:rect l="l" t="t" r="r" b="b"/>
            <a:pathLst>
              <a:path w="2916820" h="671332">
                <a:moveTo>
                  <a:pt x="0" y="0"/>
                </a:moveTo>
                <a:lnTo>
                  <a:pt x="2916820" y="0"/>
                </a:lnTo>
                <a:lnTo>
                  <a:pt x="2916820" y="671332"/>
                </a:lnTo>
              </a:path>
            </a:pathLst>
          </a:cu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cxnSp>
        <p:nvCxnSpPr>
          <p:cNvPr id="25" name="Straight Connector 24" descr="Arrow">
            <a:extLst>
              <a:ext uri="{FF2B5EF4-FFF2-40B4-BE49-F238E27FC236}">
                <a16:creationId xmlns:a16="http://schemas.microsoft.com/office/drawing/2014/main" id="{FFC2EA64-672C-742C-4FAC-2A7E0A2098BE}"/>
              </a:ext>
            </a:extLst>
          </p:cNvPr>
          <p:cNvCxnSpPr>
            <a:cxnSpLocks/>
          </p:cNvCxnSpPr>
          <p:nvPr/>
        </p:nvCxnSpPr>
        <p:spPr>
          <a:xfrm>
            <a:off x="6096000" y="1687833"/>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6" name="Straight Connector 25" descr="Arrow">
            <a:extLst>
              <a:ext uri="{FF2B5EF4-FFF2-40B4-BE49-F238E27FC236}">
                <a16:creationId xmlns:a16="http://schemas.microsoft.com/office/drawing/2014/main" id="{38392068-7501-82FA-7E35-6170FD50DA84}"/>
              </a:ext>
            </a:extLst>
          </p:cNvPr>
          <p:cNvCxnSpPr>
            <a:cxnSpLocks/>
          </p:cNvCxnSpPr>
          <p:nvPr/>
        </p:nvCxnSpPr>
        <p:spPr>
          <a:xfrm>
            <a:off x="6096000"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7" name="Straight Connector 26" descr="Arrow">
            <a:extLst>
              <a:ext uri="{FF2B5EF4-FFF2-40B4-BE49-F238E27FC236}">
                <a16:creationId xmlns:a16="http://schemas.microsoft.com/office/drawing/2014/main" id="{A1041D63-0FC3-D85D-6E6B-3E184879CF45}"/>
              </a:ext>
            </a:extLst>
          </p:cNvPr>
          <p:cNvCxnSpPr>
            <a:cxnSpLocks/>
          </p:cNvCxnSpPr>
          <p:nvPr/>
        </p:nvCxnSpPr>
        <p:spPr>
          <a:xfrm>
            <a:off x="2032358"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28" name="Straight Connector 27" descr="Arrow">
            <a:extLst>
              <a:ext uri="{FF2B5EF4-FFF2-40B4-BE49-F238E27FC236}">
                <a16:creationId xmlns:a16="http://schemas.microsoft.com/office/drawing/2014/main" id="{D1823062-C7FD-84D0-4C24-081746061A9E}"/>
              </a:ext>
            </a:extLst>
          </p:cNvPr>
          <p:cNvCxnSpPr>
            <a:cxnSpLocks/>
          </p:cNvCxnSpPr>
          <p:nvPr/>
        </p:nvCxnSpPr>
        <p:spPr>
          <a:xfrm>
            <a:off x="10159642" y="3311349"/>
            <a:ext cx="0" cy="212738"/>
          </a:xfrm>
          <a:prstGeom prst="line">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69191604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989EA442-66CB-8EB4-517C-C0E68CEB4DDA}"/>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E8EE7165-1E6D-FBF3-B0AF-A4A5A1345180}"/>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B66BA35A-AE07-C0D6-8F50-A51A9CE0FF5B}"/>
              </a:ext>
              <a:ext uri="{C183D7F6-B498-43B3-948B-1728B52AA6E4}">
                <adec:decorative xmlns:adec="http://schemas.microsoft.com/office/drawing/2017/decorative" val="1"/>
              </a:ext>
            </a:extLst>
          </p:cNvPr>
          <p:cNvSpPr/>
          <p:nvPr/>
        </p:nvSpPr>
        <p:spPr bwMode="auto">
          <a:xfrm>
            <a:off x="8136797" y="2017713"/>
            <a:ext cx="3477325" cy="4251325"/>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CC3A5C3-B2A0-4F43-B1BD-7FF73FD61C48}"/>
              </a:ext>
            </a:extLst>
          </p:cNvPr>
          <p:cNvSpPr>
            <a:spLocks noGrp="1"/>
          </p:cNvSpPr>
          <p:nvPr>
            <p:ph type="title"/>
          </p:nvPr>
        </p:nvSpPr>
        <p:spPr/>
        <p:txBody>
          <a:bodyPr/>
          <a:lstStyle/>
          <a:p>
            <a:r>
              <a:rPr lang="en-US" dirty="0"/>
              <a:t>The next step for SQL Server</a:t>
            </a:r>
          </a:p>
        </p:txBody>
      </p:sp>
      <p:sp>
        <p:nvSpPr>
          <p:cNvPr id="36" name="Rectangle 35">
            <a:extLst>
              <a:ext uri="{FF2B5EF4-FFF2-40B4-BE49-F238E27FC236}">
                <a16:creationId xmlns:a16="http://schemas.microsoft.com/office/drawing/2014/main" id="{35203DFF-6A5C-4D4F-8A7E-DF1B27A0ED41}"/>
              </a:ext>
            </a:extLst>
          </p:cNvPr>
          <p:cNvSpPr/>
          <p:nvPr/>
        </p:nvSpPr>
        <p:spPr>
          <a:xfrm>
            <a:off x="981855" y="2634220"/>
            <a:ext cx="2690141"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algn="ctr" defTabSz="800100">
              <a:spcBef>
                <a:spcPct val="0"/>
              </a:spcBef>
              <a:spcAft>
                <a:spcPct val="35000"/>
              </a:spcAft>
            </a:pPr>
            <a:r>
              <a:rPr lang="en-US" sz="2400" dirty="0">
                <a:solidFill>
                  <a:schemeClr val="accent1"/>
                </a:solidFill>
                <a:latin typeface="Segoe UI Semibold"/>
              </a:rPr>
              <a:t>SQL Server 2016</a:t>
            </a:r>
          </a:p>
          <a:p>
            <a:pPr marL="0" lvl="1" algn="ctr" defTabSz="800100">
              <a:spcBef>
                <a:spcPct val="0"/>
              </a:spcBef>
              <a:spcAft>
                <a:spcPts val="1200"/>
              </a:spcAft>
            </a:pPr>
            <a:r>
              <a:rPr lang="en-US" dirty="0">
                <a:solidFill>
                  <a:prstClr val="black"/>
                </a:solidFill>
              </a:rPr>
              <a:t>Query Store</a:t>
            </a:r>
          </a:p>
          <a:p>
            <a:pPr marL="0" lvl="1" algn="ctr" defTabSz="800100">
              <a:spcBef>
                <a:spcPct val="0"/>
              </a:spcBef>
              <a:spcAft>
                <a:spcPts val="1200"/>
              </a:spcAft>
            </a:pPr>
            <a:r>
              <a:rPr lang="en-US" dirty="0">
                <a:solidFill>
                  <a:prstClr val="black"/>
                </a:solidFill>
              </a:rPr>
              <a:t>Polybase</a:t>
            </a:r>
          </a:p>
          <a:p>
            <a:pPr marL="0" lvl="1" algn="ctr" defTabSz="800100">
              <a:spcBef>
                <a:spcPct val="0"/>
              </a:spcBef>
              <a:spcAft>
                <a:spcPts val="1200"/>
              </a:spcAft>
            </a:pPr>
            <a:r>
              <a:rPr lang="en-US" dirty="0">
                <a:solidFill>
                  <a:prstClr val="black"/>
                </a:solidFill>
              </a:rPr>
              <a:t>Always encrypted</a:t>
            </a:r>
          </a:p>
          <a:p>
            <a:pPr marL="0" lvl="1" algn="ctr" defTabSz="800100">
              <a:spcBef>
                <a:spcPct val="0"/>
              </a:spcBef>
              <a:spcAft>
                <a:spcPts val="1200"/>
              </a:spcAft>
            </a:pPr>
            <a:r>
              <a:rPr lang="en-US" dirty="0">
                <a:solidFill>
                  <a:prstClr val="black"/>
                </a:solidFill>
              </a:rPr>
              <a:t>Row level security</a:t>
            </a:r>
          </a:p>
          <a:p>
            <a:pPr marL="0" lvl="1" algn="ctr" defTabSz="800100">
              <a:spcBef>
                <a:spcPct val="0"/>
              </a:spcBef>
              <a:spcAft>
                <a:spcPts val="1200"/>
              </a:spcAft>
            </a:pPr>
            <a:r>
              <a:rPr lang="en-US" dirty="0">
                <a:solidFill>
                  <a:prstClr val="black"/>
                </a:solidFill>
              </a:rPr>
              <a:t>It just runs faster</a:t>
            </a:r>
          </a:p>
          <a:p>
            <a:pPr marL="0" lvl="1" algn="ctr" defTabSz="800100">
              <a:spcBef>
                <a:spcPct val="0"/>
              </a:spcBef>
              <a:spcAft>
                <a:spcPts val="1200"/>
              </a:spcAft>
            </a:pPr>
            <a:r>
              <a:rPr lang="en-US" dirty="0">
                <a:solidFill>
                  <a:prstClr val="black"/>
                </a:solidFill>
              </a:rPr>
              <a:t>Std Edition surface area</a:t>
            </a:r>
          </a:p>
        </p:txBody>
      </p:sp>
      <p:sp>
        <p:nvSpPr>
          <p:cNvPr id="38" name="Rectangle 37">
            <a:extLst>
              <a:ext uri="{FF2B5EF4-FFF2-40B4-BE49-F238E27FC236}">
                <a16:creationId xmlns:a16="http://schemas.microsoft.com/office/drawing/2014/main" id="{FB06C787-0DBC-4910-8B70-46A00E7D6C12}"/>
              </a:ext>
            </a:extLst>
          </p:cNvPr>
          <p:cNvSpPr/>
          <p:nvPr/>
        </p:nvSpPr>
        <p:spPr>
          <a:xfrm>
            <a:off x="4559605" y="2634220"/>
            <a:ext cx="3072790" cy="2990049"/>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2017</a:t>
            </a:r>
          </a:p>
          <a:p>
            <a:pPr marL="0" lvl="1" algn="ctr" defTabSz="800100">
              <a:spcBef>
                <a:spcPct val="0"/>
              </a:spcBef>
              <a:spcAft>
                <a:spcPts val="1200"/>
              </a:spcAft>
            </a:pPr>
            <a:r>
              <a:rPr lang="en-US" dirty="0">
                <a:solidFill>
                  <a:prstClr val="black"/>
                </a:solidFill>
              </a:rPr>
              <a:t>SQL Server on Linux</a:t>
            </a:r>
          </a:p>
          <a:p>
            <a:pPr marL="0" lvl="1" algn="ctr" defTabSz="800100">
              <a:spcBef>
                <a:spcPct val="0"/>
              </a:spcBef>
              <a:spcAft>
                <a:spcPts val="1200"/>
              </a:spcAft>
            </a:pPr>
            <a:r>
              <a:rPr lang="en-US" dirty="0">
                <a:solidFill>
                  <a:prstClr val="black"/>
                </a:solidFill>
              </a:rPr>
              <a:t>Containers</a:t>
            </a:r>
          </a:p>
          <a:p>
            <a:pPr marL="0" lvl="1" algn="ctr" defTabSz="800100">
              <a:spcBef>
                <a:spcPct val="0"/>
              </a:spcBef>
              <a:spcAft>
                <a:spcPts val="1200"/>
              </a:spcAft>
            </a:pPr>
            <a:r>
              <a:rPr lang="en-US" dirty="0">
                <a:solidFill>
                  <a:prstClr val="black"/>
                </a:solidFill>
              </a:rPr>
              <a:t>Adaptive query processing</a:t>
            </a:r>
          </a:p>
          <a:p>
            <a:pPr marL="0" lvl="1" algn="ctr" defTabSz="800100">
              <a:spcBef>
                <a:spcPct val="0"/>
              </a:spcBef>
              <a:spcAft>
                <a:spcPts val="1200"/>
              </a:spcAft>
            </a:pPr>
            <a:r>
              <a:rPr lang="en-US" dirty="0">
                <a:solidFill>
                  <a:prstClr val="black"/>
                </a:solidFill>
              </a:rPr>
              <a:t>Automatic Tuning</a:t>
            </a:r>
          </a:p>
          <a:p>
            <a:pPr marL="0" lvl="1" algn="ctr" defTabSz="800100">
              <a:spcBef>
                <a:spcPct val="0"/>
              </a:spcBef>
              <a:spcAft>
                <a:spcPts val="1200"/>
              </a:spcAft>
            </a:pPr>
            <a:r>
              <a:rPr lang="en-US" dirty="0">
                <a:solidFill>
                  <a:prstClr val="black"/>
                </a:solidFill>
              </a:rPr>
              <a:t>Graph database</a:t>
            </a:r>
          </a:p>
          <a:p>
            <a:pPr marL="0" lvl="1" algn="ctr" defTabSz="800100">
              <a:spcBef>
                <a:spcPct val="0"/>
              </a:spcBef>
              <a:spcAft>
                <a:spcPts val="1200"/>
              </a:spcAft>
            </a:pPr>
            <a:r>
              <a:rPr lang="en-US" dirty="0">
                <a:solidFill>
                  <a:prstClr val="black"/>
                </a:solidFill>
              </a:rPr>
              <a:t>Machine learning services</a:t>
            </a:r>
          </a:p>
        </p:txBody>
      </p:sp>
      <p:sp>
        <p:nvSpPr>
          <p:cNvPr id="40" name="Rectangle 39">
            <a:extLst>
              <a:ext uri="{FF2B5EF4-FFF2-40B4-BE49-F238E27FC236}">
                <a16:creationId xmlns:a16="http://schemas.microsoft.com/office/drawing/2014/main" id="{B7DEC3AE-97C1-4F54-8B36-077B2FB037E4}"/>
              </a:ext>
            </a:extLst>
          </p:cNvPr>
          <p:cNvSpPr/>
          <p:nvPr/>
        </p:nvSpPr>
        <p:spPr>
          <a:xfrm>
            <a:off x="8334330" y="2634220"/>
            <a:ext cx="3072790" cy="241066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algn="ctr" defTabSz="800100">
              <a:spcBef>
                <a:spcPct val="0"/>
              </a:spcBef>
              <a:spcAft>
                <a:spcPct val="35000"/>
              </a:spcAft>
            </a:pPr>
            <a:r>
              <a:rPr lang="en-US" sz="2400" dirty="0">
                <a:solidFill>
                  <a:schemeClr val="accent1"/>
                </a:solidFill>
                <a:latin typeface="Segoe UI Semibold"/>
              </a:rPr>
              <a:t>SQL Server 2019</a:t>
            </a:r>
          </a:p>
          <a:p>
            <a:pPr marL="0" lvl="1" algn="ctr" defTabSz="800100">
              <a:spcBef>
                <a:spcPct val="0"/>
              </a:spcBef>
              <a:spcAft>
                <a:spcPts val="1200"/>
              </a:spcAft>
            </a:pPr>
            <a:r>
              <a:rPr lang="en-US" dirty="0">
                <a:solidFill>
                  <a:prstClr val="black"/>
                </a:solidFill>
              </a:rPr>
              <a:t>Data virtualization</a:t>
            </a:r>
          </a:p>
          <a:p>
            <a:pPr marL="0" lvl="1" algn="ctr" defTabSz="800100">
              <a:spcBef>
                <a:spcPct val="0"/>
              </a:spcBef>
              <a:spcAft>
                <a:spcPts val="1200"/>
              </a:spcAft>
            </a:pPr>
            <a:r>
              <a:rPr lang="en-US" dirty="0">
                <a:solidFill>
                  <a:prstClr val="black"/>
                </a:solidFill>
              </a:rPr>
              <a:t>Intelligent query processing</a:t>
            </a:r>
          </a:p>
          <a:p>
            <a:pPr marL="0" lvl="1" algn="ctr" defTabSz="800100">
              <a:spcBef>
                <a:spcPct val="0"/>
              </a:spcBef>
              <a:spcAft>
                <a:spcPts val="1200"/>
              </a:spcAft>
            </a:pPr>
            <a:r>
              <a:rPr lang="en-US" dirty="0">
                <a:solidFill>
                  <a:prstClr val="black"/>
                </a:solidFill>
              </a:rPr>
              <a:t>Accelerated database recovery</a:t>
            </a:r>
          </a:p>
          <a:p>
            <a:pPr marL="0" lvl="1" algn="ctr" defTabSz="800100">
              <a:spcBef>
                <a:spcPct val="0"/>
              </a:spcBef>
              <a:spcAft>
                <a:spcPts val="1200"/>
              </a:spcAft>
            </a:pPr>
            <a:r>
              <a:rPr lang="en-US" dirty="0">
                <a:solidFill>
                  <a:prstClr val="black"/>
                </a:solidFill>
              </a:rPr>
              <a:t>Data classification</a:t>
            </a:r>
          </a:p>
        </p:txBody>
      </p:sp>
      <p:sp>
        <p:nvSpPr>
          <p:cNvPr id="12" name="Rectangle: Rounded Corners 11">
            <a:extLst>
              <a:ext uri="{FF2B5EF4-FFF2-40B4-BE49-F238E27FC236}">
                <a16:creationId xmlns:a16="http://schemas.microsoft.com/office/drawing/2014/main" id="{BD759448-4C9D-68C2-B789-893BE9346BF7}"/>
              </a:ext>
              <a:ext uri="{C183D7F6-B498-43B3-948B-1728B52AA6E4}">
                <adec:decorative xmlns:adec="http://schemas.microsoft.com/office/drawing/2017/decorative" val="1"/>
              </a:ext>
            </a:extLst>
          </p:cNvPr>
          <p:cNvSpPr/>
          <p:nvPr/>
        </p:nvSpPr>
        <p:spPr bwMode="auto">
          <a:xfrm>
            <a:off x="859092"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3" name="Rectangle: Rounded Corners 12">
            <a:extLst>
              <a:ext uri="{FF2B5EF4-FFF2-40B4-BE49-F238E27FC236}">
                <a16:creationId xmlns:a16="http://schemas.microsoft.com/office/drawing/2014/main" id="{28CC7220-AEA2-55E7-E19A-B44072B2FF9B}"/>
              </a:ext>
              <a:ext uri="{C183D7F6-B498-43B3-948B-1728B52AA6E4}">
                <adec:decorative xmlns:adec="http://schemas.microsoft.com/office/drawing/2017/decorative" val="1"/>
              </a:ext>
            </a:extLst>
          </p:cNvPr>
          <p:cNvSpPr/>
          <p:nvPr/>
        </p:nvSpPr>
        <p:spPr bwMode="auto">
          <a:xfrm>
            <a:off x="4628166"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14" name="Rectangle: Rounded Corners 13">
            <a:extLst>
              <a:ext uri="{FF2B5EF4-FFF2-40B4-BE49-F238E27FC236}">
                <a16:creationId xmlns:a16="http://schemas.microsoft.com/office/drawing/2014/main" id="{A0BA3393-B975-22A7-A45E-0A4EFD88FF8C}"/>
              </a:ext>
              <a:ext uri="{C183D7F6-B498-43B3-948B-1728B52AA6E4}">
                <adec:decorative xmlns:adec="http://schemas.microsoft.com/office/drawing/2017/decorative" val="1"/>
              </a:ext>
            </a:extLst>
          </p:cNvPr>
          <p:cNvSpPr/>
          <p:nvPr/>
        </p:nvSpPr>
        <p:spPr bwMode="auto">
          <a:xfrm>
            <a:off x="8402891" y="1561400"/>
            <a:ext cx="2935668"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Freeform: Shape 44" descr="Database icon">
            <a:extLst>
              <a:ext uri="{FF2B5EF4-FFF2-40B4-BE49-F238E27FC236}">
                <a16:creationId xmlns:a16="http://schemas.microsoft.com/office/drawing/2014/main" id="{2175BD30-A17E-499E-B8BD-1568D3387957}"/>
              </a:ext>
            </a:extLst>
          </p:cNvPr>
          <p:cNvSpPr/>
          <p:nvPr/>
        </p:nvSpPr>
        <p:spPr>
          <a:xfrm>
            <a:off x="5867586" y="1652648"/>
            <a:ext cx="448783" cy="464258"/>
          </a:xfrm>
          <a:custGeom>
            <a:avLst/>
            <a:gdLst>
              <a:gd name="connsiteX0" fmla="*/ 102137 w 493661"/>
              <a:gd name="connsiteY0" fmla="*/ 286477 h 510684"/>
              <a:gd name="connsiteX1" fmla="*/ 17023 w 493661"/>
              <a:gd name="connsiteY1" fmla="*/ 314497 h 510684"/>
              <a:gd name="connsiteX2" fmla="*/ 17023 w 493661"/>
              <a:gd name="connsiteY2" fmla="*/ 425570 h 510684"/>
              <a:gd name="connsiteX3" fmla="*/ 42557 w 493661"/>
              <a:gd name="connsiteY3" fmla="*/ 438286 h 510684"/>
              <a:gd name="connsiteX4" fmla="*/ 42557 w 493661"/>
              <a:gd name="connsiteY4" fmla="*/ 323111 h 510684"/>
              <a:gd name="connsiteX5" fmla="*/ 76603 w 493661"/>
              <a:gd name="connsiteY5" fmla="*/ 311909 h 510684"/>
              <a:gd name="connsiteX6" fmla="*/ 76603 w 493661"/>
              <a:gd name="connsiteY6" fmla="*/ 455360 h 510684"/>
              <a:gd name="connsiteX7" fmla="*/ 102137 w 493661"/>
              <a:gd name="connsiteY7" fmla="*/ 468127 h 510684"/>
              <a:gd name="connsiteX8" fmla="*/ 102137 w 493661"/>
              <a:gd name="connsiteY8" fmla="*/ 303500 h 510684"/>
              <a:gd name="connsiteX9" fmla="*/ 153205 w 493661"/>
              <a:gd name="connsiteY9" fmla="*/ 281217 h 510684"/>
              <a:gd name="connsiteX10" fmla="*/ 153205 w 493661"/>
              <a:gd name="connsiteY10" fmla="*/ 469676 h 510684"/>
              <a:gd name="connsiteX11" fmla="*/ 182909 w 493661"/>
              <a:gd name="connsiteY11" fmla="*/ 464536 h 510684"/>
              <a:gd name="connsiteX12" fmla="*/ 182995 w 493661"/>
              <a:gd name="connsiteY12" fmla="*/ 305049 h 510684"/>
              <a:gd name="connsiteX13" fmla="*/ 230590 w 493661"/>
              <a:gd name="connsiteY13" fmla="*/ 310548 h 510684"/>
              <a:gd name="connsiteX14" fmla="*/ 230590 w 493661"/>
              <a:gd name="connsiteY14" fmla="*/ 452943 h 510684"/>
              <a:gd name="connsiteX15" fmla="*/ 255341 w 493661"/>
              <a:gd name="connsiteY15" fmla="*/ 448789 h 510684"/>
              <a:gd name="connsiteX16" fmla="*/ 255341 w 493661"/>
              <a:gd name="connsiteY16" fmla="*/ 313731 h 510684"/>
              <a:gd name="connsiteX17" fmla="*/ 298681 w 493661"/>
              <a:gd name="connsiteY17" fmla="*/ 319434 h 510684"/>
              <a:gd name="connsiteX18" fmla="*/ 298681 w 493661"/>
              <a:gd name="connsiteY18" fmla="*/ 439002 h 510684"/>
              <a:gd name="connsiteX19" fmla="*/ 323433 w 493661"/>
              <a:gd name="connsiteY19" fmla="*/ 434848 h 510684"/>
              <a:gd name="connsiteX20" fmla="*/ 323433 w 493661"/>
              <a:gd name="connsiteY20" fmla="*/ 322634 h 510684"/>
              <a:gd name="connsiteX21" fmla="*/ 366772 w 493661"/>
              <a:gd name="connsiteY21" fmla="*/ 328370 h 510684"/>
              <a:gd name="connsiteX22" fmla="*/ 366772 w 493661"/>
              <a:gd name="connsiteY22" fmla="*/ 425094 h 510684"/>
              <a:gd name="connsiteX23" fmla="*/ 391524 w 493661"/>
              <a:gd name="connsiteY23" fmla="*/ 420940 h 510684"/>
              <a:gd name="connsiteX24" fmla="*/ 391524 w 493661"/>
              <a:gd name="connsiteY24" fmla="*/ 331554 h 510684"/>
              <a:gd name="connsiteX25" fmla="*/ 434863 w 493661"/>
              <a:gd name="connsiteY25" fmla="*/ 337257 h 510684"/>
              <a:gd name="connsiteX26" fmla="*/ 434863 w 493661"/>
              <a:gd name="connsiteY26" fmla="*/ 411152 h 510684"/>
              <a:gd name="connsiteX27" fmla="*/ 459615 w 493661"/>
              <a:gd name="connsiteY27" fmla="*/ 406999 h 510684"/>
              <a:gd name="connsiteX28" fmla="*/ 459615 w 493661"/>
              <a:gd name="connsiteY28" fmla="*/ 327690 h 510684"/>
              <a:gd name="connsiteX29" fmla="*/ 119160 w 493661"/>
              <a:gd name="connsiteY29" fmla="*/ 238320 h 510684"/>
              <a:gd name="connsiteX30" fmla="*/ 493660 w 493661"/>
              <a:gd name="connsiteY30" fmla="*/ 310667 h 510684"/>
              <a:gd name="connsiteX31" fmla="*/ 493660 w 493661"/>
              <a:gd name="connsiteY31" fmla="*/ 425570 h 510684"/>
              <a:gd name="connsiteX32" fmla="*/ 119160 w 493661"/>
              <a:gd name="connsiteY32" fmla="*/ 510684 h 510684"/>
              <a:gd name="connsiteX33" fmla="*/ 0 w 493661"/>
              <a:gd name="connsiteY33" fmla="*/ 442593 h 510684"/>
              <a:gd name="connsiteX34" fmla="*/ 0 w 493661"/>
              <a:gd name="connsiteY34" fmla="*/ 285133 h 510684"/>
              <a:gd name="connsiteX35" fmla="*/ 102137 w 493661"/>
              <a:gd name="connsiteY35" fmla="*/ 47528 h 510684"/>
              <a:gd name="connsiteX36" fmla="*/ 17023 w 493661"/>
              <a:gd name="connsiteY36" fmla="*/ 93626 h 510684"/>
              <a:gd name="connsiteX37" fmla="*/ 17023 w 493661"/>
              <a:gd name="connsiteY37" fmla="*/ 215220 h 510684"/>
              <a:gd name="connsiteX38" fmla="*/ 42557 w 493661"/>
              <a:gd name="connsiteY38" fmla="*/ 204887 h 510684"/>
              <a:gd name="connsiteX39" fmla="*/ 42557 w 493661"/>
              <a:gd name="connsiteY39" fmla="*/ 96826 h 510684"/>
              <a:gd name="connsiteX40" fmla="*/ 76603 w 493661"/>
              <a:gd name="connsiteY40" fmla="*/ 78390 h 510684"/>
              <a:gd name="connsiteX41" fmla="*/ 76603 w 493661"/>
              <a:gd name="connsiteY41" fmla="*/ 189089 h 510684"/>
              <a:gd name="connsiteX42" fmla="*/ 102137 w 493661"/>
              <a:gd name="connsiteY42" fmla="*/ 177531 h 510684"/>
              <a:gd name="connsiteX43" fmla="*/ 102137 w 493661"/>
              <a:gd name="connsiteY43" fmla="*/ 64551 h 510684"/>
              <a:gd name="connsiteX44" fmla="*/ 153206 w 493661"/>
              <a:gd name="connsiteY44" fmla="*/ 45961 h 510684"/>
              <a:gd name="connsiteX45" fmla="*/ 153206 w 493661"/>
              <a:gd name="connsiteY45" fmla="*/ 62984 h 510684"/>
              <a:gd name="connsiteX46" fmla="*/ 153206 w 493661"/>
              <a:gd name="connsiteY46" fmla="*/ 178739 h 510684"/>
              <a:gd name="connsiteX47" fmla="*/ 183012 w 493661"/>
              <a:gd name="connsiteY47" fmla="*/ 186280 h 510684"/>
              <a:gd name="connsiteX48" fmla="*/ 182927 w 493661"/>
              <a:gd name="connsiteY48" fmla="*/ 73300 h 510684"/>
              <a:gd name="connsiteX49" fmla="*/ 230574 w 493661"/>
              <a:gd name="connsiteY49" fmla="*/ 88501 h 510684"/>
              <a:gd name="connsiteX50" fmla="*/ 230574 w 493661"/>
              <a:gd name="connsiteY50" fmla="*/ 197447 h 510684"/>
              <a:gd name="connsiteX51" fmla="*/ 255342 w 493661"/>
              <a:gd name="connsiteY51" fmla="*/ 204273 h 510684"/>
              <a:gd name="connsiteX52" fmla="*/ 255342 w 493661"/>
              <a:gd name="connsiteY52" fmla="*/ 98732 h 510684"/>
              <a:gd name="connsiteX53" fmla="*/ 298665 w 493661"/>
              <a:gd name="connsiteY53" fmla="*/ 112333 h 510684"/>
              <a:gd name="connsiteX54" fmla="*/ 298665 w 493661"/>
              <a:gd name="connsiteY54" fmla="*/ 214470 h 510684"/>
              <a:gd name="connsiteX55" fmla="*/ 323434 w 493661"/>
              <a:gd name="connsiteY55" fmla="*/ 221296 h 510684"/>
              <a:gd name="connsiteX56" fmla="*/ 323434 w 493661"/>
              <a:gd name="connsiteY56" fmla="*/ 122564 h 510684"/>
              <a:gd name="connsiteX57" fmla="*/ 366756 w 493661"/>
              <a:gd name="connsiteY57" fmla="*/ 136165 h 510684"/>
              <a:gd name="connsiteX58" fmla="*/ 366756 w 493661"/>
              <a:gd name="connsiteY58" fmla="*/ 231492 h 510684"/>
              <a:gd name="connsiteX59" fmla="*/ 391525 w 493661"/>
              <a:gd name="connsiteY59" fmla="*/ 238319 h 510684"/>
              <a:gd name="connsiteX60" fmla="*/ 391525 w 493661"/>
              <a:gd name="connsiteY60" fmla="*/ 146396 h 510684"/>
              <a:gd name="connsiteX61" fmla="*/ 434847 w 493661"/>
              <a:gd name="connsiteY61" fmla="*/ 159997 h 510684"/>
              <a:gd name="connsiteX62" fmla="*/ 434847 w 493661"/>
              <a:gd name="connsiteY62" fmla="*/ 248515 h 510684"/>
              <a:gd name="connsiteX63" fmla="*/ 459616 w 493661"/>
              <a:gd name="connsiteY63" fmla="*/ 255342 h 510684"/>
              <a:gd name="connsiteX64" fmla="*/ 459616 w 493661"/>
              <a:gd name="connsiteY64" fmla="*/ 153205 h 510684"/>
              <a:gd name="connsiteX65" fmla="*/ 119160 w 493661"/>
              <a:gd name="connsiteY65" fmla="*/ 0 h 510684"/>
              <a:gd name="connsiteX66" fmla="*/ 493661 w 493661"/>
              <a:gd name="connsiteY66" fmla="*/ 136182 h 510684"/>
              <a:gd name="connsiteX67" fmla="*/ 493661 w 493661"/>
              <a:gd name="connsiteY67" fmla="*/ 285131 h 510684"/>
              <a:gd name="connsiteX68" fmla="*/ 119160 w 493661"/>
              <a:gd name="connsiteY68" fmla="*/ 204273 h 510684"/>
              <a:gd name="connsiteX69" fmla="*/ 0 w 493661"/>
              <a:gd name="connsiteY69" fmla="*/ 255342 h 510684"/>
              <a:gd name="connsiteX70" fmla="*/ 0 w 493661"/>
              <a:gd name="connsiteY70" fmla="*/ 68092 h 510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93661" h="510684">
                <a:moveTo>
                  <a:pt x="102137" y="286477"/>
                </a:moveTo>
                <a:lnTo>
                  <a:pt x="17023" y="314497"/>
                </a:lnTo>
                <a:lnTo>
                  <a:pt x="17023" y="425570"/>
                </a:lnTo>
                <a:lnTo>
                  <a:pt x="42557" y="438286"/>
                </a:lnTo>
                <a:lnTo>
                  <a:pt x="42557" y="323111"/>
                </a:lnTo>
                <a:lnTo>
                  <a:pt x="76603" y="311909"/>
                </a:lnTo>
                <a:lnTo>
                  <a:pt x="76603" y="455360"/>
                </a:lnTo>
                <a:lnTo>
                  <a:pt x="102137" y="468127"/>
                </a:lnTo>
                <a:lnTo>
                  <a:pt x="102137" y="303500"/>
                </a:lnTo>
                <a:close/>
                <a:moveTo>
                  <a:pt x="153205" y="281217"/>
                </a:moveTo>
                <a:lnTo>
                  <a:pt x="153205" y="469676"/>
                </a:lnTo>
                <a:lnTo>
                  <a:pt x="182909" y="464536"/>
                </a:lnTo>
                <a:cubicBezTo>
                  <a:pt x="182938" y="411374"/>
                  <a:pt x="182966" y="358211"/>
                  <a:pt x="182995" y="305049"/>
                </a:cubicBezTo>
                <a:lnTo>
                  <a:pt x="230590" y="310548"/>
                </a:lnTo>
                <a:lnTo>
                  <a:pt x="230590" y="452943"/>
                </a:lnTo>
                <a:lnTo>
                  <a:pt x="255341" y="448789"/>
                </a:lnTo>
                <a:lnTo>
                  <a:pt x="255341" y="313731"/>
                </a:lnTo>
                <a:lnTo>
                  <a:pt x="298681" y="319434"/>
                </a:lnTo>
                <a:lnTo>
                  <a:pt x="298681" y="439002"/>
                </a:lnTo>
                <a:lnTo>
                  <a:pt x="323433" y="434848"/>
                </a:lnTo>
                <a:lnTo>
                  <a:pt x="323433" y="322634"/>
                </a:lnTo>
                <a:lnTo>
                  <a:pt x="366772" y="328370"/>
                </a:lnTo>
                <a:lnTo>
                  <a:pt x="366772" y="425094"/>
                </a:lnTo>
                <a:lnTo>
                  <a:pt x="391524" y="420940"/>
                </a:lnTo>
                <a:lnTo>
                  <a:pt x="391524" y="331554"/>
                </a:lnTo>
                <a:lnTo>
                  <a:pt x="434863" y="337257"/>
                </a:lnTo>
                <a:lnTo>
                  <a:pt x="434863" y="411152"/>
                </a:lnTo>
                <a:lnTo>
                  <a:pt x="459615" y="406999"/>
                </a:lnTo>
                <a:lnTo>
                  <a:pt x="459615" y="327690"/>
                </a:lnTo>
                <a:close/>
                <a:moveTo>
                  <a:pt x="119160" y="238320"/>
                </a:moveTo>
                <a:lnTo>
                  <a:pt x="493660" y="310667"/>
                </a:lnTo>
                <a:lnTo>
                  <a:pt x="493660" y="425570"/>
                </a:lnTo>
                <a:lnTo>
                  <a:pt x="119160" y="510684"/>
                </a:lnTo>
                <a:lnTo>
                  <a:pt x="0" y="442593"/>
                </a:lnTo>
                <a:lnTo>
                  <a:pt x="0" y="285133"/>
                </a:lnTo>
                <a:close/>
                <a:moveTo>
                  <a:pt x="102137" y="47528"/>
                </a:moveTo>
                <a:lnTo>
                  <a:pt x="17023" y="93626"/>
                </a:lnTo>
                <a:lnTo>
                  <a:pt x="17023" y="215220"/>
                </a:lnTo>
                <a:lnTo>
                  <a:pt x="42557" y="204887"/>
                </a:lnTo>
                <a:lnTo>
                  <a:pt x="42557" y="96826"/>
                </a:lnTo>
                <a:lnTo>
                  <a:pt x="76603" y="78390"/>
                </a:lnTo>
                <a:lnTo>
                  <a:pt x="76603" y="189089"/>
                </a:lnTo>
                <a:lnTo>
                  <a:pt x="102137" y="177531"/>
                </a:lnTo>
                <a:lnTo>
                  <a:pt x="102137" y="64551"/>
                </a:lnTo>
                <a:close/>
                <a:moveTo>
                  <a:pt x="153206" y="45961"/>
                </a:moveTo>
                <a:lnTo>
                  <a:pt x="153206" y="62984"/>
                </a:lnTo>
                <a:lnTo>
                  <a:pt x="153206" y="178739"/>
                </a:lnTo>
                <a:lnTo>
                  <a:pt x="183012" y="186280"/>
                </a:lnTo>
                <a:cubicBezTo>
                  <a:pt x="182984" y="148620"/>
                  <a:pt x="182955" y="110960"/>
                  <a:pt x="182927" y="73300"/>
                </a:cubicBezTo>
                <a:lnTo>
                  <a:pt x="230574" y="88501"/>
                </a:lnTo>
                <a:lnTo>
                  <a:pt x="230574" y="197447"/>
                </a:lnTo>
                <a:lnTo>
                  <a:pt x="255342" y="204273"/>
                </a:lnTo>
                <a:lnTo>
                  <a:pt x="255342" y="98732"/>
                </a:lnTo>
                <a:lnTo>
                  <a:pt x="298665" y="112333"/>
                </a:lnTo>
                <a:lnTo>
                  <a:pt x="298665" y="214470"/>
                </a:lnTo>
                <a:lnTo>
                  <a:pt x="323434" y="221296"/>
                </a:lnTo>
                <a:lnTo>
                  <a:pt x="323434" y="122564"/>
                </a:lnTo>
                <a:lnTo>
                  <a:pt x="366756" y="136165"/>
                </a:lnTo>
                <a:lnTo>
                  <a:pt x="366756" y="231492"/>
                </a:lnTo>
                <a:lnTo>
                  <a:pt x="391525" y="238319"/>
                </a:lnTo>
                <a:lnTo>
                  <a:pt x="391525" y="146396"/>
                </a:lnTo>
                <a:lnTo>
                  <a:pt x="434847" y="159997"/>
                </a:lnTo>
                <a:lnTo>
                  <a:pt x="434847" y="248515"/>
                </a:lnTo>
                <a:lnTo>
                  <a:pt x="459616" y="255342"/>
                </a:lnTo>
                <a:lnTo>
                  <a:pt x="459616" y="153205"/>
                </a:lnTo>
                <a:close/>
                <a:moveTo>
                  <a:pt x="119160" y="0"/>
                </a:moveTo>
                <a:lnTo>
                  <a:pt x="493661" y="136182"/>
                </a:lnTo>
                <a:lnTo>
                  <a:pt x="493661" y="285131"/>
                </a:lnTo>
                <a:lnTo>
                  <a:pt x="119160" y="204273"/>
                </a:lnTo>
                <a:lnTo>
                  <a:pt x="0" y="255342"/>
                </a:lnTo>
                <a:lnTo>
                  <a:pt x="0" y="68092"/>
                </a:lnTo>
                <a:close/>
              </a:path>
            </a:pathLst>
          </a:custGeom>
          <a:gradFill>
            <a:gsLst>
              <a:gs pos="2917">
                <a:schemeClr val="accent1"/>
              </a:gs>
              <a:gs pos="100000">
                <a:schemeClr val="accent2"/>
              </a:gs>
            </a:gsLst>
            <a:lin ang="5400000" scaled="0"/>
          </a:gradFill>
          <a:ln w="52197" cap="flat">
            <a:noFill/>
            <a:prstDash val="solid"/>
            <a:miter/>
          </a:ln>
        </p:spPr>
        <p:txBody>
          <a:bodyPr wrap="square"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grpSp>
        <p:nvGrpSpPr>
          <p:cNvPr id="61" name="Group 60">
            <a:extLst>
              <a:ext uri="{FF2B5EF4-FFF2-40B4-BE49-F238E27FC236}">
                <a16:creationId xmlns:a16="http://schemas.microsoft.com/office/drawing/2014/main" id="{19DAC52A-D60D-4126-8ED1-F95F91A10487}"/>
              </a:ext>
              <a:ext uri="{C183D7F6-B498-43B3-948B-1728B52AA6E4}">
                <adec:decorative xmlns:adec="http://schemas.microsoft.com/office/drawing/2017/decorative" val="1"/>
              </a:ext>
            </a:extLst>
          </p:cNvPr>
          <p:cNvGrpSpPr>
            <a:grpSpLocks noChangeAspect="1"/>
          </p:cNvGrpSpPr>
          <p:nvPr/>
        </p:nvGrpSpPr>
        <p:grpSpPr bwMode="auto">
          <a:xfrm>
            <a:off x="6826961" y="1670539"/>
            <a:ext cx="426595" cy="428476"/>
            <a:chOff x="522" y="2880"/>
            <a:chExt cx="908" cy="912"/>
          </a:xfrm>
          <a:gradFill>
            <a:gsLst>
              <a:gs pos="2917">
                <a:schemeClr val="accent1"/>
              </a:gs>
              <a:gs pos="100000">
                <a:schemeClr val="accent2"/>
              </a:gs>
            </a:gsLst>
            <a:lin ang="5400000" scaled="0"/>
          </a:gradFill>
        </p:grpSpPr>
        <p:sp>
          <p:nvSpPr>
            <p:cNvPr id="62" name="Freeform 5">
              <a:extLst>
                <a:ext uri="{FF2B5EF4-FFF2-40B4-BE49-F238E27FC236}">
                  <a16:creationId xmlns:a16="http://schemas.microsoft.com/office/drawing/2014/main" id="{59E08580-1F22-4D71-AAF3-C05A20F41A17}"/>
                </a:ext>
              </a:extLst>
            </p:cNvPr>
            <p:cNvSpPr>
              <a:spLocks noEditPoints="1"/>
            </p:cNvSpPr>
            <p:nvPr/>
          </p:nvSpPr>
          <p:spPr bwMode="auto">
            <a:xfrm>
              <a:off x="522" y="2880"/>
              <a:ext cx="668" cy="669"/>
            </a:xfrm>
            <a:custGeom>
              <a:avLst/>
              <a:gdLst>
                <a:gd name="T0" fmla="*/ 223 w 332"/>
                <a:gd name="T1" fmla="*/ 0 h 332"/>
                <a:gd name="T2" fmla="*/ 172 w 332"/>
                <a:gd name="T3" fmla="*/ 4 h 332"/>
                <a:gd name="T4" fmla="*/ 118 w 332"/>
                <a:gd name="T5" fmla="*/ 60 h 332"/>
                <a:gd name="T6" fmla="*/ 118 w 332"/>
                <a:gd name="T7" fmla="*/ 101 h 332"/>
                <a:gd name="T8" fmla="*/ 225 w 332"/>
                <a:gd name="T9" fmla="*/ 101 h 332"/>
                <a:gd name="T10" fmla="*/ 225 w 332"/>
                <a:gd name="T11" fmla="*/ 114 h 332"/>
                <a:gd name="T12" fmla="*/ 118 w 332"/>
                <a:gd name="T13" fmla="*/ 114 h 332"/>
                <a:gd name="T14" fmla="*/ 78 w 332"/>
                <a:gd name="T15" fmla="*/ 114 h 332"/>
                <a:gd name="T16" fmla="*/ 11 w 332"/>
                <a:gd name="T17" fmla="*/ 169 h 332"/>
                <a:gd name="T18" fmla="*/ 11 w 332"/>
                <a:gd name="T19" fmla="*/ 278 h 332"/>
                <a:gd name="T20" fmla="*/ 68 w 332"/>
                <a:gd name="T21" fmla="*/ 332 h 332"/>
                <a:gd name="T22" fmla="*/ 105 w 332"/>
                <a:gd name="T23" fmla="*/ 332 h 332"/>
                <a:gd name="T24" fmla="*/ 105 w 332"/>
                <a:gd name="T25" fmla="*/ 283 h 332"/>
                <a:gd name="T26" fmla="*/ 172 w 332"/>
                <a:gd name="T27" fmla="*/ 216 h 332"/>
                <a:gd name="T28" fmla="*/ 279 w 332"/>
                <a:gd name="T29" fmla="*/ 216 h 332"/>
                <a:gd name="T30" fmla="*/ 332 w 332"/>
                <a:gd name="T31" fmla="*/ 162 h 332"/>
                <a:gd name="T32" fmla="*/ 332 w 332"/>
                <a:gd name="T33" fmla="*/ 60 h 332"/>
                <a:gd name="T34" fmla="*/ 279 w 332"/>
                <a:gd name="T35" fmla="*/ 4 h 332"/>
                <a:gd name="T36" fmla="*/ 223 w 332"/>
                <a:gd name="T37" fmla="*/ 0 h 332"/>
                <a:gd name="T38" fmla="*/ 165 w 332"/>
                <a:gd name="T39" fmla="*/ 33 h 332"/>
                <a:gd name="T40" fmla="*/ 185 w 332"/>
                <a:gd name="T41" fmla="*/ 53 h 332"/>
                <a:gd name="T42" fmla="*/ 165 w 332"/>
                <a:gd name="T43" fmla="*/ 73 h 332"/>
                <a:gd name="T44" fmla="*/ 145 w 332"/>
                <a:gd name="T45" fmla="*/ 53 h 332"/>
                <a:gd name="T46" fmla="*/ 165 w 332"/>
                <a:gd name="T47" fmla="*/ 33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2" h="332">
                  <a:moveTo>
                    <a:pt x="223" y="0"/>
                  </a:moveTo>
                  <a:cubicBezTo>
                    <a:pt x="205" y="0"/>
                    <a:pt x="187" y="1"/>
                    <a:pt x="172" y="4"/>
                  </a:cubicBezTo>
                  <a:cubicBezTo>
                    <a:pt x="126" y="12"/>
                    <a:pt x="118" y="29"/>
                    <a:pt x="118" y="60"/>
                  </a:cubicBezTo>
                  <a:cubicBezTo>
                    <a:pt x="118" y="101"/>
                    <a:pt x="118" y="101"/>
                    <a:pt x="118" y="101"/>
                  </a:cubicBezTo>
                  <a:cubicBezTo>
                    <a:pt x="225" y="101"/>
                    <a:pt x="225" y="101"/>
                    <a:pt x="225" y="101"/>
                  </a:cubicBezTo>
                  <a:cubicBezTo>
                    <a:pt x="225" y="114"/>
                    <a:pt x="225" y="114"/>
                    <a:pt x="225" y="114"/>
                  </a:cubicBezTo>
                  <a:cubicBezTo>
                    <a:pt x="118" y="114"/>
                    <a:pt x="118" y="114"/>
                    <a:pt x="118" y="114"/>
                  </a:cubicBezTo>
                  <a:cubicBezTo>
                    <a:pt x="78" y="114"/>
                    <a:pt x="78" y="114"/>
                    <a:pt x="78" y="114"/>
                  </a:cubicBezTo>
                  <a:cubicBezTo>
                    <a:pt x="47" y="114"/>
                    <a:pt x="19" y="133"/>
                    <a:pt x="11" y="169"/>
                  </a:cubicBezTo>
                  <a:cubicBezTo>
                    <a:pt x="1" y="210"/>
                    <a:pt x="0" y="235"/>
                    <a:pt x="11" y="278"/>
                  </a:cubicBezTo>
                  <a:cubicBezTo>
                    <a:pt x="18" y="309"/>
                    <a:pt x="37" y="332"/>
                    <a:pt x="68" y="332"/>
                  </a:cubicBezTo>
                  <a:cubicBezTo>
                    <a:pt x="105" y="332"/>
                    <a:pt x="105" y="332"/>
                    <a:pt x="105" y="332"/>
                  </a:cubicBezTo>
                  <a:cubicBezTo>
                    <a:pt x="105" y="283"/>
                    <a:pt x="105" y="283"/>
                    <a:pt x="105" y="283"/>
                  </a:cubicBezTo>
                  <a:cubicBezTo>
                    <a:pt x="105" y="248"/>
                    <a:pt x="135" y="216"/>
                    <a:pt x="172" y="216"/>
                  </a:cubicBezTo>
                  <a:cubicBezTo>
                    <a:pt x="279" y="216"/>
                    <a:pt x="279" y="216"/>
                    <a:pt x="279" y="216"/>
                  </a:cubicBezTo>
                  <a:cubicBezTo>
                    <a:pt x="309" y="216"/>
                    <a:pt x="332" y="192"/>
                    <a:pt x="332" y="162"/>
                  </a:cubicBezTo>
                  <a:cubicBezTo>
                    <a:pt x="332" y="60"/>
                    <a:pt x="332" y="60"/>
                    <a:pt x="332" y="60"/>
                  </a:cubicBezTo>
                  <a:cubicBezTo>
                    <a:pt x="332" y="31"/>
                    <a:pt x="308" y="9"/>
                    <a:pt x="279" y="4"/>
                  </a:cubicBezTo>
                  <a:cubicBezTo>
                    <a:pt x="260" y="1"/>
                    <a:pt x="241" y="0"/>
                    <a:pt x="223" y="0"/>
                  </a:cubicBezTo>
                  <a:close/>
                  <a:moveTo>
                    <a:pt x="165" y="33"/>
                  </a:moveTo>
                  <a:cubicBezTo>
                    <a:pt x="176" y="33"/>
                    <a:pt x="185" y="42"/>
                    <a:pt x="185" y="53"/>
                  </a:cubicBezTo>
                  <a:cubicBezTo>
                    <a:pt x="185" y="64"/>
                    <a:pt x="176" y="73"/>
                    <a:pt x="165" y="73"/>
                  </a:cubicBezTo>
                  <a:cubicBezTo>
                    <a:pt x="154" y="73"/>
                    <a:pt x="145" y="64"/>
                    <a:pt x="145" y="53"/>
                  </a:cubicBezTo>
                  <a:cubicBezTo>
                    <a:pt x="145" y="42"/>
                    <a:pt x="154" y="33"/>
                    <a:pt x="16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sp>
          <p:nvSpPr>
            <p:cNvPr id="63" name="Freeform 6">
              <a:extLst>
                <a:ext uri="{FF2B5EF4-FFF2-40B4-BE49-F238E27FC236}">
                  <a16:creationId xmlns:a16="http://schemas.microsoft.com/office/drawing/2014/main" id="{013FF291-E324-4FC2-A913-EF4616A86BE7}"/>
                </a:ext>
              </a:extLst>
            </p:cNvPr>
            <p:cNvSpPr>
              <a:spLocks noEditPoints="1"/>
            </p:cNvSpPr>
            <p:nvPr/>
          </p:nvSpPr>
          <p:spPr bwMode="auto">
            <a:xfrm>
              <a:off x="760" y="3110"/>
              <a:ext cx="670" cy="682"/>
            </a:xfrm>
            <a:custGeom>
              <a:avLst/>
              <a:gdLst>
                <a:gd name="T0" fmla="*/ 228 w 333"/>
                <a:gd name="T1" fmla="*/ 0 h 339"/>
                <a:gd name="T2" fmla="*/ 228 w 333"/>
                <a:gd name="T3" fmla="*/ 48 h 339"/>
                <a:gd name="T4" fmla="*/ 161 w 333"/>
                <a:gd name="T5" fmla="*/ 116 h 339"/>
                <a:gd name="T6" fmla="*/ 54 w 333"/>
                <a:gd name="T7" fmla="*/ 116 h 339"/>
                <a:gd name="T8" fmla="*/ 0 w 333"/>
                <a:gd name="T9" fmla="*/ 170 h 339"/>
                <a:gd name="T10" fmla="*/ 0 w 333"/>
                <a:gd name="T11" fmla="*/ 273 h 339"/>
                <a:gd name="T12" fmla="*/ 54 w 333"/>
                <a:gd name="T13" fmla="*/ 327 h 339"/>
                <a:gd name="T14" fmla="*/ 161 w 333"/>
                <a:gd name="T15" fmla="*/ 327 h 339"/>
                <a:gd name="T16" fmla="*/ 214 w 333"/>
                <a:gd name="T17" fmla="*/ 273 h 339"/>
                <a:gd name="T18" fmla="*/ 214 w 333"/>
                <a:gd name="T19" fmla="*/ 232 h 339"/>
                <a:gd name="T20" fmla="*/ 107 w 333"/>
                <a:gd name="T21" fmla="*/ 232 h 339"/>
                <a:gd name="T22" fmla="*/ 107 w 333"/>
                <a:gd name="T23" fmla="*/ 218 h 339"/>
                <a:gd name="T24" fmla="*/ 214 w 333"/>
                <a:gd name="T25" fmla="*/ 218 h 339"/>
                <a:gd name="T26" fmla="*/ 268 w 333"/>
                <a:gd name="T27" fmla="*/ 218 h 339"/>
                <a:gd name="T28" fmla="*/ 322 w 333"/>
                <a:gd name="T29" fmla="*/ 164 h 339"/>
                <a:gd name="T30" fmla="*/ 322 w 333"/>
                <a:gd name="T31" fmla="*/ 55 h 339"/>
                <a:gd name="T32" fmla="*/ 268 w 333"/>
                <a:gd name="T33" fmla="*/ 0 h 339"/>
                <a:gd name="T34" fmla="*/ 228 w 333"/>
                <a:gd name="T35" fmla="*/ 0 h 339"/>
                <a:gd name="T36" fmla="*/ 167 w 333"/>
                <a:gd name="T37" fmla="*/ 259 h 339"/>
                <a:gd name="T38" fmla="*/ 188 w 333"/>
                <a:gd name="T39" fmla="*/ 279 h 339"/>
                <a:gd name="T40" fmla="*/ 167 w 333"/>
                <a:gd name="T41" fmla="*/ 300 h 339"/>
                <a:gd name="T42" fmla="*/ 147 w 333"/>
                <a:gd name="T43" fmla="*/ 279 h 339"/>
                <a:gd name="T44" fmla="*/ 167 w 333"/>
                <a:gd name="T45" fmla="*/ 259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33" h="339">
                  <a:moveTo>
                    <a:pt x="228" y="0"/>
                  </a:moveTo>
                  <a:cubicBezTo>
                    <a:pt x="228" y="48"/>
                    <a:pt x="228" y="48"/>
                    <a:pt x="228" y="48"/>
                  </a:cubicBezTo>
                  <a:cubicBezTo>
                    <a:pt x="228" y="85"/>
                    <a:pt x="196" y="116"/>
                    <a:pt x="161" y="116"/>
                  </a:cubicBezTo>
                  <a:cubicBezTo>
                    <a:pt x="54" y="116"/>
                    <a:pt x="54" y="116"/>
                    <a:pt x="54" y="116"/>
                  </a:cubicBezTo>
                  <a:cubicBezTo>
                    <a:pt x="24" y="116"/>
                    <a:pt x="0" y="141"/>
                    <a:pt x="0" y="170"/>
                  </a:cubicBezTo>
                  <a:cubicBezTo>
                    <a:pt x="0" y="273"/>
                    <a:pt x="0" y="273"/>
                    <a:pt x="0" y="273"/>
                  </a:cubicBezTo>
                  <a:cubicBezTo>
                    <a:pt x="0" y="302"/>
                    <a:pt x="25" y="319"/>
                    <a:pt x="54" y="327"/>
                  </a:cubicBezTo>
                  <a:cubicBezTo>
                    <a:pt x="88" y="337"/>
                    <a:pt x="120" y="339"/>
                    <a:pt x="161" y="327"/>
                  </a:cubicBezTo>
                  <a:cubicBezTo>
                    <a:pt x="188" y="319"/>
                    <a:pt x="214" y="304"/>
                    <a:pt x="214" y="273"/>
                  </a:cubicBezTo>
                  <a:cubicBezTo>
                    <a:pt x="214" y="232"/>
                    <a:pt x="214" y="232"/>
                    <a:pt x="214" y="232"/>
                  </a:cubicBezTo>
                  <a:cubicBezTo>
                    <a:pt x="107" y="232"/>
                    <a:pt x="107" y="232"/>
                    <a:pt x="107" y="232"/>
                  </a:cubicBezTo>
                  <a:cubicBezTo>
                    <a:pt x="107" y="218"/>
                    <a:pt x="107" y="218"/>
                    <a:pt x="107" y="218"/>
                  </a:cubicBezTo>
                  <a:cubicBezTo>
                    <a:pt x="214" y="218"/>
                    <a:pt x="214" y="218"/>
                    <a:pt x="214" y="218"/>
                  </a:cubicBezTo>
                  <a:cubicBezTo>
                    <a:pt x="268" y="218"/>
                    <a:pt x="268" y="218"/>
                    <a:pt x="268" y="218"/>
                  </a:cubicBezTo>
                  <a:cubicBezTo>
                    <a:pt x="299" y="218"/>
                    <a:pt x="311" y="196"/>
                    <a:pt x="322" y="164"/>
                  </a:cubicBezTo>
                  <a:cubicBezTo>
                    <a:pt x="333" y="130"/>
                    <a:pt x="332" y="98"/>
                    <a:pt x="322" y="55"/>
                  </a:cubicBezTo>
                  <a:cubicBezTo>
                    <a:pt x="314" y="24"/>
                    <a:pt x="299" y="0"/>
                    <a:pt x="268" y="0"/>
                  </a:cubicBezTo>
                  <a:lnTo>
                    <a:pt x="228" y="0"/>
                  </a:lnTo>
                  <a:close/>
                  <a:moveTo>
                    <a:pt x="167" y="259"/>
                  </a:moveTo>
                  <a:cubicBezTo>
                    <a:pt x="179" y="259"/>
                    <a:pt x="188" y="268"/>
                    <a:pt x="188" y="279"/>
                  </a:cubicBezTo>
                  <a:cubicBezTo>
                    <a:pt x="188" y="291"/>
                    <a:pt x="179" y="300"/>
                    <a:pt x="167" y="300"/>
                  </a:cubicBezTo>
                  <a:cubicBezTo>
                    <a:pt x="156" y="300"/>
                    <a:pt x="147" y="291"/>
                    <a:pt x="147" y="279"/>
                  </a:cubicBezTo>
                  <a:cubicBezTo>
                    <a:pt x="147" y="268"/>
                    <a:pt x="156" y="259"/>
                    <a:pt x="167" y="2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dirty="0">
                <a:ln>
                  <a:noFill/>
                </a:ln>
                <a:solidFill>
                  <a:srgbClr val="505050"/>
                </a:solidFill>
                <a:effectLst/>
                <a:uLnTx/>
                <a:uFillTx/>
              </a:endParaRPr>
            </a:p>
          </p:txBody>
        </p:sp>
      </p:grpSp>
      <p:sp>
        <p:nvSpPr>
          <p:cNvPr id="58" name="Freeform: Shape 57" descr="Person running">
            <a:extLst>
              <a:ext uri="{FF2B5EF4-FFF2-40B4-BE49-F238E27FC236}">
                <a16:creationId xmlns:a16="http://schemas.microsoft.com/office/drawing/2014/main" id="{F830CFD2-BAD4-7CB5-8984-59A0CB4B7475}"/>
              </a:ext>
            </a:extLst>
          </p:cNvPr>
          <p:cNvSpPr/>
          <p:nvPr/>
        </p:nvSpPr>
        <p:spPr>
          <a:xfrm>
            <a:off x="2146561" y="1652648"/>
            <a:ext cx="403520" cy="459520"/>
          </a:xfrm>
          <a:custGeom>
            <a:avLst/>
            <a:gdLst>
              <a:gd name="connsiteX0" fmla="*/ 193135 w 486182"/>
              <a:gd name="connsiteY0" fmla="*/ 109443 h 553654"/>
              <a:gd name="connsiteX1" fmla="*/ 302579 w 486182"/>
              <a:gd name="connsiteY1" fmla="*/ 109443 h 553654"/>
              <a:gd name="connsiteX2" fmla="*/ 316098 w 486182"/>
              <a:gd name="connsiteY2" fmla="*/ 113306 h 553654"/>
              <a:gd name="connsiteX3" fmla="*/ 415241 w 486182"/>
              <a:gd name="connsiteY3" fmla="*/ 175753 h 553654"/>
              <a:gd name="connsiteX4" fmla="*/ 437773 w 486182"/>
              <a:gd name="connsiteY4" fmla="*/ 133263 h 553654"/>
              <a:gd name="connsiteX5" fmla="*/ 472538 w 486182"/>
              <a:gd name="connsiteY5" fmla="*/ 122319 h 553654"/>
              <a:gd name="connsiteX6" fmla="*/ 482838 w 486182"/>
              <a:gd name="connsiteY6" fmla="*/ 157083 h 553654"/>
              <a:gd name="connsiteX7" fmla="*/ 447430 w 486182"/>
              <a:gd name="connsiteY7" fmla="*/ 224680 h 553654"/>
              <a:gd name="connsiteX8" fmla="*/ 431336 w 486182"/>
              <a:gd name="connsiteY8" fmla="*/ 237556 h 553654"/>
              <a:gd name="connsiteX9" fmla="*/ 410734 w 486182"/>
              <a:gd name="connsiteY9" fmla="*/ 234337 h 553654"/>
              <a:gd name="connsiteX10" fmla="*/ 336055 w 486182"/>
              <a:gd name="connsiteY10" fmla="*/ 187341 h 553654"/>
              <a:gd name="connsiteX11" fmla="*/ 270389 w 486182"/>
              <a:gd name="connsiteY11" fmla="*/ 309660 h 553654"/>
              <a:gd name="connsiteX12" fmla="*/ 332837 w 486182"/>
              <a:gd name="connsiteY12" fmla="*/ 367601 h 553654"/>
              <a:gd name="connsiteX13" fmla="*/ 341206 w 486182"/>
              <a:gd name="connsiteY13" fmla="*/ 387558 h 553654"/>
              <a:gd name="connsiteX14" fmla="*/ 334768 w 486182"/>
              <a:gd name="connsiteY14" fmla="*/ 529190 h 553654"/>
              <a:gd name="connsiteX15" fmla="*/ 309017 w 486182"/>
              <a:gd name="connsiteY15" fmla="*/ 553654 h 553654"/>
              <a:gd name="connsiteX16" fmla="*/ 307729 w 486182"/>
              <a:gd name="connsiteY16" fmla="*/ 553654 h 553654"/>
              <a:gd name="connsiteX17" fmla="*/ 283909 w 486182"/>
              <a:gd name="connsiteY17" fmla="*/ 526615 h 553654"/>
              <a:gd name="connsiteX18" fmla="*/ 289703 w 486182"/>
              <a:gd name="connsiteY18" fmla="*/ 397215 h 553654"/>
              <a:gd name="connsiteX19" fmla="*/ 215668 w 486182"/>
              <a:gd name="connsiteY19" fmla="*/ 328330 h 553654"/>
              <a:gd name="connsiteX20" fmla="*/ 170603 w 486182"/>
              <a:gd name="connsiteY20" fmla="*/ 411378 h 553654"/>
              <a:gd name="connsiteX21" fmla="*/ 148070 w 486182"/>
              <a:gd name="connsiteY21" fmla="*/ 424897 h 553654"/>
              <a:gd name="connsiteX22" fmla="*/ 25751 w 486182"/>
              <a:gd name="connsiteY22" fmla="*/ 424897 h 553654"/>
              <a:gd name="connsiteX23" fmla="*/ 0 w 486182"/>
              <a:gd name="connsiteY23" fmla="*/ 399146 h 553654"/>
              <a:gd name="connsiteX24" fmla="*/ 25751 w 486182"/>
              <a:gd name="connsiteY24" fmla="*/ 373395 h 553654"/>
              <a:gd name="connsiteX25" fmla="*/ 132620 w 486182"/>
              <a:gd name="connsiteY25" fmla="*/ 373395 h 553654"/>
              <a:gd name="connsiteX26" fmla="*/ 246569 w 486182"/>
              <a:gd name="connsiteY26" fmla="*/ 160946 h 553654"/>
              <a:gd name="connsiteX27" fmla="*/ 208586 w 486182"/>
              <a:gd name="connsiteY27" fmla="*/ 160946 h 553654"/>
              <a:gd name="connsiteX28" fmla="*/ 173822 w 486182"/>
              <a:gd name="connsiteY28" fmla="*/ 224680 h 553654"/>
              <a:gd name="connsiteX29" fmla="*/ 151289 w 486182"/>
              <a:gd name="connsiteY29" fmla="*/ 238200 h 553654"/>
              <a:gd name="connsiteX30" fmla="*/ 139057 w 486182"/>
              <a:gd name="connsiteY30" fmla="*/ 234981 h 553654"/>
              <a:gd name="connsiteX31" fmla="*/ 128757 w 486182"/>
              <a:gd name="connsiteY31" fmla="*/ 200217 h 553654"/>
              <a:gd name="connsiteX32" fmla="*/ 170603 w 486182"/>
              <a:gd name="connsiteY32" fmla="*/ 122962 h 553654"/>
              <a:gd name="connsiteX33" fmla="*/ 193135 w 486182"/>
              <a:gd name="connsiteY33" fmla="*/ 109443 h 553654"/>
              <a:gd name="connsiteX34" fmla="*/ 347643 w 486182"/>
              <a:gd name="connsiteY34" fmla="*/ 0 h 553654"/>
              <a:gd name="connsiteX35" fmla="*/ 399145 w 486182"/>
              <a:gd name="connsiteY35" fmla="*/ 51503 h 553654"/>
              <a:gd name="connsiteX36" fmla="*/ 347643 w 486182"/>
              <a:gd name="connsiteY36" fmla="*/ 103006 h 553654"/>
              <a:gd name="connsiteX37" fmla="*/ 296140 w 486182"/>
              <a:gd name="connsiteY37" fmla="*/ 51503 h 553654"/>
              <a:gd name="connsiteX38" fmla="*/ 347643 w 486182"/>
              <a:gd name="connsiteY38" fmla="*/ 0 h 553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86182" h="553654">
                <a:moveTo>
                  <a:pt x="193135" y="109443"/>
                </a:moveTo>
                <a:lnTo>
                  <a:pt x="302579" y="109443"/>
                </a:lnTo>
                <a:cubicBezTo>
                  <a:pt x="307729" y="109443"/>
                  <a:pt x="312235" y="110731"/>
                  <a:pt x="316098" y="113306"/>
                </a:cubicBezTo>
                <a:lnTo>
                  <a:pt x="415241" y="175753"/>
                </a:lnTo>
                <a:lnTo>
                  <a:pt x="437773" y="133263"/>
                </a:lnTo>
                <a:cubicBezTo>
                  <a:pt x="444211" y="120387"/>
                  <a:pt x="459662" y="115881"/>
                  <a:pt x="472538" y="122319"/>
                </a:cubicBezTo>
                <a:cubicBezTo>
                  <a:pt x="485413" y="129400"/>
                  <a:pt x="489920" y="144851"/>
                  <a:pt x="482838" y="157083"/>
                </a:cubicBezTo>
                <a:lnTo>
                  <a:pt x="447430" y="224680"/>
                </a:lnTo>
                <a:cubicBezTo>
                  <a:pt x="444211" y="231118"/>
                  <a:pt x="438417" y="235625"/>
                  <a:pt x="431336" y="237556"/>
                </a:cubicBezTo>
                <a:cubicBezTo>
                  <a:pt x="424254" y="239487"/>
                  <a:pt x="416529" y="238200"/>
                  <a:pt x="410734" y="234337"/>
                </a:cubicBezTo>
                <a:lnTo>
                  <a:pt x="336055" y="187341"/>
                </a:lnTo>
                <a:lnTo>
                  <a:pt x="270389" y="309660"/>
                </a:lnTo>
                <a:lnTo>
                  <a:pt x="332837" y="367601"/>
                </a:lnTo>
                <a:cubicBezTo>
                  <a:pt x="338631" y="372751"/>
                  <a:pt x="341850" y="379832"/>
                  <a:pt x="341206" y="387558"/>
                </a:cubicBezTo>
                <a:lnTo>
                  <a:pt x="334768" y="529190"/>
                </a:lnTo>
                <a:cubicBezTo>
                  <a:pt x="334124" y="542710"/>
                  <a:pt x="322536" y="553654"/>
                  <a:pt x="309017" y="553654"/>
                </a:cubicBezTo>
                <a:cubicBezTo>
                  <a:pt x="308373" y="553654"/>
                  <a:pt x="308373" y="553654"/>
                  <a:pt x="307729" y="553654"/>
                </a:cubicBezTo>
                <a:cubicBezTo>
                  <a:pt x="293566" y="553010"/>
                  <a:pt x="282621" y="540779"/>
                  <a:pt x="283909" y="526615"/>
                </a:cubicBezTo>
                <a:lnTo>
                  <a:pt x="289703" y="397215"/>
                </a:lnTo>
                <a:lnTo>
                  <a:pt x="215668" y="328330"/>
                </a:lnTo>
                <a:lnTo>
                  <a:pt x="170603" y="411378"/>
                </a:lnTo>
                <a:cubicBezTo>
                  <a:pt x="166096" y="419747"/>
                  <a:pt x="157727" y="424897"/>
                  <a:pt x="148070" y="424897"/>
                </a:cubicBezTo>
                <a:lnTo>
                  <a:pt x="25751" y="424897"/>
                </a:lnTo>
                <a:cubicBezTo>
                  <a:pt x="11588" y="424897"/>
                  <a:pt x="0" y="413309"/>
                  <a:pt x="0" y="399146"/>
                </a:cubicBezTo>
                <a:cubicBezTo>
                  <a:pt x="0" y="384983"/>
                  <a:pt x="11588" y="373395"/>
                  <a:pt x="25751" y="373395"/>
                </a:cubicBezTo>
                <a:lnTo>
                  <a:pt x="132620" y="373395"/>
                </a:lnTo>
                <a:lnTo>
                  <a:pt x="246569" y="160946"/>
                </a:lnTo>
                <a:lnTo>
                  <a:pt x="208586" y="160946"/>
                </a:lnTo>
                <a:lnTo>
                  <a:pt x="173822" y="224680"/>
                </a:lnTo>
                <a:cubicBezTo>
                  <a:pt x="169315" y="233050"/>
                  <a:pt x="160302" y="238200"/>
                  <a:pt x="151289" y="238200"/>
                </a:cubicBezTo>
                <a:cubicBezTo>
                  <a:pt x="147427" y="238200"/>
                  <a:pt x="142920" y="236912"/>
                  <a:pt x="139057" y="234981"/>
                </a:cubicBezTo>
                <a:cubicBezTo>
                  <a:pt x="126826" y="228543"/>
                  <a:pt x="121675" y="212449"/>
                  <a:pt x="128757" y="200217"/>
                </a:cubicBezTo>
                <a:lnTo>
                  <a:pt x="170603" y="122962"/>
                </a:lnTo>
                <a:cubicBezTo>
                  <a:pt x="175109" y="114593"/>
                  <a:pt x="183479" y="109443"/>
                  <a:pt x="193135" y="109443"/>
                </a:cubicBezTo>
                <a:close/>
                <a:moveTo>
                  <a:pt x="347643" y="0"/>
                </a:moveTo>
                <a:cubicBezTo>
                  <a:pt x="376087" y="0"/>
                  <a:pt x="399145" y="23059"/>
                  <a:pt x="399145" y="51503"/>
                </a:cubicBezTo>
                <a:cubicBezTo>
                  <a:pt x="399145" y="79947"/>
                  <a:pt x="376087" y="103006"/>
                  <a:pt x="347643" y="103006"/>
                </a:cubicBezTo>
                <a:cubicBezTo>
                  <a:pt x="319199" y="103006"/>
                  <a:pt x="296140" y="79947"/>
                  <a:pt x="296140" y="51503"/>
                </a:cubicBezTo>
                <a:cubicBezTo>
                  <a:pt x="296140" y="23059"/>
                  <a:pt x="319199" y="0"/>
                  <a:pt x="347643" y="0"/>
                </a:cubicBezTo>
                <a:close/>
              </a:path>
            </a:pathLst>
          </a:custGeom>
          <a:gradFill>
            <a:gsLst>
              <a:gs pos="2917">
                <a:schemeClr val="accent1"/>
              </a:gs>
              <a:gs pos="100000">
                <a:schemeClr val="accent2"/>
              </a:gs>
            </a:gsLst>
            <a:lin ang="5400000" scaled="0"/>
          </a:gradFill>
          <a:ln w="6350" cap="flat">
            <a:noFill/>
            <a:prstDash val="solid"/>
            <a:miter/>
          </a:ln>
        </p:spPr>
        <p:txBody>
          <a:bodyPr rtlCol="0" anchor="ctr"/>
          <a:lstStyle/>
          <a:p>
            <a:endParaRPr lang="en-US" dirty="0"/>
          </a:p>
        </p:txBody>
      </p:sp>
      <p:sp>
        <p:nvSpPr>
          <p:cNvPr id="49" name="Freeform: Shape 48" descr="Query store">
            <a:extLst>
              <a:ext uri="{FF2B5EF4-FFF2-40B4-BE49-F238E27FC236}">
                <a16:creationId xmlns:a16="http://schemas.microsoft.com/office/drawing/2014/main" id="{E0932BD4-F35F-37C9-E828-956B4BF26726}"/>
              </a:ext>
            </a:extLst>
          </p:cNvPr>
          <p:cNvSpPr/>
          <p:nvPr/>
        </p:nvSpPr>
        <p:spPr>
          <a:xfrm>
            <a:off x="1135099" y="1655923"/>
            <a:ext cx="459081" cy="459311"/>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sp>
        <p:nvSpPr>
          <p:cNvPr id="64" name="Graphic 59" descr="document with a lock">
            <a:extLst>
              <a:ext uri="{FF2B5EF4-FFF2-40B4-BE49-F238E27FC236}">
                <a16:creationId xmlns:a16="http://schemas.microsoft.com/office/drawing/2014/main" id="{FF211258-9128-EFBA-B444-D9CE4BE50447}"/>
              </a:ext>
            </a:extLst>
          </p:cNvPr>
          <p:cNvSpPr/>
          <p:nvPr/>
        </p:nvSpPr>
        <p:spPr>
          <a:xfrm>
            <a:off x="3102462" y="1650470"/>
            <a:ext cx="415755" cy="459519"/>
          </a:xfrm>
          <a:custGeom>
            <a:avLst/>
            <a:gdLst>
              <a:gd name="connsiteX0" fmla="*/ 104775 w 180975"/>
              <a:gd name="connsiteY0" fmla="*/ 0 h 200025"/>
              <a:gd name="connsiteX1" fmla="*/ 104775 w 180975"/>
              <a:gd name="connsiteY1" fmla="*/ 57150 h 200025"/>
              <a:gd name="connsiteX2" fmla="*/ 123825 w 180975"/>
              <a:gd name="connsiteY2" fmla="*/ 76200 h 200025"/>
              <a:gd name="connsiteX3" fmla="*/ 180975 w 180975"/>
              <a:gd name="connsiteY3" fmla="*/ 76200 h 200025"/>
              <a:gd name="connsiteX4" fmla="*/ 180975 w 180975"/>
              <a:gd name="connsiteY4" fmla="*/ 171450 h 200025"/>
              <a:gd name="connsiteX5" fmla="*/ 161925 w 180975"/>
              <a:gd name="connsiteY5" fmla="*/ 190500 h 200025"/>
              <a:gd name="connsiteX6" fmla="*/ 113824 w 180975"/>
              <a:gd name="connsiteY6" fmla="*/ 190500 h 200025"/>
              <a:gd name="connsiteX7" fmla="*/ 114300 w 180975"/>
              <a:gd name="connsiteY7" fmla="*/ 185738 h 200025"/>
              <a:gd name="connsiteX8" fmla="*/ 114300 w 180975"/>
              <a:gd name="connsiteY8" fmla="*/ 138113 h 200025"/>
              <a:gd name="connsiteX9" fmla="*/ 95250 w 180975"/>
              <a:gd name="connsiteY9" fmla="*/ 114777 h 200025"/>
              <a:gd name="connsiteX10" fmla="*/ 95250 w 180975"/>
              <a:gd name="connsiteY10" fmla="*/ 111919 h 200025"/>
              <a:gd name="connsiteX11" fmla="*/ 69057 w 180975"/>
              <a:gd name="connsiteY11" fmla="*/ 85725 h 200025"/>
              <a:gd name="connsiteX12" fmla="*/ 35719 w 180975"/>
              <a:gd name="connsiteY12" fmla="*/ 85725 h 200025"/>
              <a:gd name="connsiteX13" fmla="*/ 28575 w 180975"/>
              <a:gd name="connsiteY13" fmla="*/ 86711 h 200025"/>
              <a:gd name="connsiteX14" fmla="*/ 28575 w 180975"/>
              <a:gd name="connsiteY14" fmla="*/ 19050 h 200025"/>
              <a:gd name="connsiteX15" fmla="*/ 47625 w 180975"/>
              <a:gd name="connsiteY15" fmla="*/ 0 h 200025"/>
              <a:gd name="connsiteX16" fmla="*/ 104775 w 180975"/>
              <a:gd name="connsiteY16" fmla="*/ 0 h 200025"/>
              <a:gd name="connsiteX17" fmla="*/ 119063 w 180975"/>
              <a:gd name="connsiteY17" fmla="*/ 4763 h 200025"/>
              <a:gd name="connsiteX18" fmla="*/ 119063 w 180975"/>
              <a:gd name="connsiteY18" fmla="*/ 57150 h 200025"/>
              <a:gd name="connsiteX19" fmla="*/ 123825 w 180975"/>
              <a:gd name="connsiteY19" fmla="*/ 61913 h 200025"/>
              <a:gd name="connsiteX20" fmla="*/ 176213 w 180975"/>
              <a:gd name="connsiteY20" fmla="*/ 61913 h 200025"/>
              <a:gd name="connsiteX21" fmla="*/ 119063 w 180975"/>
              <a:gd name="connsiteY21" fmla="*/ 4763 h 200025"/>
              <a:gd name="connsiteX22" fmla="*/ 19050 w 180975"/>
              <a:gd name="connsiteY22" fmla="*/ 123826 h 200025"/>
              <a:gd name="connsiteX23" fmla="*/ 14288 w 180975"/>
              <a:gd name="connsiteY23" fmla="*/ 123826 h 200025"/>
              <a:gd name="connsiteX24" fmla="*/ 0 w 180975"/>
              <a:gd name="connsiteY24" fmla="*/ 138113 h 200025"/>
              <a:gd name="connsiteX25" fmla="*/ 0 w 180975"/>
              <a:gd name="connsiteY25" fmla="*/ 185738 h 200025"/>
              <a:gd name="connsiteX26" fmla="*/ 14288 w 180975"/>
              <a:gd name="connsiteY26" fmla="*/ 200025 h 200025"/>
              <a:gd name="connsiteX27" fmla="*/ 90488 w 180975"/>
              <a:gd name="connsiteY27" fmla="*/ 200025 h 200025"/>
              <a:gd name="connsiteX28" fmla="*/ 104775 w 180975"/>
              <a:gd name="connsiteY28" fmla="*/ 185738 h 200025"/>
              <a:gd name="connsiteX29" fmla="*/ 104775 w 180975"/>
              <a:gd name="connsiteY29" fmla="*/ 138113 h 200025"/>
              <a:gd name="connsiteX30" fmla="*/ 90488 w 180975"/>
              <a:gd name="connsiteY30" fmla="*/ 123826 h 200025"/>
              <a:gd name="connsiteX31" fmla="*/ 85725 w 180975"/>
              <a:gd name="connsiteY31" fmla="*/ 123826 h 200025"/>
              <a:gd name="connsiteX32" fmla="*/ 85725 w 180975"/>
              <a:gd name="connsiteY32" fmla="*/ 111919 h 200025"/>
              <a:gd name="connsiteX33" fmla="*/ 69057 w 180975"/>
              <a:gd name="connsiteY33" fmla="*/ 95250 h 200025"/>
              <a:gd name="connsiteX34" fmla="*/ 35719 w 180975"/>
              <a:gd name="connsiteY34" fmla="*/ 95250 h 200025"/>
              <a:gd name="connsiteX35" fmla="*/ 19050 w 180975"/>
              <a:gd name="connsiteY35" fmla="*/ 111919 h 200025"/>
              <a:gd name="connsiteX36" fmla="*/ 19050 w 180975"/>
              <a:gd name="connsiteY36" fmla="*/ 123826 h 200025"/>
              <a:gd name="connsiteX37" fmla="*/ 33338 w 180975"/>
              <a:gd name="connsiteY37" fmla="*/ 111919 h 200025"/>
              <a:gd name="connsiteX38" fmla="*/ 35719 w 180975"/>
              <a:gd name="connsiteY38" fmla="*/ 109538 h 200025"/>
              <a:gd name="connsiteX39" fmla="*/ 69057 w 180975"/>
              <a:gd name="connsiteY39" fmla="*/ 109538 h 200025"/>
              <a:gd name="connsiteX40" fmla="*/ 71438 w 180975"/>
              <a:gd name="connsiteY40" fmla="*/ 111919 h 200025"/>
              <a:gd name="connsiteX41" fmla="*/ 71438 w 180975"/>
              <a:gd name="connsiteY41" fmla="*/ 123826 h 200025"/>
              <a:gd name="connsiteX42" fmla="*/ 33338 w 180975"/>
              <a:gd name="connsiteY42" fmla="*/ 123826 h 200025"/>
              <a:gd name="connsiteX43" fmla="*/ 33338 w 180975"/>
              <a:gd name="connsiteY43" fmla="*/ 111919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0975" h="200025">
                <a:moveTo>
                  <a:pt x="104775" y="0"/>
                </a:moveTo>
                <a:lnTo>
                  <a:pt x="104775" y="57150"/>
                </a:lnTo>
                <a:cubicBezTo>
                  <a:pt x="104775" y="67671"/>
                  <a:pt x="113304" y="76200"/>
                  <a:pt x="123825" y="76200"/>
                </a:cubicBezTo>
                <a:lnTo>
                  <a:pt x="180975" y="76200"/>
                </a:lnTo>
                <a:lnTo>
                  <a:pt x="180975" y="171450"/>
                </a:lnTo>
                <a:cubicBezTo>
                  <a:pt x="180975" y="181971"/>
                  <a:pt x="172446" y="190500"/>
                  <a:pt x="161925" y="190500"/>
                </a:cubicBezTo>
                <a:lnTo>
                  <a:pt x="113824" y="190500"/>
                </a:lnTo>
                <a:cubicBezTo>
                  <a:pt x="114136" y="188961"/>
                  <a:pt x="114300" y="187368"/>
                  <a:pt x="114300" y="185738"/>
                </a:cubicBezTo>
                <a:lnTo>
                  <a:pt x="114300" y="138113"/>
                </a:lnTo>
                <a:cubicBezTo>
                  <a:pt x="114300" y="126593"/>
                  <a:pt x="106119" y="116983"/>
                  <a:pt x="95250" y="114777"/>
                </a:cubicBezTo>
                <a:lnTo>
                  <a:pt x="95250" y="111919"/>
                </a:lnTo>
                <a:cubicBezTo>
                  <a:pt x="95250" y="97452"/>
                  <a:pt x="83523" y="85725"/>
                  <a:pt x="69057" y="85725"/>
                </a:cubicBezTo>
                <a:lnTo>
                  <a:pt x="35719" y="85725"/>
                </a:lnTo>
                <a:cubicBezTo>
                  <a:pt x="33242" y="85725"/>
                  <a:pt x="30846" y="86069"/>
                  <a:pt x="28575" y="86711"/>
                </a:cubicBezTo>
                <a:lnTo>
                  <a:pt x="28575" y="19050"/>
                </a:lnTo>
                <a:cubicBezTo>
                  <a:pt x="28575" y="8529"/>
                  <a:pt x="37104" y="0"/>
                  <a:pt x="47625" y="0"/>
                </a:cubicBezTo>
                <a:lnTo>
                  <a:pt x="104775" y="0"/>
                </a:lnTo>
                <a:close/>
                <a:moveTo>
                  <a:pt x="119063" y="4763"/>
                </a:moveTo>
                <a:lnTo>
                  <a:pt x="119063" y="57150"/>
                </a:lnTo>
                <a:cubicBezTo>
                  <a:pt x="119063" y="59780"/>
                  <a:pt x="121195" y="61913"/>
                  <a:pt x="123825" y="61913"/>
                </a:cubicBezTo>
                <a:lnTo>
                  <a:pt x="176213" y="61913"/>
                </a:lnTo>
                <a:lnTo>
                  <a:pt x="119063" y="4763"/>
                </a:lnTo>
                <a:close/>
                <a:moveTo>
                  <a:pt x="19050" y="123826"/>
                </a:moveTo>
                <a:lnTo>
                  <a:pt x="14288" y="123826"/>
                </a:lnTo>
                <a:cubicBezTo>
                  <a:pt x="6397" y="123826"/>
                  <a:pt x="0" y="130222"/>
                  <a:pt x="0" y="138113"/>
                </a:cubicBezTo>
                <a:lnTo>
                  <a:pt x="0" y="185738"/>
                </a:lnTo>
                <a:cubicBezTo>
                  <a:pt x="0" y="193628"/>
                  <a:pt x="6397" y="200025"/>
                  <a:pt x="14288" y="200025"/>
                </a:cubicBezTo>
                <a:lnTo>
                  <a:pt x="90488" y="200025"/>
                </a:lnTo>
                <a:cubicBezTo>
                  <a:pt x="98378" y="200025"/>
                  <a:pt x="104775" y="193628"/>
                  <a:pt x="104775" y="185738"/>
                </a:cubicBezTo>
                <a:lnTo>
                  <a:pt x="104775" y="138113"/>
                </a:lnTo>
                <a:cubicBezTo>
                  <a:pt x="104775" y="130222"/>
                  <a:pt x="98378" y="123826"/>
                  <a:pt x="90488" y="123826"/>
                </a:cubicBezTo>
                <a:lnTo>
                  <a:pt x="85725" y="123826"/>
                </a:lnTo>
                <a:lnTo>
                  <a:pt x="85725" y="111919"/>
                </a:lnTo>
                <a:cubicBezTo>
                  <a:pt x="85725" y="102713"/>
                  <a:pt x="78262" y="95250"/>
                  <a:pt x="69057" y="95250"/>
                </a:cubicBezTo>
                <a:lnTo>
                  <a:pt x="35719" y="95250"/>
                </a:lnTo>
                <a:cubicBezTo>
                  <a:pt x="26513" y="95250"/>
                  <a:pt x="19050" y="102713"/>
                  <a:pt x="19050" y="111919"/>
                </a:cubicBezTo>
                <a:lnTo>
                  <a:pt x="19050" y="123826"/>
                </a:lnTo>
                <a:close/>
                <a:moveTo>
                  <a:pt x="33338" y="111919"/>
                </a:moveTo>
                <a:cubicBezTo>
                  <a:pt x="33338" y="110603"/>
                  <a:pt x="34404" y="109538"/>
                  <a:pt x="35719" y="109538"/>
                </a:cubicBezTo>
                <a:lnTo>
                  <a:pt x="69057" y="109538"/>
                </a:lnTo>
                <a:cubicBezTo>
                  <a:pt x="70372" y="109538"/>
                  <a:pt x="71438" y="110603"/>
                  <a:pt x="71438" y="111919"/>
                </a:cubicBezTo>
                <a:lnTo>
                  <a:pt x="71438" y="123826"/>
                </a:lnTo>
                <a:lnTo>
                  <a:pt x="33338" y="123826"/>
                </a:lnTo>
                <a:lnTo>
                  <a:pt x="33338" y="111919"/>
                </a:ln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nvGrpSpPr>
          <p:cNvPr id="65" name="Group 4" descr="Linux">
            <a:extLst>
              <a:ext uri="{FF2B5EF4-FFF2-40B4-BE49-F238E27FC236}">
                <a16:creationId xmlns:a16="http://schemas.microsoft.com/office/drawing/2014/main" id="{9423B34C-9B23-E3C4-1D72-5BB5D8A3DAA2}"/>
              </a:ext>
            </a:extLst>
          </p:cNvPr>
          <p:cNvGrpSpPr>
            <a:grpSpLocks noChangeAspect="1"/>
          </p:cNvGrpSpPr>
          <p:nvPr/>
        </p:nvGrpSpPr>
        <p:grpSpPr bwMode="auto">
          <a:xfrm>
            <a:off x="4929182" y="1630363"/>
            <a:ext cx="428624" cy="509587"/>
            <a:chOff x="3105" y="1027"/>
            <a:chExt cx="270" cy="321"/>
          </a:xfrm>
          <a:gradFill>
            <a:gsLst>
              <a:gs pos="2917">
                <a:schemeClr val="accent1"/>
              </a:gs>
              <a:gs pos="100000">
                <a:schemeClr val="accent2"/>
              </a:gs>
            </a:gsLst>
            <a:lin ang="5400000" scaled="0"/>
          </a:gradFill>
        </p:grpSpPr>
        <p:sp>
          <p:nvSpPr>
            <p:cNvPr id="67" name="Freeform 5">
              <a:extLst>
                <a:ext uri="{FF2B5EF4-FFF2-40B4-BE49-F238E27FC236}">
                  <a16:creationId xmlns:a16="http://schemas.microsoft.com/office/drawing/2014/main" id="{47468CAA-993E-E8B6-4FD0-72C8DB322EB1}"/>
                </a:ext>
              </a:extLst>
            </p:cNvPr>
            <p:cNvSpPr>
              <a:spLocks/>
            </p:cNvSpPr>
            <p:nvPr/>
          </p:nvSpPr>
          <p:spPr bwMode="auto">
            <a:xfrm>
              <a:off x="3233" y="1100"/>
              <a:ext cx="6" cy="3"/>
            </a:xfrm>
            <a:custGeom>
              <a:avLst/>
              <a:gdLst>
                <a:gd name="T0" fmla="*/ 9 w 24"/>
                <a:gd name="T1" fmla="*/ 8 h 12"/>
                <a:gd name="T2" fmla="*/ 16 w 24"/>
                <a:gd name="T3" fmla="*/ 12 h 12"/>
                <a:gd name="T4" fmla="*/ 23 w 24"/>
                <a:gd name="T5" fmla="*/ 8 h 12"/>
                <a:gd name="T6" fmla="*/ 15 w 24"/>
                <a:gd name="T7" fmla="*/ 1 h 12"/>
                <a:gd name="T8" fmla="*/ 7 w 24"/>
                <a:gd name="T9" fmla="*/ 0 h 12"/>
                <a:gd name="T10" fmla="*/ 2 w 24"/>
                <a:gd name="T11" fmla="*/ 1 h 12"/>
                <a:gd name="T12" fmla="*/ 0 w 24"/>
                <a:gd name="T13" fmla="*/ 4 h 12"/>
                <a:gd name="T14" fmla="*/ 9 w 24"/>
                <a:gd name="T15" fmla="*/ 8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2">
                  <a:moveTo>
                    <a:pt x="9" y="8"/>
                  </a:moveTo>
                  <a:cubicBezTo>
                    <a:pt x="11" y="9"/>
                    <a:pt x="13" y="12"/>
                    <a:pt x="16" y="12"/>
                  </a:cubicBezTo>
                  <a:cubicBezTo>
                    <a:pt x="19" y="12"/>
                    <a:pt x="23" y="11"/>
                    <a:pt x="23" y="8"/>
                  </a:cubicBezTo>
                  <a:cubicBezTo>
                    <a:pt x="24" y="5"/>
                    <a:pt x="19" y="3"/>
                    <a:pt x="15" y="1"/>
                  </a:cubicBezTo>
                  <a:cubicBezTo>
                    <a:pt x="13" y="0"/>
                    <a:pt x="10" y="0"/>
                    <a:pt x="7" y="0"/>
                  </a:cubicBezTo>
                  <a:cubicBezTo>
                    <a:pt x="5" y="0"/>
                    <a:pt x="3" y="0"/>
                    <a:pt x="2" y="1"/>
                  </a:cubicBezTo>
                  <a:cubicBezTo>
                    <a:pt x="1" y="2"/>
                    <a:pt x="0" y="3"/>
                    <a:pt x="0" y="4"/>
                  </a:cubicBezTo>
                  <a:cubicBezTo>
                    <a:pt x="1" y="7"/>
                    <a:pt x="6" y="6"/>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6">
              <a:extLst>
                <a:ext uri="{FF2B5EF4-FFF2-40B4-BE49-F238E27FC236}">
                  <a16:creationId xmlns:a16="http://schemas.microsoft.com/office/drawing/2014/main" id="{DF9730CF-9223-57F6-19E7-D2CF63BDC058}"/>
                </a:ext>
              </a:extLst>
            </p:cNvPr>
            <p:cNvSpPr>
              <a:spLocks/>
            </p:cNvSpPr>
            <p:nvPr/>
          </p:nvSpPr>
          <p:spPr bwMode="auto">
            <a:xfrm>
              <a:off x="3218" y="1100"/>
              <a:ext cx="3" cy="3"/>
            </a:xfrm>
            <a:custGeom>
              <a:avLst/>
              <a:gdLst>
                <a:gd name="T0" fmla="*/ 5 w 11"/>
                <a:gd name="T1" fmla="*/ 10 h 10"/>
                <a:gd name="T2" fmla="*/ 10 w 11"/>
                <a:gd name="T3" fmla="*/ 4 h 10"/>
                <a:gd name="T4" fmla="*/ 9 w 11"/>
                <a:gd name="T5" fmla="*/ 0 h 10"/>
                <a:gd name="T6" fmla="*/ 8 w 11"/>
                <a:gd name="T7" fmla="*/ 0 h 10"/>
                <a:gd name="T8" fmla="*/ 2 w 11"/>
                <a:gd name="T9" fmla="*/ 8 h 10"/>
                <a:gd name="T10" fmla="*/ 5 w 11"/>
                <a:gd name="T11" fmla="*/ 10 h 10"/>
              </a:gdLst>
              <a:ahLst/>
              <a:cxnLst>
                <a:cxn ang="0">
                  <a:pos x="T0" y="T1"/>
                </a:cxn>
                <a:cxn ang="0">
                  <a:pos x="T2" y="T3"/>
                </a:cxn>
                <a:cxn ang="0">
                  <a:pos x="T4" y="T5"/>
                </a:cxn>
                <a:cxn ang="0">
                  <a:pos x="T6" y="T7"/>
                </a:cxn>
                <a:cxn ang="0">
                  <a:pos x="T8" y="T9"/>
                </a:cxn>
                <a:cxn ang="0">
                  <a:pos x="T10" y="T11"/>
                </a:cxn>
              </a:cxnLst>
              <a:rect l="0" t="0" r="r" b="b"/>
              <a:pathLst>
                <a:path w="11" h="10">
                  <a:moveTo>
                    <a:pt x="5" y="10"/>
                  </a:moveTo>
                  <a:cubicBezTo>
                    <a:pt x="7" y="9"/>
                    <a:pt x="8" y="6"/>
                    <a:pt x="10" y="4"/>
                  </a:cubicBezTo>
                  <a:cubicBezTo>
                    <a:pt x="11" y="4"/>
                    <a:pt x="11" y="1"/>
                    <a:pt x="9" y="0"/>
                  </a:cubicBezTo>
                  <a:cubicBezTo>
                    <a:pt x="9" y="0"/>
                    <a:pt x="9" y="0"/>
                    <a:pt x="8" y="0"/>
                  </a:cubicBezTo>
                  <a:cubicBezTo>
                    <a:pt x="5" y="0"/>
                    <a:pt x="0" y="6"/>
                    <a:pt x="2" y="8"/>
                  </a:cubicBezTo>
                  <a:cubicBezTo>
                    <a:pt x="2" y="9"/>
                    <a:pt x="4" y="10"/>
                    <a:pt x="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7">
              <a:extLst>
                <a:ext uri="{FF2B5EF4-FFF2-40B4-BE49-F238E27FC236}">
                  <a16:creationId xmlns:a16="http://schemas.microsoft.com/office/drawing/2014/main" id="{D5F586FD-4B74-9A24-83AD-9EC7B28BAA76}"/>
                </a:ext>
              </a:extLst>
            </p:cNvPr>
            <p:cNvSpPr>
              <a:spLocks noEditPoints="1"/>
            </p:cNvSpPr>
            <p:nvPr/>
          </p:nvSpPr>
          <p:spPr bwMode="auto">
            <a:xfrm>
              <a:off x="3105" y="1027"/>
              <a:ext cx="270" cy="321"/>
            </a:xfrm>
            <a:custGeom>
              <a:avLst/>
              <a:gdLst>
                <a:gd name="T0" fmla="*/ 956 w 1034"/>
                <a:gd name="T1" fmla="*/ 931 h 1208"/>
                <a:gd name="T2" fmla="*/ 903 w 1034"/>
                <a:gd name="T3" fmla="*/ 837 h 1208"/>
                <a:gd name="T4" fmla="*/ 762 w 1034"/>
                <a:gd name="T5" fmla="*/ 437 h 1208"/>
                <a:gd name="T6" fmla="*/ 623 w 1034"/>
                <a:gd name="T7" fmla="*/ 35 h 1208"/>
                <a:gd name="T8" fmla="*/ 356 w 1034"/>
                <a:gd name="T9" fmla="*/ 386 h 1208"/>
                <a:gd name="T10" fmla="*/ 221 w 1034"/>
                <a:gd name="T11" fmla="*/ 622 h 1208"/>
                <a:gd name="T12" fmla="*/ 151 w 1034"/>
                <a:gd name="T13" fmla="*/ 820 h 1208"/>
                <a:gd name="T14" fmla="*/ 85 w 1034"/>
                <a:gd name="T15" fmla="*/ 867 h 1208"/>
                <a:gd name="T16" fmla="*/ 18 w 1034"/>
                <a:gd name="T17" fmla="*/ 1031 h 1208"/>
                <a:gd name="T18" fmla="*/ 28 w 1034"/>
                <a:gd name="T19" fmla="*/ 1124 h 1208"/>
                <a:gd name="T20" fmla="*/ 313 w 1034"/>
                <a:gd name="T21" fmla="*/ 1207 h 1208"/>
                <a:gd name="T22" fmla="*/ 471 w 1034"/>
                <a:gd name="T23" fmla="*/ 1119 h 1208"/>
                <a:gd name="T24" fmla="*/ 664 w 1034"/>
                <a:gd name="T25" fmla="*/ 1167 h 1208"/>
                <a:gd name="T26" fmla="*/ 899 w 1034"/>
                <a:gd name="T27" fmla="*/ 1119 h 1208"/>
                <a:gd name="T28" fmla="*/ 773 w 1034"/>
                <a:gd name="T29" fmla="*/ 587 h 1208"/>
                <a:gd name="T30" fmla="*/ 856 w 1034"/>
                <a:gd name="T31" fmla="*/ 806 h 1208"/>
                <a:gd name="T32" fmla="*/ 783 w 1034"/>
                <a:gd name="T33" fmla="*/ 812 h 1208"/>
                <a:gd name="T34" fmla="*/ 815 w 1034"/>
                <a:gd name="T35" fmla="*/ 670 h 1208"/>
                <a:gd name="T36" fmla="*/ 617 w 1034"/>
                <a:gd name="T37" fmla="*/ 187 h 1208"/>
                <a:gd name="T38" fmla="*/ 566 w 1034"/>
                <a:gd name="T39" fmla="*/ 170 h 1208"/>
                <a:gd name="T40" fmla="*/ 569 w 1034"/>
                <a:gd name="T41" fmla="*/ 288 h 1208"/>
                <a:gd name="T42" fmla="*/ 547 w 1034"/>
                <a:gd name="T43" fmla="*/ 216 h 1208"/>
                <a:gd name="T44" fmla="*/ 512 w 1034"/>
                <a:gd name="T45" fmla="*/ 254 h 1208"/>
                <a:gd name="T46" fmla="*/ 584 w 1034"/>
                <a:gd name="T47" fmla="*/ 248 h 1208"/>
                <a:gd name="T48" fmla="*/ 424 w 1034"/>
                <a:gd name="T49" fmla="*/ 156 h 1208"/>
                <a:gd name="T50" fmla="*/ 407 w 1034"/>
                <a:gd name="T51" fmla="*/ 153 h 1208"/>
                <a:gd name="T52" fmla="*/ 457 w 1034"/>
                <a:gd name="T53" fmla="*/ 249 h 1208"/>
                <a:gd name="T54" fmla="*/ 393 w 1034"/>
                <a:gd name="T55" fmla="*/ 225 h 1208"/>
                <a:gd name="T56" fmla="*/ 391 w 1034"/>
                <a:gd name="T57" fmla="*/ 301 h 1208"/>
                <a:gd name="T58" fmla="*/ 413 w 1034"/>
                <a:gd name="T59" fmla="*/ 225 h 1208"/>
                <a:gd name="T60" fmla="*/ 374 w 1034"/>
                <a:gd name="T61" fmla="*/ 330 h 1208"/>
                <a:gd name="T62" fmla="*/ 589 w 1034"/>
                <a:gd name="T63" fmla="*/ 298 h 1208"/>
                <a:gd name="T64" fmla="*/ 613 w 1034"/>
                <a:gd name="T65" fmla="*/ 346 h 1208"/>
                <a:gd name="T66" fmla="*/ 435 w 1034"/>
                <a:gd name="T67" fmla="*/ 416 h 1208"/>
                <a:gd name="T68" fmla="*/ 486 w 1034"/>
                <a:gd name="T69" fmla="*/ 387 h 1208"/>
                <a:gd name="T70" fmla="*/ 593 w 1034"/>
                <a:gd name="T71" fmla="*/ 331 h 1208"/>
                <a:gd name="T72" fmla="*/ 584 w 1034"/>
                <a:gd name="T73" fmla="*/ 322 h 1208"/>
                <a:gd name="T74" fmla="*/ 410 w 1034"/>
                <a:gd name="T75" fmla="*/ 370 h 1208"/>
                <a:gd name="T76" fmla="*/ 372 w 1034"/>
                <a:gd name="T77" fmla="*/ 352 h 1208"/>
                <a:gd name="T78" fmla="*/ 245 w 1034"/>
                <a:gd name="T79" fmla="*/ 1165 h 1208"/>
                <a:gd name="T80" fmla="*/ 34 w 1034"/>
                <a:gd name="T81" fmla="*/ 1034 h 1208"/>
                <a:gd name="T82" fmla="*/ 108 w 1034"/>
                <a:gd name="T83" fmla="*/ 878 h 1208"/>
                <a:gd name="T84" fmla="*/ 220 w 1034"/>
                <a:gd name="T85" fmla="*/ 819 h 1208"/>
                <a:gd name="T86" fmla="*/ 584 w 1034"/>
                <a:gd name="T87" fmla="*/ 1049 h 1208"/>
                <a:gd name="T88" fmla="*/ 260 w 1034"/>
                <a:gd name="T89" fmla="*/ 845 h 1208"/>
                <a:gd name="T90" fmla="*/ 273 w 1034"/>
                <a:gd name="T91" fmla="*/ 598 h 1208"/>
                <a:gd name="T92" fmla="*/ 250 w 1034"/>
                <a:gd name="T93" fmla="*/ 769 h 1208"/>
                <a:gd name="T94" fmla="*/ 390 w 1034"/>
                <a:gd name="T95" fmla="*/ 382 h 1208"/>
                <a:gd name="T96" fmla="*/ 503 w 1034"/>
                <a:gd name="T97" fmla="*/ 431 h 1208"/>
                <a:gd name="T98" fmla="*/ 603 w 1034"/>
                <a:gd name="T99" fmla="*/ 381 h 1208"/>
                <a:gd name="T100" fmla="*/ 722 w 1034"/>
                <a:gd name="T101" fmla="*/ 607 h 1208"/>
                <a:gd name="T102" fmla="*/ 685 w 1034"/>
                <a:gd name="T103" fmla="*/ 830 h 1208"/>
                <a:gd name="T104" fmla="*/ 1003 w 1034"/>
                <a:gd name="T105" fmla="*/ 1035 h 1208"/>
                <a:gd name="T106" fmla="*/ 678 w 1034"/>
                <a:gd name="T107" fmla="*/ 1154 h 1208"/>
                <a:gd name="T108" fmla="*/ 712 w 1034"/>
                <a:gd name="T109" fmla="*/ 832 h 1208"/>
                <a:gd name="T110" fmla="*/ 914 w 1034"/>
                <a:gd name="T111" fmla="*/ 856 h 1208"/>
                <a:gd name="T112" fmla="*/ 1002 w 1034"/>
                <a:gd name="T113" fmla="*/ 986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34" h="1208">
                  <a:moveTo>
                    <a:pt x="1026" y="993"/>
                  </a:moveTo>
                  <a:cubicBezTo>
                    <a:pt x="1022" y="986"/>
                    <a:pt x="1016" y="981"/>
                    <a:pt x="1012" y="978"/>
                  </a:cubicBezTo>
                  <a:cubicBezTo>
                    <a:pt x="1009" y="975"/>
                    <a:pt x="1006" y="973"/>
                    <a:pt x="1003" y="972"/>
                  </a:cubicBezTo>
                  <a:cubicBezTo>
                    <a:pt x="1002" y="971"/>
                    <a:pt x="1001" y="970"/>
                    <a:pt x="1000" y="969"/>
                  </a:cubicBezTo>
                  <a:cubicBezTo>
                    <a:pt x="996" y="966"/>
                    <a:pt x="992" y="963"/>
                    <a:pt x="988" y="960"/>
                  </a:cubicBezTo>
                  <a:cubicBezTo>
                    <a:pt x="984" y="957"/>
                    <a:pt x="980" y="953"/>
                    <a:pt x="976" y="950"/>
                  </a:cubicBezTo>
                  <a:cubicBezTo>
                    <a:pt x="966" y="943"/>
                    <a:pt x="960" y="937"/>
                    <a:pt x="956" y="931"/>
                  </a:cubicBezTo>
                  <a:cubicBezTo>
                    <a:pt x="956" y="931"/>
                    <a:pt x="955" y="931"/>
                    <a:pt x="955" y="930"/>
                  </a:cubicBezTo>
                  <a:cubicBezTo>
                    <a:pt x="948" y="923"/>
                    <a:pt x="945" y="917"/>
                    <a:pt x="944" y="910"/>
                  </a:cubicBezTo>
                  <a:cubicBezTo>
                    <a:pt x="943" y="906"/>
                    <a:pt x="943" y="901"/>
                    <a:pt x="943" y="894"/>
                  </a:cubicBezTo>
                  <a:cubicBezTo>
                    <a:pt x="943" y="893"/>
                    <a:pt x="943" y="892"/>
                    <a:pt x="943" y="892"/>
                  </a:cubicBezTo>
                  <a:cubicBezTo>
                    <a:pt x="942" y="884"/>
                    <a:pt x="941" y="876"/>
                    <a:pt x="937" y="867"/>
                  </a:cubicBezTo>
                  <a:cubicBezTo>
                    <a:pt x="934" y="862"/>
                    <a:pt x="931" y="856"/>
                    <a:pt x="925" y="850"/>
                  </a:cubicBezTo>
                  <a:cubicBezTo>
                    <a:pt x="919" y="843"/>
                    <a:pt x="909" y="839"/>
                    <a:pt x="903" y="837"/>
                  </a:cubicBezTo>
                  <a:cubicBezTo>
                    <a:pt x="903" y="837"/>
                    <a:pt x="903" y="837"/>
                    <a:pt x="902" y="837"/>
                  </a:cubicBezTo>
                  <a:cubicBezTo>
                    <a:pt x="908" y="826"/>
                    <a:pt x="911" y="814"/>
                    <a:pt x="914" y="803"/>
                  </a:cubicBezTo>
                  <a:cubicBezTo>
                    <a:pt x="919" y="776"/>
                    <a:pt x="916" y="747"/>
                    <a:pt x="911" y="720"/>
                  </a:cubicBezTo>
                  <a:cubicBezTo>
                    <a:pt x="905" y="682"/>
                    <a:pt x="894" y="646"/>
                    <a:pt x="880" y="610"/>
                  </a:cubicBezTo>
                  <a:cubicBezTo>
                    <a:pt x="869" y="584"/>
                    <a:pt x="857" y="558"/>
                    <a:pt x="841" y="536"/>
                  </a:cubicBezTo>
                  <a:cubicBezTo>
                    <a:pt x="824" y="514"/>
                    <a:pt x="803" y="496"/>
                    <a:pt x="787" y="473"/>
                  </a:cubicBezTo>
                  <a:cubicBezTo>
                    <a:pt x="778" y="461"/>
                    <a:pt x="771" y="449"/>
                    <a:pt x="762" y="437"/>
                  </a:cubicBezTo>
                  <a:cubicBezTo>
                    <a:pt x="759" y="430"/>
                    <a:pt x="755" y="422"/>
                    <a:pt x="752" y="415"/>
                  </a:cubicBezTo>
                  <a:cubicBezTo>
                    <a:pt x="741" y="392"/>
                    <a:pt x="732" y="369"/>
                    <a:pt x="719" y="346"/>
                  </a:cubicBezTo>
                  <a:cubicBezTo>
                    <a:pt x="717" y="343"/>
                    <a:pt x="715" y="339"/>
                    <a:pt x="713" y="336"/>
                  </a:cubicBezTo>
                  <a:cubicBezTo>
                    <a:pt x="711" y="315"/>
                    <a:pt x="709" y="294"/>
                    <a:pt x="708" y="273"/>
                  </a:cubicBezTo>
                  <a:cubicBezTo>
                    <a:pt x="706" y="230"/>
                    <a:pt x="708" y="186"/>
                    <a:pt x="697" y="145"/>
                  </a:cubicBezTo>
                  <a:cubicBezTo>
                    <a:pt x="692" y="125"/>
                    <a:pt x="683" y="106"/>
                    <a:pt x="672" y="89"/>
                  </a:cubicBezTo>
                  <a:cubicBezTo>
                    <a:pt x="659" y="68"/>
                    <a:pt x="642" y="50"/>
                    <a:pt x="623" y="35"/>
                  </a:cubicBezTo>
                  <a:cubicBezTo>
                    <a:pt x="591" y="12"/>
                    <a:pt x="552" y="1"/>
                    <a:pt x="513" y="0"/>
                  </a:cubicBezTo>
                  <a:cubicBezTo>
                    <a:pt x="485" y="0"/>
                    <a:pt x="456" y="6"/>
                    <a:pt x="430" y="19"/>
                  </a:cubicBezTo>
                  <a:cubicBezTo>
                    <a:pt x="403" y="34"/>
                    <a:pt x="382" y="57"/>
                    <a:pt x="368" y="84"/>
                  </a:cubicBezTo>
                  <a:cubicBezTo>
                    <a:pt x="354" y="112"/>
                    <a:pt x="349" y="142"/>
                    <a:pt x="348" y="173"/>
                  </a:cubicBezTo>
                  <a:cubicBezTo>
                    <a:pt x="347" y="203"/>
                    <a:pt x="350" y="233"/>
                    <a:pt x="351" y="262"/>
                  </a:cubicBezTo>
                  <a:cubicBezTo>
                    <a:pt x="352" y="294"/>
                    <a:pt x="352" y="325"/>
                    <a:pt x="354" y="356"/>
                  </a:cubicBezTo>
                  <a:cubicBezTo>
                    <a:pt x="355" y="366"/>
                    <a:pt x="356" y="376"/>
                    <a:pt x="356" y="386"/>
                  </a:cubicBezTo>
                  <a:cubicBezTo>
                    <a:pt x="356" y="391"/>
                    <a:pt x="356" y="395"/>
                    <a:pt x="356" y="400"/>
                  </a:cubicBezTo>
                  <a:cubicBezTo>
                    <a:pt x="356" y="401"/>
                    <a:pt x="355" y="401"/>
                    <a:pt x="355" y="402"/>
                  </a:cubicBezTo>
                  <a:cubicBezTo>
                    <a:pt x="351" y="412"/>
                    <a:pt x="346" y="421"/>
                    <a:pt x="341" y="430"/>
                  </a:cubicBezTo>
                  <a:cubicBezTo>
                    <a:pt x="331" y="443"/>
                    <a:pt x="321" y="455"/>
                    <a:pt x="311" y="468"/>
                  </a:cubicBezTo>
                  <a:cubicBezTo>
                    <a:pt x="299" y="482"/>
                    <a:pt x="288" y="497"/>
                    <a:pt x="276" y="511"/>
                  </a:cubicBezTo>
                  <a:cubicBezTo>
                    <a:pt x="262" y="529"/>
                    <a:pt x="248" y="546"/>
                    <a:pt x="239" y="567"/>
                  </a:cubicBezTo>
                  <a:cubicBezTo>
                    <a:pt x="231" y="584"/>
                    <a:pt x="227" y="604"/>
                    <a:pt x="221" y="622"/>
                  </a:cubicBezTo>
                  <a:cubicBezTo>
                    <a:pt x="215" y="643"/>
                    <a:pt x="207" y="664"/>
                    <a:pt x="198" y="683"/>
                  </a:cubicBezTo>
                  <a:cubicBezTo>
                    <a:pt x="189" y="702"/>
                    <a:pt x="179" y="720"/>
                    <a:pt x="170" y="738"/>
                  </a:cubicBezTo>
                  <a:cubicBezTo>
                    <a:pt x="163" y="751"/>
                    <a:pt x="156" y="764"/>
                    <a:pt x="153" y="778"/>
                  </a:cubicBezTo>
                  <a:cubicBezTo>
                    <a:pt x="151" y="790"/>
                    <a:pt x="153" y="802"/>
                    <a:pt x="156" y="813"/>
                  </a:cubicBezTo>
                  <a:cubicBezTo>
                    <a:pt x="156" y="813"/>
                    <a:pt x="156" y="814"/>
                    <a:pt x="156" y="814"/>
                  </a:cubicBezTo>
                  <a:cubicBezTo>
                    <a:pt x="155" y="816"/>
                    <a:pt x="153" y="817"/>
                    <a:pt x="152" y="819"/>
                  </a:cubicBezTo>
                  <a:cubicBezTo>
                    <a:pt x="151" y="819"/>
                    <a:pt x="151" y="820"/>
                    <a:pt x="151" y="820"/>
                  </a:cubicBezTo>
                  <a:cubicBezTo>
                    <a:pt x="147" y="824"/>
                    <a:pt x="142" y="831"/>
                    <a:pt x="138" y="840"/>
                  </a:cubicBezTo>
                  <a:cubicBezTo>
                    <a:pt x="135" y="845"/>
                    <a:pt x="132" y="850"/>
                    <a:pt x="130" y="854"/>
                  </a:cubicBezTo>
                  <a:cubicBezTo>
                    <a:pt x="126" y="858"/>
                    <a:pt x="123" y="861"/>
                    <a:pt x="119" y="864"/>
                  </a:cubicBezTo>
                  <a:cubicBezTo>
                    <a:pt x="115" y="866"/>
                    <a:pt x="111" y="867"/>
                    <a:pt x="107" y="867"/>
                  </a:cubicBezTo>
                  <a:cubicBezTo>
                    <a:pt x="106" y="867"/>
                    <a:pt x="106" y="867"/>
                    <a:pt x="105" y="867"/>
                  </a:cubicBezTo>
                  <a:cubicBezTo>
                    <a:pt x="101" y="868"/>
                    <a:pt x="97" y="867"/>
                    <a:pt x="93" y="867"/>
                  </a:cubicBezTo>
                  <a:cubicBezTo>
                    <a:pt x="90" y="867"/>
                    <a:pt x="88" y="867"/>
                    <a:pt x="85" y="867"/>
                  </a:cubicBezTo>
                  <a:cubicBezTo>
                    <a:pt x="78" y="867"/>
                    <a:pt x="69" y="867"/>
                    <a:pt x="61" y="869"/>
                  </a:cubicBezTo>
                  <a:cubicBezTo>
                    <a:pt x="50" y="871"/>
                    <a:pt x="41" y="876"/>
                    <a:pt x="34" y="883"/>
                  </a:cubicBezTo>
                  <a:cubicBezTo>
                    <a:pt x="26" y="890"/>
                    <a:pt x="21" y="900"/>
                    <a:pt x="19" y="911"/>
                  </a:cubicBezTo>
                  <a:cubicBezTo>
                    <a:pt x="17" y="919"/>
                    <a:pt x="17" y="928"/>
                    <a:pt x="18" y="938"/>
                  </a:cubicBezTo>
                  <a:cubicBezTo>
                    <a:pt x="19" y="947"/>
                    <a:pt x="20" y="956"/>
                    <a:pt x="21" y="964"/>
                  </a:cubicBezTo>
                  <a:cubicBezTo>
                    <a:pt x="22" y="973"/>
                    <a:pt x="23" y="981"/>
                    <a:pt x="23" y="989"/>
                  </a:cubicBezTo>
                  <a:cubicBezTo>
                    <a:pt x="24" y="1007"/>
                    <a:pt x="22" y="1021"/>
                    <a:pt x="18" y="1031"/>
                  </a:cubicBezTo>
                  <a:cubicBezTo>
                    <a:pt x="17" y="1032"/>
                    <a:pt x="17" y="1032"/>
                    <a:pt x="17" y="1032"/>
                  </a:cubicBezTo>
                  <a:cubicBezTo>
                    <a:pt x="16" y="1036"/>
                    <a:pt x="14" y="1039"/>
                    <a:pt x="12" y="1043"/>
                  </a:cubicBezTo>
                  <a:cubicBezTo>
                    <a:pt x="9" y="1049"/>
                    <a:pt x="6" y="1055"/>
                    <a:pt x="4" y="1062"/>
                  </a:cubicBezTo>
                  <a:cubicBezTo>
                    <a:pt x="1" y="1068"/>
                    <a:pt x="0" y="1075"/>
                    <a:pt x="0" y="1082"/>
                  </a:cubicBezTo>
                  <a:cubicBezTo>
                    <a:pt x="0" y="1086"/>
                    <a:pt x="0" y="1096"/>
                    <a:pt x="5" y="1104"/>
                  </a:cubicBezTo>
                  <a:cubicBezTo>
                    <a:pt x="5" y="1105"/>
                    <a:pt x="5" y="1105"/>
                    <a:pt x="6" y="1106"/>
                  </a:cubicBezTo>
                  <a:cubicBezTo>
                    <a:pt x="11" y="1113"/>
                    <a:pt x="18" y="1119"/>
                    <a:pt x="28" y="1124"/>
                  </a:cubicBezTo>
                  <a:cubicBezTo>
                    <a:pt x="35" y="1128"/>
                    <a:pt x="43" y="1130"/>
                    <a:pt x="52" y="1132"/>
                  </a:cubicBezTo>
                  <a:cubicBezTo>
                    <a:pt x="57" y="1133"/>
                    <a:pt x="63" y="1135"/>
                    <a:pt x="69" y="1137"/>
                  </a:cubicBezTo>
                  <a:cubicBezTo>
                    <a:pt x="78" y="1140"/>
                    <a:pt x="86" y="1143"/>
                    <a:pt x="95" y="1145"/>
                  </a:cubicBezTo>
                  <a:cubicBezTo>
                    <a:pt x="114" y="1151"/>
                    <a:pt x="134" y="1156"/>
                    <a:pt x="154" y="1160"/>
                  </a:cubicBezTo>
                  <a:cubicBezTo>
                    <a:pt x="183" y="1166"/>
                    <a:pt x="211" y="1173"/>
                    <a:pt x="238" y="1183"/>
                  </a:cubicBezTo>
                  <a:cubicBezTo>
                    <a:pt x="244" y="1185"/>
                    <a:pt x="249" y="1187"/>
                    <a:pt x="255" y="1190"/>
                  </a:cubicBezTo>
                  <a:cubicBezTo>
                    <a:pt x="273" y="1198"/>
                    <a:pt x="292" y="1206"/>
                    <a:pt x="313" y="1207"/>
                  </a:cubicBezTo>
                  <a:cubicBezTo>
                    <a:pt x="314" y="1207"/>
                    <a:pt x="314" y="1207"/>
                    <a:pt x="314" y="1207"/>
                  </a:cubicBezTo>
                  <a:cubicBezTo>
                    <a:pt x="333" y="1207"/>
                    <a:pt x="351" y="1202"/>
                    <a:pt x="366" y="1193"/>
                  </a:cubicBezTo>
                  <a:cubicBezTo>
                    <a:pt x="382" y="1183"/>
                    <a:pt x="395" y="1170"/>
                    <a:pt x="404" y="1154"/>
                  </a:cubicBezTo>
                  <a:cubicBezTo>
                    <a:pt x="404" y="1154"/>
                    <a:pt x="404" y="1154"/>
                    <a:pt x="404" y="1153"/>
                  </a:cubicBezTo>
                  <a:cubicBezTo>
                    <a:pt x="409" y="1145"/>
                    <a:pt x="412" y="1135"/>
                    <a:pt x="414" y="1125"/>
                  </a:cubicBezTo>
                  <a:cubicBezTo>
                    <a:pt x="428" y="1122"/>
                    <a:pt x="442" y="1120"/>
                    <a:pt x="457" y="1119"/>
                  </a:cubicBezTo>
                  <a:cubicBezTo>
                    <a:pt x="461" y="1119"/>
                    <a:pt x="466" y="1119"/>
                    <a:pt x="471" y="1119"/>
                  </a:cubicBezTo>
                  <a:cubicBezTo>
                    <a:pt x="483" y="1120"/>
                    <a:pt x="496" y="1120"/>
                    <a:pt x="508" y="1120"/>
                  </a:cubicBezTo>
                  <a:cubicBezTo>
                    <a:pt x="509" y="1120"/>
                    <a:pt x="510" y="1120"/>
                    <a:pt x="511" y="1120"/>
                  </a:cubicBezTo>
                  <a:cubicBezTo>
                    <a:pt x="515" y="1120"/>
                    <a:pt x="518" y="1120"/>
                    <a:pt x="522" y="1121"/>
                  </a:cubicBezTo>
                  <a:cubicBezTo>
                    <a:pt x="544" y="1122"/>
                    <a:pt x="566" y="1124"/>
                    <a:pt x="588" y="1127"/>
                  </a:cubicBezTo>
                  <a:cubicBezTo>
                    <a:pt x="607" y="1130"/>
                    <a:pt x="626" y="1134"/>
                    <a:pt x="645" y="1139"/>
                  </a:cubicBezTo>
                  <a:cubicBezTo>
                    <a:pt x="648" y="1140"/>
                    <a:pt x="651" y="1140"/>
                    <a:pt x="654" y="1141"/>
                  </a:cubicBezTo>
                  <a:cubicBezTo>
                    <a:pt x="655" y="1150"/>
                    <a:pt x="658" y="1159"/>
                    <a:pt x="664" y="1167"/>
                  </a:cubicBezTo>
                  <a:cubicBezTo>
                    <a:pt x="674" y="1183"/>
                    <a:pt x="691" y="1192"/>
                    <a:pt x="703" y="1197"/>
                  </a:cubicBezTo>
                  <a:cubicBezTo>
                    <a:pt x="720" y="1204"/>
                    <a:pt x="737" y="1208"/>
                    <a:pt x="753" y="1208"/>
                  </a:cubicBezTo>
                  <a:cubicBezTo>
                    <a:pt x="758" y="1208"/>
                    <a:pt x="763" y="1208"/>
                    <a:pt x="768" y="1207"/>
                  </a:cubicBezTo>
                  <a:cubicBezTo>
                    <a:pt x="786" y="1205"/>
                    <a:pt x="803" y="1197"/>
                    <a:pt x="821" y="1185"/>
                  </a:cubicBezTo>
                  <a:cubicBezTo>
                    <a:pt x="830" y="1177"/>
                    <a:pt x="840" y="1169"/>
                    <a:pt x="848" y="1161"/>
                  </a:cubicBezTo>
                  <a:cubicBezTo>
                    <a:pt x="851" y="1158"/>
                    <a:pt x="854" y="1155"/>
                    <a:pt x="857" y="1153"/>
                  </a:cubicBezTo>
                  <a:cubicBezTo>
                    <a:pt x="869" y="1142"/>
                    <a:pt x="883" y="1129"/>
                    <a:pt x="899" y="1119"/>
                  </a:cubicBezTo>
                  <a:cubicBezTo>
                    <a:pt x="914" y="1110"/>
                    <a:pt x="930" y="1102"/>
                    <a:pt x="947" y="1093"/>
                  </a:cubicBezTo>
                  <a:cubicBezTo>
                    <a:pt x="955" y="1089"/>
                    <a:pt x="963" y="1085"/>
                    <a:pt x="971" y="1081"/>
                  </a:cubicBezTo>
                  <a:cubicBezTo>
                    <a:pt x="986" y="1074"/>
                    <a:pt x="1003" y="1065"/>
                    <a:pt x="1016" y="1049"/>
                  </a:cubicBezTo>
                  <a:cubicBezTo>
                    <a:pt x="1022" y="1042"/>
                    <a:pt x="1026" y="1035"/>
                    <a:pt x="1030" y="1026"/>
                  </a:cubicBezTo>
                  <a:cubicBezTo>
                    <a:pt x="1030" y="1026"/>
                    <a:pt x="1030" y="1025"/>
                    <a:pt x="1030" y="1025"/>
                  </a:cubicBezTo>
                  <a:cubicBezTo>
                    <a:pt x="1034" y="1014"/>
                    <a:pt x="1032" y="1003"/>
                    <a:pt x="1026" y="993"/>
                  </a:cubicBezTo>
                  <a:close/>
                  <a:moveTo>
                    <a:pt x="773" y="587"/>
                  </a:moveTo>
                  <a:cubicBezTo>
                    <a:pt x="799" y="606"/>
                    <a:pt x="817" y="635"/>
                    <a:pt x="822" y="667"/>
                  </a:cubicBezTo>
                  <a:cubicBezTo>
                    <a:pt x="827" y="692"/>
                    <a:pt x="827" y="713"/>
                    <a:pt x="820" y="742"/>
                  </a:cubicBezTo>
                  <a:cubicBezTo>
                    <a:pt x="815" y="761"/>
                    <a:pt x="808" y="779"/>
                    <a:pt x="801" y="798"/>
                  </a:cubicBezTo>
                  <a:cubicBezTo>
                    <a:pt x="808" y="798"/>
                    <a:pt x="814" y="798"/>
                    <a:pt x="821" y="799"/>
                  </a:cubicBezTo>
                  <a:cubicBezTo>
                    <a:pt x="828" y="801"/>
                    <a:pt x="835" y="802"/>
                    <a:pt x="842" y="803"/>
                  </a:cubicBezTo>
                  <a:cubicBezTo>
                    <a:pt x="844" y="803"/>
                    <a:pt x="846" y="804"/>
                    <a:pt x="848" y="804"/>
                  </a:cubicBezTo>
                  <a:cubicBezTo>
                    <a:pt x="851" y="805"/>
                    <a:pt x="853" y="805"/>
                    <a:pt x="856" y="806"/>
                  </a:cubicBezTo>
                  <a:cubicBezTo>
                    <a:pt x="851" y="805"/>
                    <a:pt x="846" y="805"/>
                    <a:pt x="842" y="805"/>
                  </a:cubicBezTo>
                  <a:cubicBezTo>
                    <a:pt x="836" y="805"/>
                    <a:pt x="831" y="805"/>
                    <a:pt x="826" y="805"/>
                  </a:cubicBezTo>
                  <a:cubicBezTo>
                    <a:pt x="820" y="805"/>
                    <a:pt x="814" y="805"/>
                    <a:pt x="808" y="806"/>
                  </a:cubicBezTo>
                  <a:cubicBezTo>
                    <a:pt x="804" y="806"/>
                    <a:pt x="801" y="807"/>
                    <a:pt x="797" y="807"/>
                  </a:cubicBezTo>
                  <a:cubicBezTo>
                    <a:pt x="795" y="808"/>
                    <a:pt x="792" y="808"/>
                    <a:pt x="790" y="809"/>
                  </a:cubicBezTo>
                  <a:cubicBezTo>
                    <a:pt x="790" y="810"/>
                    <a:pt x="790" y="810"/>
                    <a:pt x="790" y="809"/>
                  </a:cubicBezTo>
                  <a:cubicBezTo>
                    <a:pt x="788" y="810"/>
                    <a:pt x="785" y="811"/>
                    <a:pt x="783" y="812"/>
                  </a:cubicBezTo>
                  <a:cubicBezTo>
                    <a:pt x="776" y="815"/>
                    <a:pt x="771" y="819"/>
                    <a:pt x="765" y="823"/>
                  </a:cubicBezTo>
                  <a:cubicBezTo>
                    <a:pt x="764" y="824"/>
                    <a:pt x="762" y="824"/>
                    <a:pt x="761" y="825"/>
                  </a:cubicBezTo>
                  <a:cubicBezTo>
                    <a:pt x="764" y="820"/>
                    <a:pt x="768" y="814"/>
                    <a:pt x="773" y="810"/>
                  </a:cubicBezTo>
                  <a:cubicBezTo>
                    <a:pt x="779" y="804"/>
                    <a:pt x="786" y="800"/>
                    <a:pt x="794" y="799"/>
                  </a:cubicBezTo>
                  <a:cubicBezTo>
                    <a:pt x="794" y="799"/>
                    <a:pt x="794" y="799"/>
                    <a:pt x="794" y="799"/>
                  </a:cubicBezTo>
                  <a:cubicBezTo>
                    <a:pt x="800" y="781"/>
                    <a:pt x="806" y="762"/>
                    <a:pt x="811" y="743"/>
                  </a:cubicBezTo>
                  <a:cubicBezTo>
                    <a:pt x="816" y="719"/>
                    <a:pt x="819" y="694"/>
                    <a:pt x="815" y="670"/>
                  </a:cubicBezTo>
                  <a:cubicBezTo>
                    <a:pt x="810" y="640"/>
                    <a:pt x="795" y="610"/>
                    <a:pt x="770" y="590"/>
                  </a:cubicBezTo>
                  <a:cubicBezTo>
                    <a:pt x="757" y="579"/>
                    <a:pt x="740" y="571"/>
                    <a:pt x="726" y="560"/>
                  </a:cubicBezTo>
                  <a:cubicBezTo>
                    <a:pt x="742" y="569"/>
                    <a:pt x="758" y="576"/>
                    <a:pt x="773" y="587"/>
                  </a:cubicBezTo>
                  <a:close/>
                  <a:moveTo>
                    <a:pt x="575" y="143"/>
                  </a:moveTo>
                  <a:cubicBezTo>
                    <a:pt x="581" y="143"/>
                    <a:pt x="586" y="143"/>
                    <a:pt x="592" y="147"/>
                  </a:cubicBezTo>
                  <a:cubicBezTo>
                    <a:pt x="605" y="156"/>
                    <a:pt x="611" y="165"/>
                    <a:pt x="616" y="177"/>
                  </a:cubicBezTo>
                  <a:cubicBezTo>
                    <a:pt x="617" y="180"/>
                    <a:pt x="618" y="185"/>
                    <a:pt x="617" y="187"/>
                  </a:cubicBezTo>
                  <a:cubicBezTo>
                    <a:pt x="610" y="174"/>
                    <a:pt x="601" y="162"/>
                    <a:pt x="589" y="154"/>
                  </a:cubicBezTo>
                  <a:cubicBezTo>
                    <a:pt x="583" y="150"/>
                    <a:pt x="576" y="147"/>
                    <a:pt x="569" y="146"/>
                  </a:cubicBezTo>
                  <a:cubicBezTo>
                    <a:pt x="570" y="143"/>
                    <a:pt x="573" y="143"/>
                    <a:pt x="575" y="143"/>
                  </a:cubicBezTo>
                  <a:close/>
                  <a:moveTo>
                    <a:pt x="508" y="209"/>
                  </a:moveTo>
                  <a:cubicBezTo>
                    <a:pt x="513" y="196"/>
                    <a:pt x="522" y="186"/>
                    <a:pt x="533" y="178"/>
                  </a:cubicBezTo>
                  <a:cubicBezTo>
                    <a:pt x="536" y="176"/>
                    <a:pt x="540" y="174"/>
                    <a:pt x="544" y="172"/>
                  </a:cubicBezTo>
                  <a:cubicBezTo>
                    <a:pt x="551" y="169"/>
                    <a:pt x="558" y="169"/>
                    <a:pt x="566" y="170"/>
                  </a:cubicBezTo>
                  <a:cubicBezTo>
                    <a:pt x="573" y="171"/>
                    <a:pt x="580" y="173"/>
                    <a:pt x="586" y="177"/>
                  </a:cubicBezTo>
                  <a:cubicBezTo>
                    <a:pt x="598" y="185"/>
                    <a:pt x="607" y="198"/>
                    <a:pt x="612" y="212"/>
                  </a:cubicBezTo>
                  <a:cubicBezTo>
                    <a:pt x="616" y="225"/>
                    <a:pt x="618" y="238"/>
                    <a:pt x="617" y="252"/>
                  </a:cubicBezTo>
                  <a:cubicBezTo>
                    <a:pt x="616" y="263"/>
                    <a:pt x="615" y="273"/>
                    <a:pt x="610" y="283"/>
                  </a:cubicBezTo>
                  <a:cubicBezTo>
                    <a:pt x="608" y="288"/>
                    <a:pt x="605" y="293"/>
                    <a:pt x="601" y="297"/>
                  </a:cubicBezTo>
                  <a:cubicBezTo>
                    <a:pt x="596" y="296"/>
                    <a:pt x="592" y="295"/>
                    <a:pt x="589" y="294"/>
                  </a:cubicBezTo>
                  <a:cubicBezTo>
                    <a:pt x="582" y="292"/>
                    <a:pt x="575" y="290"/>
                    <a:pt x="569" y="288"/>
                  </a:cubicBezTo>
                  <a:cubicBezTo>
                    <a:pt x="573" y="287"/>
                    <a:pt x="576" y="286"/>
                    <a:pt x="580" y="284"/>
                  </a:cubicBezTo>
                  <a:cubicBezTo>
                    <a:pt x="584" y="281"/>
                    <a:pt x="587" y="277"/>
                    <a:pt x="590" y="272"/>
                  </a:cubicBezTo>
                  <a:cubicBezTo>
                    <a:pt x="592" y="268"/>
                    <a:pt x="594" y="263"/>
                    <a:pt x="594" y="258"/>
                  </a:cubicBezTo>
                  <a:cubicBezTo>
                    <a:pt x="595" y="249"/>
                    <a:pt x="594" y="239"/>
                    <a:pt x="590" y="231"/>
                  </a:cubicBezTo>
                  <a:cubicBezTo>
                    <a:pt x="586" y="223"/>
                    <a:pt x="579" y="216"/>
                    <a:pt x="570" y="213"/>
                  </a:cubicBezTo>
                  <a:cubicBezTo>
                    <a:pt x="567" y="212"/>
                    <a:pt x="563" y="211"/>
                    <a:pt x="559" y="212"/>
                  </a:cubicBezTo>
                  <a:cubicBezTo>
                    <a:pt x="554" y="212"/>
                    <a:pt x="550" y="213"/>
                    <a:pt x="547" y="216"/>
                  </a:cubicBezTo>
                  <a:cubicBezTo>
                    <a:pt x="543" y="218"/>
                    <a:pt x="540" y="221"/>
                    <a:pt x="538" y="224"/>
                  </a:cubicBezTo>
                  <a:cubicBezTo>
                    <a:pt x="533" y="231"/>
                    <a:pt x="531" y="240"/>
                    <a:pt x="531" y="248"/>
                  </a:cubicBezTo>
                  <a:cubicBezTo>
                    <a:pt x="530" y="254"/>
                    <a:pt x="531" y="261"/>
                    <a:pt x="533" y="267"/>
                  </a:cubicBezTo>
                  <a:cubicBezTo>
                    <a:pt x="534" y="269"/>
                    <a:pt x="535" y="272"/>
                    <a:pt x="536" y="274"/>
                  </a:cubicBezTo>
                  <a:cubicBezTo>
                    <a:pt x="532" y="272"/>
                    <a:pt x="529" y="269"/>
                    <a:pt x="525" y="267"/>
                  </a:cubicBezTo>
                  <a:cubicBezTo>
                    <a:pt x="522" y="266"/>
                    <a:pt x="519" y="264"/>
                    <a:pt x="516" y="263"/>
                  </a:cubicBezTo>
                  <a:cubicBezTo>
                    <a:pt x="515" y="260"/>
                    <a:pt x="514" y="257"/>
                    <a:pt x="512" y="254"/>
                  </a:cubicBezTo>
                  <a:cubicBezTo>
                    <a:pt x="511" y="251"/>
                    <a:pt x="508" y="247"/>
                    <a:pt x="506" y="244"/>
                  </a:cubicBezTo>
                  <a:cubicBezTo>
                    <a:pt x="504" y="232"/>
                    <a:pt x="504" y="220"/>
                    <a:pt x="508" y="209"/>
                  </a:cubicBezTo>
                  <a:close/>
                  <a:moveTo>
                    <a:pt x="562" y="229"/>
                  </a:moveTo>
                  <a:cubicBezTo>
                    <a:pt x="561" y="227"/>
                    <a:pt x="560" y="225"/>
                    <a:pt x="561" y="224"/>
                  </a:cubicBezTo>
                  <a:cubicBezTo>
                    <a:pt x="562" y="222"/>
                    <a:pt x="565" y="221"/>
                    <a:pt x="568" y="222"/>
                  </a:cubicBezTo>
                  <a:cubicBezTo>
                    <a:pt x="572" y="222"/>
                    <a:pt x="577" y="226"/>
                    <a:pt x="580" y="230"/>
                  </a:cubicBezTo>
                  <a:cubicBezTo>
                    <a:pt x="583" y="235"/>
                    <a:pt x="587" y="242"/>
                    <a:pt x="584" y="248"/>
                  </a:cubicBezTo>
                  <a:cubicBezTo>
                    <a:pt x="584" y="249"/>
                    <a:pt x="582" y="250"/>
                    <a:pt x="580" y="249"/>
                  </a:cubicBezTo>
                  <a:cubicBezTo>
                    <a:pt x="576" y="247"/>
                    <a:pt x="577" y="240"/>
                    <a:pt x="574" y="236"/>
                  </a:cubicBezTo>
                  <a:cubicBezTo>
                    <a:pt x="573" y="234"/>
                    <a:pt x="571" y="233"/>
                    <a:pt x="569" y="232"/>
                  </a:cubicBezTo>
                  <a:cubicBezTo>
                    <a:pt x="567" y="230"/>
                    <a:pt x="564" y="231"/>
                    <a:pt x="562" y="229"/>
                  </a:cubicBezTo>
                  <a:close/>
                  <a:moveTo>
                    <a:pt x="407" y="153"/>
                  </a:moveTo>
                  <a:cubicBezTo>
                    <a:pt x="408" y="153"/>
                    <a:pt x="409" y="152"/>
                    <a:pt x="409" y="153"/>
                  </a:cubicBezTo>
                  <a:cubicBezTo>
                    <a:pt x="415" y="153"/>
                    <a:pt x="420" y="154"/>
                    <a:pt x="424" y="156"/>
                  </a:cubicBezTo>
                  <a:cubicBezTo>
                    <a:pt x="430" y="158"/>
                    <a:pt x="435" y="162"/>
                    <a:pt x="440" y="165"/>
                  </a:cubicBezTo>
                  <a:cubicBezTo>
                    <a:pt x="442" y="167"/>
                    <a:pt x="444" y="168"/>
                    <a:pt x="445" y="170"/>
                  </a:cubicBezTo>
                  <a:cubicBezTo>
                    <a:pt x="449" y="176"/>
                    <a:pt x="451" y="182"/>
                    <a:pt x="452" y="189"/>
                  </a:cubicBezTo>
                  <a:cubicBezTo>
                    <a:pt x="448" y="180"/>
                    <a:pt x="442" y="172"/>
                    <a:pt x="433" y="165"/>
                  </a:cubicBezTo>
                  <a:cubicBezTo>
                    <a:pt x="429" y="161"/>
                    <a:pt x="424" y="158"/>
                    <a:pt x="418" y="156"/>
                  </a:cubicBezTo>
                  <a:cubicBezTo>
                    <a:pt x="414" y="154"/>
                    <a:pt x="410" y="153"/>
                    <a:pt x="406" y="153"/>
                  </a:cubicBezTo>
                  <a:lnTo>
                    <a:pt x="407" y="153"/>
                  </a:lnTo>
                  <a:close/>
                  <a:moveTo>
                    <a:pt x="377" y="205"/>
                  </a:moveTo>
                  <a:cubicBezTo>
                    <a:pt x="379" y="198"/>
                    <a:pt x="383" y="191"/>
                    <a:pt x="388" y="187"/>
                  </a:cubicBezTo>
                  <a:cubicBezTo>
                    <a:pt x="393" y="182"/>
                    <a:pt x="400" y="178"/>
                    <a:pt x="407" y="178"/>
                  </a:cubicBezTo>
                  <a:cubicBezTo>
                    <a:pt x="412" y="178"/>
                    <a:pt x="418" y="179"/>
                    <a:pt x="422" y="181"/>
                  </a:cubicBezTo>
                  <a:cubicBezTo>
                    <a:pt x="427" y="184"/>
                    <a:pt x="432" y="187"/>
                    <a:pt x="435" y="191"/>
                  </a:cubicBezTo>
                  <a:cubicBezTo>
                    <a:pt x="443" y="199"/>
                    <a:pt x="448" y="209"/>
                    <a:pt x="452" y="219"/>
                  </a:cubicBezTo>
                  <a:cubicBezTo>
                    <a:pt x="455" y="229"/>
                    <a:pt x="457" y="239"/>
                    <a:pt x="457" y="249"/>
                  </a:cubicBezTo>
                  <a:cubicBezTo>
                    <a:pt x="454" y="253"/>
                    <a:pt x="451" y="257"/>
                    <a:pt x="448" y="261"/>
                  </a:cubicBezTo>
                  <a:cubicBezTo>
                    <a:pt x="444" y="262"/>
                    <a:pt x="440" y="264"/>
                    <a:pt x="436" y="266"/>
                  </a:cubicBezTo>
                  <a:cubicBezTo>
                    <a:pt x="438" y="258"/>
                    <a:pt x="437" y="249"/>
                    <a:pt x="435" y="240"/>
                  </a:cubicBezTo>
                  <a:cubicBezTo>
                    <a:pt x="432" y="233"/>
                    <a:pt x="429" y="226"/>
                    <a:pt x="423" y="221"/>
                  </a:cubicBezTo>
                  <a:cubicBezTo>
                    <a:pt x="420" y="218"/>
                    <a:pt x="416" y="216"/>
                    <a:pt x="413" y="216"/>
                  </a:cubicBezTo>
                  <a:cubicBezTo>
                    <a:pt x="409" y="215"/>
                    <a:pt x="405" y="215"/>
                    <a:pt x="402" y="217"/>
                  </a:cubicBezTo>
                  <a:cubicBezTo>
                    <a:pt x="398" y="218"/>
                    <a:pt x="395" y="221"/>
                    <a:pt x="393" y="225"/>
                  </a:cubicBezTo>
                  <a:cubicBezTo>
                    <a:pt x="391" y="229"/>
                    <a:pt x="390" y="233"/>
                    <a:pt x="390" y="237"/>
                  </a:cubicBezTo>
                  <a:cubicBezTo>
                    <a:pt x="388" y="246"/>
                    <a:pt x="388" y="255"/>
                    <a:pt x="391" y="264"/>
                  </a:cubicBezTo>
                  <a:cubicBezTo>
                    <a:pt x="393" y="270"/>
                    <a:pt x="397" y="275"/>
                    <a:pt x="401" y="279"/>
                  </a:cubicBezTo>
                  <a:cubicBezTo>
                    <a:pt x="403" y="282"/>
                    <a:pt x="406" y="284"/>
                    <a:pt x="409" y="286"/>
                  </a:cubicBezTo>
                  <a:cubicBezTo>
                    <a:pt x="407" y="288"/>
                    <a:pt x="404" y="290"/>
                    <a:pt x="402" y="293"/>
                  </a:cubicBezTo>
                  <a:cubicBezTo>
                    <a:pt x="399" y="296"/>
                    <a:pt x="395" y="299"/>
                    <a:pt x="392" y="302"/>
                  </a:cubicBezTo>
                  <a:cubicBezTo>
                    <a:pt x="392" y="302"/>
                    <a:pt x="391" y="301"/>
                    <a:pt x="391" y="301"/>
                  </a:cubicBezTo>
                  <a:cubicBezTo>
                    <a:pt x="387" y="297"/>
                    <a:pt x="383" y="291"/>
                    <a:pt x="381" y="285"/>
                  </a:cubicBezTo>
                  <a:cubicBezTo>
                    <a:pt x="376" y="273"/>
                    <a:pt x="375" y="260"/>
                    <a:pt x="374" y="247"/>
                  </a:cubicBezTo>
                  <a:cubicBezTo>
                    <a:pt x="373" y="233"/>
                    <a:pt x="372" y="218"/>
                    <a:pt x="377" y="205"/>
                  </a:cubicBezTo>
                  <a:close/>
                  <a:moveTo>
                    <a:pt x="421" y="239"/>
                  </a:moveTo>
                  <a:cubicBezTo>
                    <a:pt x="421" y="237"/>
                    <a:pt x="419" y="236"/>
                    <a:pt x="418" y="234"/>
                  </a:cubicBezTo>
                  <a:cubicBezTo>
                    <a:pt x="416" y="232"/>
                    <a:pt x="414" y="232"/>
                    <a:pt x="413" y="229"/>
                  </a:cubicBezTo>
                  <a:cubicBezTo>
                    <a:pt x="413" y="228"/>
                    <a:pt x="412" y="226"/>
                    <a:pt x="413" y="225"/>
                  </a:cubicBezTo>
                  <a:cubicBezTo>
                    <a:pt x="415" y="224"/>
                    <a:pt x="418" y="225"/>
                    <a:pt x="420" y="226"/>
                  </a:cubicBezTo>
                  <a:cubicBezTo>
                    <a:pt x="424" y="228"/>
                    <a:pt x="427" y="232"/>
                    <a:pt x="428" y="236"/>
                  </a:cubicBezTo>
                  <a:cubicBezTo>
                    <a:pt x="430" y="241"/>
                    <a:pt x="430" y="248"/>
                    <a:pt x="427" y="252"/>
                  </a:cubicBezTo>
                  <a:cubicBezTo>
                    <a:pt x="426" y="253"/>
                    <a:pt x="424" y="253"/>
                    <a:pt x="423" y="252"/>
                  </a:cubicBezTo>
                  <a:cubicBezTo>
                    <a:pt x="420" y="249"/>
                    <a:pt x="423" y="243"/>
                    <a:pt x="421" y="239"/>
                  </a:cubicBezTo>
                  <a:close/>
                  <a:moveTo>
                    <a:pt x="371" y="342"/>
                  </a:moveTo>
                  <a:cubicBezTo>
                    <a:pt x="372" y="338"/>
                    <a:pt x="372" y="334"/>
                    <a:pt x="374" y="330"/>
                  </a:cubicBezTo>
                  <a:cubicBezTo>
                    <a:pt x="375" y="324"/>
                    <a:pt x="378" y="320"/>
                    <a:pt x="382" y="316"/>
                  </a:cubicBezTo>
                  <a:cubicBezTo>
                    <a:pt x="388" y="309"/>
                    <a:pt x="395" y="302"/>
                    <a:pt x="402" y="297"/>
                  </a:cubicBezTo>
                  <a:cubicBezTo>
                    <a:pt x="415" y="282"/>
                    <a:pt x="432" y="270"/>
                    <a:pt x="451" y="264"/>
                  </a:cubicBezTo>
                  <a:cubicBezTo>
                    <a:pt x="467" y="258"/>
                    <a:pt x="486" y="257"/>
                    <a:pt x="503" y="262"/>
                  </a:cubicBezTo>
                  <a:cubicBezTo>
                    <a:pt x="510" y="264"/>
                    <a:pt x="518" y="268"/>
                    <a:pt x="525" y="271"/>
                  </a:cubicBezTo>
                  <a:cubicBezTo>
                    <a:pt x="531" y="275"/>
                    <a:pt x="538" y="279"/>
                    <a:pt x="545" y="282"/>
                  </a:cubicBezTo>
                  <a:cubicBezTo>
                    <a:pt x="559" y="289"/>
                    <a:pt x="573" y="294"/>
                    <a:pt x="589" y="298"/>
                  </a:cubicBezTo>
                  <a:cubicBezTo>
                    <a:pt x="593" y="299"/>
                    <a:pt x="598" y="300"/>
                    <a:pt x="603" y="302"/>
                  </a:cubicBezTo>
                  <a:cubicBezTo>
                    <a:pt x="606" y="304"/>
                    <a:pt x="610" y="306"/>
                    <a:pt x="612" y="309"/>
                  </a:cubicBezTo>
                  <a:cubicBezTo>
                    <a:pt x="612" y="309"/>
                    <a:pt x="612" y="310"/>
                    <a:pt x="612" y="310"/>
                  </a:cubicBezTo>
                  <a:cubicBezTo>
                    <a:pt x="612" y="310"/>
                    <a:pt x="613" y="311"/>
                    <a:pt x="613" y="311"/>
                  </a:cubicBezTo>
                  <a:cubicBezTo>
                    <a:pt x="614" y="314"/>
                    <a:pt x="615" y="317"/>
                    <a:pt x="616" y="319"/>
                  </a:cubicBezTo>
                  <a:cubicBezTo>
                    <a:pt x="616" y="322"/>
                    <a:pt x="616" y="325"/>
                    <a:pt x="616" y="328"/>
                  </a:cubicBezTo>
                  <a:cubicBezTo>
                    <a:pt x="615" y="334"/>
                    <a:pt x="613" y="340"/>
                    <a:pt x="613" y="346"/>
                  </a:cubicBezTo>
                  <a:cubicBezTo>
                    <a:pt x="612" y="350"/>
                    <a:pt x="612" y="355"/>
                    <a:pt x="610" y="359"/>
                  </a:cubicBezTo>
                  <a:cubicBezTo>
                    <a:pt x="608" y="363"/>
                    <a:pt x="604" y="366"/>
                    <a:pt x="600" y="368"/>
                  </a:cubicBezTo>
                  <a:cubicBezTo>
                    <a:pt x="596" y="370"/>
                    <a:pt x="591" y="372"/>
                    <a:pt x="586" y="373"/>
                  </a:cubicBezTo>
                  <a:cubicBezTo>
                    <a:pt x="566" y="381"/>
                    <a:pt x="551" y="397"/>
                    <a:pt x="532" y="409"/>
                  </a:cubicBezTo>
                  <a:cubicBezTo>
                    <a:pt x="522" y="415"/>
                    <a:pt x="512" y="419"/>
                    <a:pt x="501" y="423"/>
                  </a:cubicBezTo>
                  <a:cubicBezTo>
                    <a:pt x="489" y="426"/>
                    <a:pt x="476" y="428"/>
                    <a:pt x="464" y="427"/>
                  </a:cubicBezTo>
                  <a:cubicBezTo>
                    <a:pt x="454" y="426"/>
                    <a:pt x="443" y="422"/>
                    <a:pt x="435" y="416"/>
                  </a:cubicBezTo>
                  <a:cubicBezTo>
                    <a:pt x="423" y="408"/>
                    <a:pt x="415" y="395"/>
                    <a:pt x="405" y="383"/>
                  </a:cubicBezTo>
                  <a:cubicBezTo>
                    <a:pt x="400" y="376"/>
                    <a:pt x="394" y="369"/>
                    <a:pt x="387" y="363"/>
                  </a:cubicBezTo>
                  <a:cubicBezTo>
                    <a:pt x="389" y="364"/>
                    <a:pt x="392" y="366"/>
                    <a:pt x="395" y="369"/>
                  </a:cubicBezTo>
                  <a:cubicBezTo>
                    <a:pt x="399" y="372"/>
                    <a:pt x="402" y="376"/>
                    <a:pt x="406" y="379"/>
                  </a:cubicBezTo>
                  <a:cubicBezTo>
                    <a:pt x="416" y="387"/>
                    <a:pt x="429" y="392"/>
                    <a:pt x="446" y="392"/>
                  </a:cubicBezTo>
                  <a:cubicBezTo>
                    <a:pt x="448" y="392"/>
                    <a:pt x="450" y="392"/>
                    <a:pt x="452" y="392"/>
                  </a:cubicBezTo>
                  <a:cubicBezTo>
                    <a:pt x="464" y="392"/>
                    <a:pt x="475" y="390"/>
                    <a:pt x="486" y="387"/>
                  </a:cubicBezTo>
                  <a:cubicBezTo>
                    <a:pt x="498" y="385"/>
                    <a:pt x="509" y="381"/>
                    <a:pt x="517" y="379"/>
                  </a:cubicBezTo>
                  <a:cubicBezTo>
                    <a:pt x="534" y="372"/>
                    <a:pt x="548" y="363"/>
                    <a:pt x="560" y="353"/>
                  </a:cubicBezTo>
                  <a:cubicBezTo>
                    <a:pt x="562" y="351"/>
                    <a:pt x="562" y="351"/>
                    <a:pt x="562" y="351"/>
                  </a:cubicBezTo>
                  <a:cubicBezTo>
                    <a:pt x="567" y="347"/>
                    <a:pt x="572" y="343"/>
                    <a:pt x="576" y="340"/>
                  </a:cubicBezTo>
                  <a:cubicBezTo>
                    <a:pt x="576" y="340"/>
                    <a:pt x="577" y="340"/>
                    <a:pt x="577" y="340"/>
                  </a:cubicBezTo>
                  <a:cubicBezTo>
                    <a:pt x="580" y="337"/>
                    <a:pt x="583" y="336"/>
                    <a:pt x="587" y="334"/>
                  </a:cubicBezTo>
                  <a:cubicBezTo>
                    <a:pt x="589" y="333"/>
                    <a:pt x="591" y="332"/>
                    <a:pt x="593" y="331"/>
                  </a:cubicBezTo>
                  <a:cubicBezTo>
                    <a:pt x="593" y="331"/>
                    <a:pt x="594" y="331"/>
                    <a:pt x="594" y="330"/>
                  </a:cubicBezTo>
                  <a:cubicBezTo>
                    <a:pt x="595" y="329"/>
                    <a:pt x="595" y="329"/>
                    <a:pt x="595" y="329"/>
                  </a:cubicBezTo>
                  <a:cubicBezTo>
                    <a:pt x="595" y="329"/>
                    <a:pt x="596" y="329"/>
                    <a:pt x="596" y="329"/>
                  </a:cubicBezTo>
                  <a:cubicBezTo>
                    <a:pt x="596" y="329"/>
                    <a:pt x="596" y="328"/>
                    <a:pt x="596" y="328"/>
                  </a:cubicBezTo>
                  <a:cubicBezTo>
                    <a:pt x="598" y="327"/>
                    <a:pt x="599" y="324"/>
                    <a:pt x="599" y="322"/>
                  </a:cubicBezTo>
                  <a:cubicBezTo>
                    <a:pt x="597" y="322"/>
                    <a:pt x="596" y="322"/>
                    <a:pt x="595" y="322"/>
                  </a:cubicBezTo>
                  <a:cubicBezTo>
                    <a:pt x="592" y="321"/>
                    <a:pt x="588" y="321"/>
                    <a:pt x="584" y="322"/>
                  </a:cubicBezTo>
                  <a:cubicBezTo>
                    <a:pt x="582" y="323"/>
                    <a:pt x="580" y="324"/>
                    <a:pt x="578" y="326"/>
                  </a:cubicBezTo>
                  <a:cubicBezTo>
                    <a:pt x="576" y="327"/>
                    <a:pt x="574" y="329"/>
                    <a:pt x="573" y="331"/>
                  </a:cubicBezTo>
                  <a:cubicBezTo>
                    <a:pt x="568" y="336"/>
                    <a:pt x="562" y="340"/>
                    <a:pt x="556" y="344"/>
                  </a:cubicBezTo>
                  <a:cubicBezTo>
                    <a:pt x="543" y="354"/>
                    <a:pt x="530" y="363"/>
                    <a:pt x="515" y="369"/>
                  </a:cubicBezTo>
                  <a:cubicBezTo>
                    <a:pt x="506" y="372"/>
                    <a:pt x="496" y="375"/>
                    <a:pt x="485" y="377"/>
                  </a:cubicBezTo>
                  <a:cubicBezTo>
                    <a:pt x="473" y="379"/>
                    <a:pt x="460" y="381"/>
                    <a:pt x="447" y="381"/>
                  </a:cubicBezTo>
                  <a:cubicBezTo>
                    <a:pt x="434" y="380"/>
                    <a:pt x="421" y="377"/>
                    <a:pt x="410" y="370"/>
                  </a:cubicBezTo>
                  <a:cubicBezTo>
                    <a:pt x="405" y="367"/>
                    <a:pt x="400" y="363"/>
                    <a:pt x="395" y="360"/>
                  </a:cubicBezTo>
                  <a:cubicBezTo>
                    <a:pt x="390" y="357"/>
                    <a:pt x="385" y="354"/>
                    <a:pt x="379" y="353"/>
                  </a:cubicBezTo>
                  <a:cubicBezTo>
                    <a:pt x="378" y="353"/>
                    <a:pt x="377" y="353"/>
                    <a:pt x="375" y="353"/>
                  </a:cubicBezTo>
                  <a:cubicBezTo>
                    <a:pt x="375" y="353"/>
                    <a:pt x="374" y="352"/>
                    <a:pt x="374" y="352"/>
                  </a:cubicBezTo>
                  <a:cubicBezTo>
                    <a:pt x="374" y="353"/>
                    <a:pt x="374" y="353"/>
                    <a:pt x="374" y="353"/>
                  </a:cubicBezTo>
                  <a:cubicBezTo>
                    <a:pt x="374" y="354"/>
                    <a:pt x="374" y="354"/>
                    <a:pt x="374" y="355"/>
                  </a:cubicBezTo>
                  <a:cubicBezTo>
                    <a:pt x="373" y="354"/>
                    <a:pt x="373" y="353"/>
                    <a:pt x="372" y="352"/>
                  </a:cubicBezTo>
                  <a:cubicBezTo>
                    <a:pt x="371" y="351"/>
                    <a:pt x="371" y="350"/>
                    <a:pt x="371" y="349"/>
                  </a:cubicBezTo>
                  <a:cubicBezTo>
                    <a:pt x="370" y="348"/>
                    <a:pt x="370" y="347"/>
                    <a:pt x="370" y="347"/>
                  </a:cubicBezTo>
                  <a:cubicBezTo>
                    <a:pt x="370" y="345"/>
                    <a:pt x="371" y="343"/>
                    <a:pt x="371" y="342"/>
                  </a:cubicBezTo>
                  <a:close/>
                  <a:moveTo>
                    <a:pt x="390" y="1142"/>
                  </a:moveTo>
                  <a:cubicBezTo>
                    <a:pt x="382" y="1156"/>
                    <a:pt x="372" y="1168"/>
                    <a:pt x="358" y="1176"/>
                  </a:cubicBezTo>
                  <a:cubicBezTo>
                    <a:pt x="345" y="1184"/>
                    <a:pt x="330" y="1188"/>
                    <a:pt x="314" y="1187"/>
                  </a:cubicBezTo>
                  <a:cubicBezTo>
                    <a:pt x="290" y="1186"/>
                    <a:pt x="268" y="1174"/>
                    <a:pt x="245" y="1165"/>
                  </a:cubicBezTo>
                  <a:cubicBezTo>
                    <a:pt x="198" y="1146"/>
                    <a:pt x="148" y="1141"/>
                    <a:pt x="100" y="1126"/>
                  </a:cubicBezTo>
                  <a:cubicBezTo>
                    <a:pt x="86" y="1122"/>
                    <a:pt x="71" y="1117"/>
                    <a:pt x="57" y="1113"/>
                  </a:cubicBezTo>
                  <a:cubicBezTo>
                    <a:pt x="50" y="1111"/>
                    <a:pt x="43" y="1109"/>
                    <a:pt x="37" y="1106"/>
                  </a:cubicBezTo>
                  <a:cubicBezTo>
                    <a:pt x="31" y="1104"/>
                    <a:pt x="25" y="1099"/>
                    <a:pt x="22" y="1094"/>
                  </a:cubicBezTo>
                  <a:cubicBezTo>
                    <a:pt x="19" y="1089"/>
                    <a:pt x="18" y="1084"/>
                    <a:pt x="18" y="1078"/>
                  </a:cubicBezTo>
                  <a:cubicBezTo>
                    <a:pt x="18" y="1073"/>
                    <a:pt x="19" y="1068"/>
                    <a:pt x="21" y="1063"/>
                  </a:cubicBezTo>
                  <a:cubicBezTo>
                    <a:pt x="25" y="1053"/>
                    <a:pt x="30" y="1044"/>
                    <a:pt x="34" y="1034"/>
                  </a:cubicBezTo>
                  <a:cubicBezTo>
                    <a:pt x="41" y="1018"/>
                    <a:pt x="42" y="1001"/>
                    <a:pt x="41" y="984"/>
                  </a:cubicBezTo>
                  <a:cubicBezTo>
                    <a:pt x="40" y="966"/>
                    <a:pt x="37" y="949"/>
                    <a:pt x="36" y="932"/>
                  </a:cubicBezTo>
                  <a:cubicBezTo>
                    <a:pt x="36" y="925"/>
                    <a:pt x="35" y="917"/>
                    <a:pt x="37" y="909"/>
                  </a:cubicBezTo>
                  <a:cubicBezTo>
                    <a:pt x="38" y="902"/>
                    <a:pt x="42" y="894"/>
                    <a:pt x="47" y="889"/>
                  </a:cubicBezTo>
                  <a:cubicBezTo>
                    <a:pt x="52" y="884"/>
                    <a:pt x="59" y="881"/>
                    <a:pt x="66" y="880"/>
                  </a:cubicBezTo>
                  <a:cubicBezTo>
                    <a:pt x="73" y="878"/>
                    <a:pt x="80" y="878"/>
                    <a:pt x="87" y="879"/>
                  </a:cubicBezTo>
                  <a:cubicBezTo>
                    <a:pt x="94" y="879"/>
                    <a:pt x="101" y="879"/>
                    <a:pt x="108" y="878"/>
                  </a:cubicBezTo>
                  <a:cubicBezTo>
                    <a:pt x="115" y="878"/>
                    <a:pt x="122" y="876"/>
                    <a:pt x="129" y="873"/>
                  </a:cubicBezTo>
                  <a:cubicBezTo>
                    <a:pt x="134" y="869"/>
                    <a:pt x="139" y="864"/>
                    <a:pt x="143" y="859"/>
                  </a:cubicBezTo>
                  <a:cubicBezTo>
                    <a:pt x="147" y="854"/>
                    <a:pt x="150" y="848"/>
                    <a:pt x="154" y="842"/>
                  </a:cubicBezTo>
                  <a:cubicBezTo>
                    <a:pt x="157" y="836"/>
                    <a:pt x="160" y="830"/>
                    <a:pt x="165" y="825"/>
                  </a:cubicBezTo>
                  <a:cubicBezTo>
                    <a:pt x="169" y="820"/>
                    <a:pt x="174" y="815"/>
                    <a:pt x="180" y="813"/>
                  </a:cubicBezTo>
                  <a:cubicBezTo>
                    <a:pt x="187" y="810"/>
                    <a:pt x="194" y="809"/>
                    <a:pt x="201" y="811"/>
                  </a:cubicBezTo>
                  <a:cubicBezTo>
                    <a:pt x="208" y="812"/>
                    <a:pt x="214" y="815"/>
                    <a:pt x="220" y="819"/>
                  </a:cubicBezTo>
                  <a:cubicBezTo>
                    <a:pt x="231" y="827"/>
                    <a:pt x="240" y="838"/>
                    <a:pt x="248" y="849"/>
                  </a:cubicBezTo>
                  <a:cubicBezTo>
                    <a:pt x="266" y="875"/>
                    <a:pt x="284" y="901"/>
                    <a:pt x="301" y="928"/>
                  </a:cubicBezTo>
                  <a:cubicBezTo>
                    <a:pt x="314" y="951"/>
                    <a:pt x="326" y="974"/>
                    <a:pt x="341" y="994"/>
                  </a:cubicBezTo>
                  <a:cubicBezTo>
                    <a:pt x="351" y="1008"/>
                    <a:pt x="363" y="1020"/>
                    <a:pt x="373" y="1034"/>
                  </a:cubicBezTo>
                  <a:cubicBezTo>
                    <a:pt x="383" y="1048"/>
                    <a:pt x="392" y="1062"/>
                    <a:pt x="396" y="1078"/>
                  </a:cubicBezTo>
                  <a:cubicBezTo>
                    <a:pt x="402" y="1100"/>
                    <a:pt x="400" y="1123"/>
                    <a:pt x="390" y="1142"/>
                  </a:cubicBezTo>
                  <a:close/>
                  <a:moveTo>
                    <a:pt x="584" y="1049"/>
                  </a:moveTo>
                  <a:cubicBezTo>
                    <a:pt x="529" y="1078"/>
                    <a:pt x="462" y="1081"/>
                    <a:pt x="404" y="1058"/>
                  </a:cubicBezTo>
                  <a:cubicBezTo>
                    <a:pt x="400" y="1048"/>
                    <a:pt x="394" y="1038"/>
                    <a:pt x="386" y="1028"/>
                  </a:cubicBezTo>
                  <a:cubicBezTo>
                    <a:pt x="380" y="1021"/>
                    <a:pt x="375" y="1015"/>
                    <a:pt x="369" y="1008"/>
                  </a:cubicBezTo>
                  <a:cubicBezTo>
                    <a:pt x="364" y="1002"/>
                    <a:pt x="359" y="996"/>
                    <a:pt x="354" y="989"/>
                  </a:cubicBezTo>
                  <a:cubicBezTo>
                    <a:pt x="345" y="977"/>
                    <a:pt x="337" y="964"/>
                    <a:pt x="329" y="950"/>
                  </a:cubicBezTo>
                  <a:cubicBezTo>
                    <a:pt x="324" y="942"/>
                    <a:pt x="319" y="933"/>
                    <a:pt x="314" y="925"/>
                  </a:cubicBezTo>
                  <a:cubicBezTo>
                    <a:pt x="299" y="901"/>
                    <a:pt x="283" y="876"/>
                    <a:pt x="260" y="845"/>
                  </a:cubicBezTo>
                  <a:cubicBezTo>
                    <a:pt x="257" y="841"/>
                    <a:pt x="254" y="836"/>
                    <a:pt x="250" y="832"/>
                  </a:cubicBezTo>
                  <a:cubicBezTo>
                    <a:pt x="249" y="828"/>
                    <a:pt x="249" y="824"/>
                    <a:pt x="249" y="820"/>
                  </a:cubicBezTo>
                  <a:cubicBezTo>
                    <a:pt x="244" y="815"/>
                    <a:pt x="239" y="809"/>
                    <a:pt x="236" y="803"/>
                  </a:cubicBezTo>
                  <a:cubicBezTo>
                    <a:pt x="230" y="794"/>
                    <a:pt x="227" y="783"/>
                    <a:pt x="225" y="772"/>
                  </a:cubicBezTo>
                  <a:cubicBezTo>
                    <a:pt x="219" y="743"/>
                    <a:pt x="221" y="712"/>
                    <a:pt x="231" y="684"/>
                  </a:cubicBezTo>
                  <a:cubicBezTo>
                    <a:pt x="235" y="673"/>
                    <a:pt x="240" y="662"/>
                    <a:pt x="245" y="652"/>
                  </a:cubicBezTo>
                  <a:cubicBezTo>
                    <a:pt x="254" y="633"/>
                    <a:pt x="262" y="615"/>
                    <a:pt x="273" y="598"/>
                  </a:cubicBezTo>
                  <a:cubicBezTo>
                    <a:pt x="274" y="597"/>
                    <a:pt x="275" y="595"/>
                    <a:pt x="276" y="594"/>
                  </a:cubicBezTo>
                  <a:cubicBezTo>
                    <a:pt x="269" y="614"/>
                    <a:pt x="262" y="634"/>
                    <a:pt x="254" y="653"/>
                  </a:cubicBezTo>
                  <a:cubicBezTo>
                    <a:pt x="249" y="665"/>
                    <a:pt x="243" y="676"/>
                    <a:pt x="239" y="688"/>
                  </a:cubicBezTo>
                  <a:cubicBezTo>
                    <a:pt x="229" y="715"/>
                    <a:pt x="226" y="746"/>
                    <a:pt x="234" y="774"/>
                  </a:cubicBezTo>
                  <a:cubicBezTo>
                    <a:pt x="237" y="785"/>
                    <a:pt x="241" y="796"/>
                    <a:pt x="247" y="806"/>
                  </a:cubicBezTo>
                  <a:cubicBezTo>
                    <a:pt x="248" y="807"/>
                    <a:pt x="248" y="808"/>
                    <a:pt x="249" y="808"/>
                  </a:cubicBezTo>
                  <a:cubicBezTo>
                    <a:pt x="248" y="795"/>
                    <a:pt x="249" y="782"/>
                    <a:pt x="250" y="769"/>
                  </a:cubicBezTo>
                  <a:cubicBezTo>
                    <a:pt x="254" y="726"/>
                    <a:pt x="266" y="684"/>
                    <a:pt x="284" y="644"/>
                  </a:cubicBezTo>
                  <a:cubicBezTo>
                    <a:pt x="295" y="618"/>
                    <a:pt x="309" y="593"/>
                    <a:pt x="326" y="569"/>
                  </a:cubicBezTo>
                  <a:cubicBezTo>
                    <a:pt x="324" y="554"/>
                    <a:pt x="325" y="539"/>
                    <a:pt x="330" y="524"/>
                  </a:cubicBezTo>
                  <a:cubicBezTo>
                    <a:pt x="337" y="500"/>
                    <a:pt x="351" y="480"/>
                    <a:pt x="366" y="459"/>
                  </a:cubicBezTo>
                  <a:cubicBezTo>
                    <a:pt x="374" y="448"/>
                    <a:pt x="383" y="436"/>
                    <a:pt x="387" y="422"/>
                  </a:cubicBezTo>
                  <a:cubicBezTo>
                    <a:pt x="390" y="409"/>
                    <a:pt x="389" y="395"/>
                    <a:pt x="390" y="382"/>
                  </a:cubicBezTo>
                  <a:cubicBezTo>
                    <a:pt x="390" y="382"/>
                    <a:pt x="390" y="382"/>
                    <a:pt x="390" y="382"/>
                  </a:cubicBezTo>
                  <a:cubicBezTo>
                    <a:pt x="394" y="385"/>
                    <a:pt x="397" y="389"/>
                    <a:pt x="400" y="393"/>
                  </a:cubicBezTo>
                  <a:cubicBezTo>
                    <a:pt x="401" y="393"/>
                    <a:pt x="401" y="393"/>
                    <a:pt x="401" y="393"/>
                  </a:cubicBezTo>
                  <a:cubicBezTo>
                    <a:pt x="404" y="396"/>
                    <a:pt x="407" y="400"/>
                    <a:pt x="410" y="404"/>
                  </a:cubicBezTo>
                  <a:cubicBezTo>
                    <a:pt x="416" y="411"/>
                    <a:pt x="423" y="419"/>
                    <a:pt x="432" y="424"/>
                  </a:cubicBezTo>
                  <a:cubicBezTo>
                    <a:pt x="441" y="430"/>
                    <a:pt x="451" y="434"/>
                    <a:pt x="464" y="435"/>
                  </a:cubicBezTo>
                  <a:cubicBezTo>
                    <a:pt x="466" y="435"/>
                    <a:pt x="468" y="435"/>
                    <a:pt x="470" y="435"/>
                  </a:cubicBezTo>
                  <a:cubicBezTo>
                    <a:pt x="480" y="435"/>
                    <a:pt x="491" y="434"/>
                    <a:pt x="503" y="431"/>
                  </a:cubicBezTo>
                  <a:cubicBezTo>
                    <a:pt x="513" y="428"/>
                    <a:pt x="524" y="424"/>
                    <a:pt x="535" y="418"/>
                  </a:cubicBezTo>
                  <a:cubicBezTo>
                    <a:pt x="535" y="418"/>
                    <a:pt x="535" y="418"/>
                    <a:pt x="535" y="418"/>
                  </a:cubicBezTo>
                  <a:cubicBezTo>
                    <a:pt x="541" y="414"/>
                    <a:pt x="547" y="410"/>
                    <a:pt x="553" y="406"/>
                  </a:cubicBezTo>
                  <a:cubicBezTo>
                    <a:pt x="565" y="397"/>
                    <a:pt x="575" y="389"/>
                    <a:pt x="588" y="386"/>
                  </a:cubicBezTo>
                  <a:cubicBezTo>
                    <a:pt x="588" y="386"/>
                    <a:pt x="588" y="386"/>
                    <a:pt x="588" y="386"/>
                  </a:cubicBezTo>
                  <a:cubicBezTo>
                    <a:pt x="593" y="384"/>
                    <a:pt x="596" y="383"/>
                    <a:pt x="601" y="382"/>
                  </a:cubicBezTo>
                  <a:cubicBezTo>
                    <a:pt x="602" y="382"/>
                    <a:pt x="602" y="382"/>
                    <a:pt x="603" y="381"/>
                  </a:cubicBezTo>
                  <a:cubicBezTo>
                    <a:pt x="604" y="381"/>
                    <a:pt x="605" y="380"/>
                    <a:pt x="607" y="379"/>
                  </a:cubicBezTo>
                  <a:cubicBezTo>
                    <a:pt x="607" y="378"/>
                    <a:pt x="608" y="378"/>
                    <a:pt x="609" y="377"/>
                  </a:cubicBezTo>
                  <a:cubicBezTo>
                    <a:pt x="611" y="376"/>
                    <a:pt x="612" y="375"/>
                    <a:pt x="613" y="373"/>
                  </a:cubicBezTo>
                  <a:cubicBezTo>
                    <a:pt x="617" y="380"/>
                    <a:pt x="620" y="388"/>
                    <a:pt x="623" y="395"/>
                  </a:cubicBezTo>
                  <a:cubicBezTo>
                    <a:pt x="632" y="416"/>
                    <a:pt x="644" y="436"/>
                    <a:pt x="653" y="457"/>
                  </a:cubicBezTo>
                  <a:cubicBezTo>
                    <a:pt x="666" y="485"/>
                    <a:pt x="675" y="516"/>
                    <a:pt x="680" y="547"/>
                  </a:cubicBezTo>
                  <a:cubicBezTo>
                    <a:pt x="697" y="564"/>
                    <a:pt x="711" y="585"/>
                    <a:pt x="722" y="607"/>
                  </a:cubicBezTo>
                  <a:cubicBezTo>
                    <a:pt x="753" y="672"/>
                    <a:pt x="753" y="747"/>
                    <a:pt x="745" y="819"/>
                  </a:cubicBezTo>
                  <a:cubicBezTo>
                    <a:pt x="745" y="821"/>
                    <a:pt x="745" y="823"/>
                    <a:pt x="744" y="824"/>
                  </a:cubicBezTo>
                  <a:cubicBezTo>
                    <a:pt x="741" y="824"/>
                    <a:pt x="738" y="823"/>
                    <a:pt x="735" y="823"/>
                  </a:cubicBezTo>
                  <a:cubicBezTo>
                    <a:pt x="729" y="822"/>
                    <a:pt x="729" y="822"/>
                    <a:pt x="729" y="822"/>
                  </a:cubicBezTo>
                  <a:cubicBezTo>
                    <a:pt x="724" y="821"/>
                    <a:pt x="717" y="820"/>
                    <a:pt x="710" y="821"/>
                  </a:cubicBezTo>
                  <a:cubicBezTo>
                    <a:pt x="701" y="821"/>
                    <a:pt x="692" y="824"/>
                    <a:pt x="685" y="829"/>
                  </a:cubicBezTo>
                  <a:cubicBezTo>
                    <a:pt x="685" y="829"/>
                    <a:pt x="685" y="829"/>
                    <a:pt x="685" y="830"/>
                  </a:cubicBezTo>
                  <a:cubicBezTo>
                    <a:pt x="675" y="838"/>
                    <a:pt x="672" y="849"/>
                    <a:pt x="671" y="856"/>
                  </a:cubicBezTo>
                  <a:cubicBezTo>
                    <a:pt x="670" y="864"/>
                    <a:pt x="670" y="871"/>
                    <a:pt x="671" y="879"/>
                  </a:cubicBezTo>
                  <a:cubicBezTo>
                    <a:pt x="673" y="914"/>
                    <a:pt x="673" y="948"/>
                    <a:pt x="670" y="980"/>
                  </a:cubicBezTo>
                  <a:cubicBezTo>
                    <a:pt x="669" y="981"/>
                    <a:pt x="668" y="982"/>
                    <a:pt x="667" y="983"/>
                  </a:cubicBezTo>
                  <a:cubicBezTo>
                    <a:pt x="642" y="1008"/>
                    <a:pt x="615" y="1032"/>
                    <a:pt x="584" y="1049"/>
                  </a:cubicBezTo>
                  <a:close/>
                  <a:moveTo>
                    <a:pt x="1014" y="1016"/>
                  </a:moveTo>
                  <a:cubicBezTo>
                    <a:pt x="1011" y="1023"/>
                    <a:pt x="1008" y="1029"/>
                    <a:pt x="1003" y="1035"/>
                  </a:cubicBezTo>
                  <a:cubicBezTo>
                    <a:pt x="992" y="1047"/>
                    <a:pt x="978" y="1056"/>
                    <a:pt x="963" y="1063"/>
                  </a:cubicBezTo>
                  <a:cubicBezTo>
                    <a:pt x="938" y="1076"/>
                    <a:pt x="913" y="1087"/>
                    <a:pt x="889" y="1102"/>
                  </a:cubicBezTo>
                  <a:cubicBezTo>
                    <a:pt x="874" y="1112"/>
                    <a:pt x="860" y="1124"/>
                    <a:pt x="846" y="1137"/>
                  </a:cubicBezTo>
                  <a:cubicBezTo>
                    <a:pt x="835" y="1148"/>
                    <a:pt x="824" y="1160"/>
                    <a:pt x="811" y="1169"/>
                  </a:cubicBezTo>
                  <a:cubicBezTo>
                    <a:pt x="798" y="1178"/>
                    <a:pt x="783" y="1185"/>
                    <a:pt x="767" y="1188"/>
                  </a:cubicBezTo>
                  <a:cubicBezTo>
                    <a:pt x="747" y="1190"/>
                    <a:pt x="727" y="1187"/>
                    <a:pt x="710" y="1179"/>
                  </a:cubicBezTo>
                  <a:cubicBezTo>
                    <a:pt x="697" y="1173"/>
                    <a:pt x="685" y="1166"/>
                    <a:pt x="678" y="1154"/>
                  </a:cubicBezTo>
                  <a:cubicBezTo>
                    <a:pt x="670" y="1142"/>
                    <a:pt x="669" y="1128"/>
                    <a:pt x="669" y="1114"/>
                  </a:cubicBezTo>
                  <a:cubicBezTo>
                    <a:pt x="669" y="1090"/>
                    <a:pt x="673" y="1066"/>
                    <a:pt x="677" y="1042"/>
                  </a:cubicBezTo>
                  <a:cubicBezTo>
                    <a:pt x="681" y="1022"/>
                    <a:pt x="684" y="1002"/>
                    <a:pt x="687" y="982"/>
                  </a:cubicBezTo>
                  <a:cubicBezTo>
                    <a:pt x="690" y="946"/>
                    <a:pt x="690" y="909"/>
                    <a:pt x="688" y="872"/>
                  </a:cubicBezTo>
                  <a:cubicBezTo>
                    <a:pt x="687" y="866"/>
                    <a:pt x="687" y="860"/>
                    <a:pt x="688" y="854"/>
                  </a:cubicBezTo>
                  <a:cubicBezTo>
                    <a:pt x="689" y="848"/>
                    <a:pt x="691" y="842"/>
                    <a:pt x="696" y="838"/>
                  </a:cubicBezTo>
                  <a:cubicBezTo>
                    <a:pt x="700" y="834"/>
                    <a:pt x="706" y="832"/>
                    <a:pt x="712" y="832"/>
                  </a:cubicBezTo>
                  <a:cubicBezTo>
                    <a:pt x="717" y="832"/>
                    <a:pt x="723" y="832"/>
                    <a:pt x="729" y="833"/>
                  </a:cubicBezTo>
                  <a:cubicBezTo>
                    <a:pt x="742" y="835"/>
                    <a:pt x="755" y="837"/>
                    <a:pt x="768" y="840"/>
                  </a:cubicBezTo>
                  <a:cubicBezTo>
                    <a:pt x="776" y="842"/>
                    <a:pt x="784" y="845"/>
                    <a:pt x="792" y="847"/>
                  </a:cubicBezTo>
                  <a:cubicBezTo>
                    <a:pt x="806" y="851"/>
                    <a:pt x="820" y="853"/>
                    <a:pt x="834" y="851"/>
                  </a:cubicBezTo>
                  <a:cubicBezTo>
                    <a:pt x="849" y="849"/>
                    <a:pt x="864" y="844"/>
                    <a:pt x="879" y="844"/>
                  </a:cubicBezTo>
                  <a:cubicBezTo>
                    <a:pt x="885" y="844"/>
                    <a:pt x="892" y="845"/>
                    <a:pt x="898" y="847"/>
                  </a:cubicBezTo>
                  <a:cubicBezTo>
                    <a:pt x="904" y="849"/>
                    <a:pt x="910" y="852"/>
                    <a:pt x="914" y="856"/>
                  </a:cubicBezTo>
                  <a:cubicBezTo>
                    <a:pt x="917" y="860"/>
                    <a:pt x="920" y="864"/>
                    <a:pt x="922" y="869"/>
                  </a:cubicBezTo>
                  <a:cubicBezTo>
                    <a:pt x="924" y="875"/>
                    <a:pt x="926" y="883"/>
                    <a:pt x="926" y="890"/>
                  </a:cubicBezTo>
                  <a:cubicBezTo>
                    <a:pt x="927" y="896"/>
                    <a:pt x="927" y="903"/>
                    <a:pt x="928" y="909"/>
                  </a:cubicBezTo>
                  <a:cubicBezTo>
                    <a:pt x="930" y="919"/>
                    <a:pt x="935" y="928"/>
                    <a:pt x="942" y="937"/>
                  </a:cubicBezTo>
                  <a:cubicBezTo>
                    <a:pt x="949" y="945"/>
                    <a:pt x="957" y="951"/>
                    <a:pt x="965" y="958"/>
                  </a:cubicBezTo>
                  <a:cubicBezTo>
                    <a:pt x="973" y="965"/>
                    <a:pt x="981" y="972"/>
                    <a:pt x="989" y="977"/>
                  </a:cubicBezTo>
                  <a:cubicBezTo>
                    <a:pt x="993" y="980"/>
                    <a:pt x="998" y="983"/>
                    <a:pt x="1002" y="986"/>
                  </a:cubicBezTo>
                  <a:cubicBezTo>
                    <a:pt x="1005" y="989"/>
                    <a:pt x="1009" y="992"/>
                    <a:pt x="1011" y="997"/>
                  </a:cubicBezTo>
                  <a:cubicBezTo>
                    <a:pt x="1015" y="1003"/>
                    <a:pt x="1016" y="1010"/>
                    <a:pt x="1014" y="10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3" name="Graphic 70" descr="Data">
            <a:extLst>
              <a:ext uri="{FF2B5EF4-FFF2-40B4-BE49-F238E27FC236}">
                <a16:creationId xmlns:a16="http://schemas.microsoft.com/office/drawing/2014/main" id="{71B31B34-818F-B3EB-BC3F-25C8E58C1B0C}"/>
              </a:ext>
            </a:extLst>
          </p:cNvPr>
          <p:cNvSpPr/>
          <p:nvPr/>
        </p:nvSpPr>
        <p:spPr>
          <a:xfrm>
            <a:off x="8692797" y="1664936"/>
            <a:ext cx="441678" cy="441914"/>
          </a:xfrm>
          <a:custGeom>
            <a:avLst/>
            <a:gdLst>
              <a:gd name="connsiteX0" fmla="*/ 161925 w 190500"/>
              <a:gd name="connsiteY0" fmla="*/ 23813 h 190602"/>
              <a:gd name="connsiteX1" fmla="*/ 138113 w 190500"/>
              <a:gd name="connsiteY1" fmla="*/ 47625 h 190602"/>
              <a:gd name="connsiteX2" fmla="*/ 133239 w 190500"/>
              <a:gd name="connsiteY2" fmla="*/ 47126 h 190602"/>
              <a:gd name="connsiteX3" fmla="*/ 121048 w 190500"/>
              <a:gd name="connsiteY3" fmla="*/ 67295 h 190602"/>
              <a:gd name="connsiteX4" fmla="*/ 133350 w 190500"/>
              <a:gd name="connsiteY4" fmla="*/ 95332 h 190602"/>
              <a:gd name="connsiteX5" fmla="*/ 133347 w 190500"/>
              <a:gd name="connsiteY5" fmla="*/ 95782 h 190602"/>
              <a:gd name="connsiteX6" fmla="*/ 133346 w 190500"/>
              <a:gd name="connsiteY6" fmla="*/ 95886 h 190602"/>
              <a:gd name="connsiteX7" fmla="*/ 145693 w 190500"/>
              <a:gd name="connsiteY7" fmla="*/ 98370 h 190602"/>
              <a:gd name="connsiteX8" fmla="*/ 166688 w 190500"/>
              <a:gd name="connsiteY8" fmla="*/ 85807 h 190602"/>
              <a:gd name="connsiteX9" fmla="*/ 190500 w 190500"/>
              <a:gd name="connsiteY9" fmla="*/ 109619 h 190602"/>
              <a:gd name="connsiteX10" fmla="*/ 166688 w 190500"/>
              <a:gd name="connsiteY10" fmla="*/ 133432 h 190602"/>
              <a:gd name="connsiteX11" fmla="*/ 143037 w 190500"/>
              <a:gd name="connsiteY11" fmla="*/ 112410 h 190602"/>
              <a:gd name="connsiteX12" fmla="*/ 130472 w 190500"/>
              <a:gd name="connsiteY12" fmla="*/ 109882 h 190602"/>
              <a:gd name="connsiteX13" fmla="*/ 113869 w 190500"/>
              <a:gd name="connsiteY13" fmla="*/ 128581 h 190602"/>
              <a:gd name="connsiteX14" fmla="*/ 118584 w 190500"/>
              <a:gd name="connsiteY14" fmla="*/ 142982 h 190602"/>
              <a:gd name="connsiteX15" fmla="*/ 118793 w 190500"/>
              <a:gd name="connsiteY15" fmla="*/ 142979 h 190602"/>
              <a:gd name="connsiteX16" fmla="*/ 119063 w 190500"/>
              <a:gd name="connsiteY16" fmla="*/ 142978 h 190602"/>
              <a:gd name="connsiteX17" fmla="*/ 142875 w 190500"/>
              <a:gd name="connsiteY17" fmla="*/ 166790 h 190602"/>
              <a:gd name="connsiteX18" fmla="*/ 119063 w 190500"/>
              <a:gd name="connsiteY18" fmla="*/ 190603 h 190602"/>
              <a:gd name="connsiteX19" fmla="*/ 95250 w 190500"/>
              <a:gd name="connsiteY19" fmla="*/ 166790 h 190602"/>
              <a:gd name="connsiteX20" fmla="*/ 105043 w 190500"/>
              <a:gd name="connsiteY20" fmla="*/ 147539 h 190602"/>
              <a:gd name="connsiteX21" fmla="*/ 100313 w 190500"/>
              <a:gd name="connsiteY21" fmla="*/ 133097 h 190602"/>
              <a:gd name="connsiteX22" fmla="*/ 95250 w 190500"/>
              <a:gd name="connsiteY22" fmla="*/ 133432 h 190602"/>
              <a:gd name="connsiteX23" fmla="*/ 64572 w 190500"/>
              <a:gd name="connsiteY23" fmla="*/ 117929 h 190602"/>
              <a:gd name="connsiteX24" fmla="*/ 47478 w 190500"/>
              <a:gd name="connsiteY24" fmla="*/ 126005 h 190602"/>
              <a:gd name="connsiteX25" fmla="*/ 47625 w 190500"/>
              <a:gd name="connsiteY25" fmla="*/ 128669 h 190602"/>
              <a:gd name="connsiteX26" fmla="*/ 23813 w 190500"/>
              <a:gd name="connsiteY26" fmla="*/ 152482 h 190602"/>
              <a:gd name="connsiteX27" fmla="*/ 0 w 190500"/>
              <a:gd name="connsiteY27" fmla="*/ 128669 h 190602"/>
              <a:gd name="connsiteX28" fmla="*/ 23813 w 190500"/>
              <a:gd name="connsiteY28" fmla="*/ 104857 h 190602"/>
              <a:gd name="connsiteX29" fmla="*/ 41689 w 190500"/>
              <a:gd name="connsiteY29" fmla="*/ 112938 h 190602"/>
              <a:gd name="connsiteX30" fmla="*/ 58399 w 190500"/>
              <a:gd name="connsiteY30" fmla="*/ 105044 h 190602"/>
              <a:gd name="connsiteX31" fmla="*/ 57150 w 190500"/>
              <a:gd name="connsiteY31" fmla="*/ 95332 h 190602"/>
              <a:gd name="connsiteX32" fmla="*/ 65870 w 190500"/>
              <a:gd name="connsiteY32" fmla="*/ 71072 h 190602"/>
              <a:gd name="connsiteX33" fmla="*/ 56424 w 190500"/>
              <a:gd name="connsiteY33" fmla="*/ 60315 h 190602"/>
              <a:gd name="connsiteX34" fmla="*/ 47625 w 190500"/>
              <a:gd name="connsiteY34" fmla="*/ 61994 h 190602"/>
              <a:gd name="connsiteX35" fmla="*/ 23813 w 190500"/>
              <a:gd name="connsiteY35" fmla="*/ 38181 h 190602"/>
              <a:gd name="connsiteX36" fmla="*/ 47625 w 190500"/>
              <a:gd name="connsiteY36" fmla="*/ 14369 h 190602"/>
              <a:gd name="connsiteX37" fmla="*/ 71438 w 190500"/>
              <a:gd name="connsiteY37" fmla="*/ 38181 h 190602"/>
              <a:gd name="connsiteX38" fmla="*/ 67510 w 190500"/>
              <a:gd name="connsiteY38" fmla="*/ 51286 h 190602"/>
              <a:gd name="connsiteX39" fmla="*/ 76872 w 190500"/>
              <a:gd name="connsiteY39" fmla="*/ 61948 h 190602"/>
              <a:gd name="connsiteX40" fmla="*/ 95250 w 190500"/>
              <a:gd name="connsiteY40" fmla="*/ 57231 h 190602"/>
              <a:gd name="connsiteX41" fmla="*/ 108912 w 190500"/>
              <a:gd name="connsiteY41" fmla="*/ 59754 h 190602"/>
              <a:gd name="connsiteX42" fmla="*/ 120771 w 190500"/>
              <a:gd name="connsiteY42" fmla="*/ 40132 h 190602"/>
              <a:gd name="connsiteX43" fmla="*/ 114300 w 190500"/>
              <a:gd name="connsiteY43" fmla="*/ 23813 h 190602"/>
              <a:gd name="connsiteX44" fmla="*/ 138113 w 190500"/>
              <a:gd name="connsiteY44" fmla="*/ 0 h 190602"/>
              <a:gd name="connsiteX45" fmla="*/ 161925 w 190500"/>
              <a:gd name="connsiteY45" fmla="*/ 23813 h 19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500" h="190602">
                <a:moveTo>
                  <a:pt x="161925" y="23813"/>
                </a:moveTo>
                <a:cubicBezTo>
                  <a:pt x="161925" y="36964"/>
                  <a:pt x="151264" y="47625"/>
                  <a:pt x="138113" y="47625"/>
                </a:cubicBezTo>
                <a:cubicBezTo>
                  <a:pt x="136442" y="47625"/>
                  <a:pt x="134812" y="47453"/>
                  <a:pt x="133239" y="47126"/>
                </a:cubicBezTo>
                <a:lnTo>
                  <a:pt x="121048" y="67295"/>
                </a:lnTo>
                <a:cubicBezTo>
                  <a:pt x="128611" y="74257"/>
                  <a:pt x="133350" y="84241"/>
                  <a:pt x="133350" y="95332"/>
                </a:cubicBezTo>
                <a:lnTo>
                  <a:pt x="133347" y="95782"/>
                </a:lnTo>
                <a:lnTo>
                  <a:pt x="133346" y="95886"/>
                </a:lnTo>
                <a:lnTo>
                  <a:pt x="145693" y="98370"/>
                </a:lnTo>
                <a:cubicBezTo>
                  <a:pt x="149709" y="90892"/>
                  <a:pt x="157604" y="85807"/>
                  <a:pt x="166688" y="85807"/>
                </a:cubicBezTo>
                <a:cubicBezTo>
                  <a:pt x="179839" y="85807"/>
                  <a:pt x="190500" y="96467"/>
                  <a:pt x="190500" y="109619"/>
                </a:cubicBezTo>
                <a:cubicBezTo>
                  <a:pt x="190500" y="122770"/>
                  <a:pt x="179839" y="133432"/>
                  <a:pt x="166688" y="133432"/>
                </a:cubicBezTo>
                <a:cubicBezTo>
                  <a:pt x="154480" y="133432"/>
                  <a:pt x="144419" y="124246"/>
                  <a:pt x="143037" y="112410"/>
                </a:cubicBezTo>
                <a:lnTo>
                  <a:pt x="130472" y="109882"/>
                </a:lnTo>
                <a:cubicBezTo>
                  <a:pt x="127189" y="117822"/>
                  <a:pt x="121298" y="124411"/>
                  <a:pt x="113869" y="128581"/>
                </a:cubicBezTo>
                <a:lnTo>
                  <a:pt x="118584" y="142982"/>
                </a:lnTo>
                <a:lnTo>
                  <a:pt x="118793" y="142979"/>
                </a:lnTo>
                <a:lnTo>
                  <a:pt x="119063" y="142978"/>
                </a:lnTo>
                <a:cubicBezTo>
                  <a:pt x="132214" y="142978"/>
                  <a:pt x="142875" y="153638"/>
                  <a:pt x="142875" y="166790"/>
                </a:cubicBezTo>
                <a:cubicBezTo>
                  <a:pt x="142875" y="179941"/>
                  <a:pt x="132214" y="190603"/>
                  <a:pt x="119063" y="190603"/>
                </a:cubicBezTo>
                <a:cubicBezTo>
                  <a:pt x="105911" y="190603"/>
                  <a:pt x="95250" y="179941"/>
                  <a:pt x="95250" y="166790"/>
                </a:cubicBezTo>
                <a:cubicBezTo>
                  <a:pt x="95250" y="158880"/>
                  <a:pt x="99107" y="151870"/>
                  <a:pt x="105043" y="147539"/>
                </a:cubicBezTo>
                <a:lnTo>
                  <a:pt x="100313" y="133097"/>
                </a:lnTo>
                <a:cubicBezTo>
                  <a:pt x="98657" y="133318"/>
                  <a:pt x="96966" y="133432"/>
                  <a:pt x="95250" y="133432"/>
                </a:cubicBezTo>
                <a:cubicBezTo>
                  <a:pt x="82667" y="133432"/>
                  <a:pt x="71510" y="127332"/>
                  <a:pt x="64572" y="117929"/>
                </a:cubicBezTo>
                <a:lnTo>
                  <a:pt x="47478" y="126005"/>
                </a:lnTo>
                <a:cubicBezTo>
                  <a:pt x="47575" y="126880"/>
                  <a:pt x="47625" y="127768"/>
                  <a:pt x="47625" y="128669"/>
                </a:cubicBezTo>
                <a:cubicBezTo>
                  <a:pt x="47625" y="141821"/>
                  <a:pt x="36964" y="152482"/>
                  <a:pt x="23813" y="152482"/>
                </a:cubicBezTo>
                <a:cubicBezTo>
                  <a:pt x="10661" y="152482"/>
                  <a:pt x="0" y="141821"/>
                  <a:pt x="0" y="128669"/>
                </a:cubicBezTo>
                <a:cubicBezTo>
                  <a:pt x="0" y="115517"/>
                  <a:pt x="10661" y="104857"/>
                  <a:pt x="23813" y="104857"/>
                </a:cubicBezTo>
                <a:cubicBezTo>
                  <a:pt x="30934" y="104857"/>
                  <a:pt x="37326" y="107983"/>
                  <a:pt x="41689" y="112938"/>
                </a:cubicBezTo>
                <a:lnTo>
                  <a:pt x="58399" y="105044"/>
                </a:lnTo>
                <a:cubicBezTo>
                  <a:pt x="57584" y="101943"/>
                  <a:pt x="57150" y="98687"/>
                  <a:pt x="57150" y="95332"/>
                </a:cubicBezTo>
                <a:cubicBezTo>
                  <a:pt x="57150" y="86114"/>
                  <a:pt x="60423" y="77661"/>
                  <a:pt x="65870" y="71072"/>
                </a:cubicBezTo>
                <a:lnTo>
                  <a:pt x="56424" y="60315"/>
                </a:lnTo>
                <a:cubicBezTo>
                  <a:pt x="53702" y="61398"/>
                  <a:pt x="50733" y="61994"/>
                  <a:pt x="47625" y="61994"/>
                </a:cubicBezTo>
                <a:cubicBezTo>
                  <a:pt x="34474" y="61994"/>
                  <a:pt x="23813" y="51333"/>
                  <a:pt x="23813" y="38181"/>
                </a:cubicBezTo>
                <a:cubicBezTo>
                  <a:pt x="23813" y="25030"/>
                  <a:pt x="34474" y="14369"/>
                  <a:pt x="47625" y="14369"/>
                </a:cubicBezTo>
                <a:cubicBezTo>
                  <a:pt x="60776" y="14369"/>
                  <a:pt x="71438" y="25030"/>
                  <a:pt x="71438" y="38181"/>
                </a:cubicBezTo>
                <a:cubicBezTo>
                  <a:pt x="71438" y="43023"/>
                  <a:pt x="69992" y="47527"/>
                  <a:pt x="67510" y="51286"/>
                </a:cubicBezTo>
                <a:lnTo>
                  <a:pt x="76872" y="61948"/>
                </a:lnTo>
                <a:cubicBezTo>
                  <a:pt x="82322" y="58942"/>
                  <a:pt x="88586" y="57231"/>
                  <a:pt x="95250" y="57231"/>
                </a:cubicBezTo>
                <a:cubicBezTo>
                  <a:pt x="100065" y="57231"/>
                  <a:pt x="104671" y="58125"/>
                  <a:pt x="108912" y="59754"/>
                </a:cubicBezTo>
                <a:lnTo>
                  <a:pt x="120771" y="40132"/>
                </a:lnTo>
                <a:cubicBezTo>
                  <a:pt x="116758" y="35870"/>
                  <a:pt x="114300" y="30128"/>
                  <a:pt x="114300" y="23813"/>
                </a:cubicBezTo>
                <a:cubicBezTo>
                  <a:pt x="114300" y="10661"/>
                  <a:pt x="124961" y="0"/>
                  <a:pt x="138113" y="0"/>
                </a:cubicBezTo>
                <a:cubicBezTo>
                  <a:pt x="151264" y="0"/>
                  <a:pt x="161925" y="10661"/>
                  <a:pt x="161925" y="2381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6" name="Graphic 134" descr="Lightbulb">
            <a:extLst>
              <a:ext uri="{FF2B5EF4-FFF2-40B4-BE49-F238E27FC236}">
                <a16:creationId xmlns:a16="http://schemas.microsoft.com/office/drawing/2014/main" id="{69447E00-036D-B9C8-DD00-DF6E15B937DA}"/>
              </a:ext>
            </a:extLst>
          </p:cNvPr>
          <p:cNvSpPr/>
          <p:nvPr/>
        </p:nvSpPr>
        <p:spPr>
          <a:xfrm>
            <a:off x="9710520" y="1664936"/>
            <a:ext cx="320410" cy="441914"/>
          </a:xfrm>
          <a:custGeom>
            <a:avLst/>
            <a:gdLst>
              <a:gd name="connsiteX0" fmla="*/ 102756 w 138112"/>
              <a:gd name="connsiteY0" fmla="*/ 161906 h 190486"/>
              <a:gd name="connsiteX1" fmla="*/ 99987 w 138112"/>
              <a:gd name="connsiteY1" fmla="*/ 173893 h 190486"/>
              <a:gd name="connsiteX2" fmla="*/ 80758 w 138112"/>
              <a:gd name="connsiteY2" fmla="*/ 190424 h 190486"/>
              <a:gd name="connsiteX3" fmla="*/ 79109 w 138112"/>
              <a:gd name="connsiteY3" fmla="*/ 190487 h 190486"/>
              <a:gd name="connsiteX4" fmla="*/ 58995 w 138112"/>
              <a:gd name="connsiteY4" fmla="*/ 190487 h 190486"/>
              <a:gd name="connsiteX5" fmla="*/ 38546 w 138112"/>
              <a:gd name="connsiteY5" fmla="*/ 175472 h 190486"/>
              <a:gd name="connsiteX6" fmla="*/ 38113 w 138112"/>
              <a:gd name="connsiteY6" fmla="*/ 173878 h 190486"/>
              <a:gd name="connsiteX7" fmla="*/ 35347 w 138112"/>
              <a:gd name="connsiteY7" fmla="*/ 161906 h 190486"/>
              <a:gd name="connsiteX8" fmla="*/ 102756 w 138112"/>
              <a:gd name="connsiteY8" fmla="*/ 161906 h 190486"/>
              <a:gd name="connsiteX9" fmla="*/ 69056 w 138112"/>
              <a:gd name="connsiteY9" fmla="*/ 0 h 190486"/>
              <a:gd name="connsiteX10" fmla="*/ 138113 w 138112"/>
              <a:gd name="connsiteY10" fmla="*/ 69056 h 190486"/>
              <a:gd name="connsiteX11" fmla="*/ 111772 w 138112"/>
              <a:gd name="connsiteY11" fmla="*/ 124689 h 190486"/>
              <a:gd name="connsiteX12" fmla="*/ 111097 w 138112"/>
              <a:gd name="connsiteY12" fmla="*/ 125875 h 190486"/>
              <a:gd name="connsiteX13" fmla="*/ 106070 w 138112"/>
              <a:gd name="connsiteY13" fmla="*/ 147619 h 190486"/>
              <a:gd name="connsiteX14" fmla="*/ 32042 w 138112"/>
              <a:gd name="connsiteY14" fmla="*/ 147619 h 190486"/>
              <a:gd name="connsiteX15" fmla="*/ 27032 w 138112"/>
              <a:gd name="connsiteY15" fmla="*/ 125877 h 190486"/>
              <a:gd name="connsiteX16" fmla="*/ 26356 w 138112"/>
              <a:gd name="connsiteY16" fmla="*/ 124689 h 190486"/>
              <a:gd name="connsiteX17" fmla="*/ 0 w 138112"/>
              <a:gd name="connsiteY17" fmla="*/ 69056 h 190486"/>
              <a:gd name="connsiteX18" fmla="*/ 69056 w 138112"/>
              <a:gd name="connsiteY18" fmla="*/ 0 h 190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112" h="190486">
                <a:moveTo>
                  <a:pt x="102756" y="161906"/>
                </a:moveTo>
                <a:lnTo>
                  <a:pt x="99987" y="173893"/>
                </a:lnTo>
                <a:cubicBezTo>
                  <a:pt x="97861" y="183069"/>
                  <a:pt x="90024" y="189713"/>
                  <a:pt x="80758" y="190424"/>
                </a:cubicBezTo>
                <a:lnTo>
                  <a:pt x="79109" y="190487"/>
                </a:lnTo>
                <a:lnTo>
                  <a:pt x="58995" y="190487"/>
                </a:lnTo>
                <a:cubicBezTo>
                  <a:pt x="49571" y="190487"/>
                  <a:pt x="41324" y="184344"/>
                  <a:pt x="38546" y="175472"/>
                </a:cubicBezTo>
                <a:lnTo>
                  <a:pt x="38113" y="173878"/>
                </a:lnTo>
                <a:lnTo>
                  <a:pt x="35347" y="161906"/>
                </a:lnTo>
                <a:lnTo>
                  <a:pt x="102756" y="161906"/>
                </a:lnTo>
                <a:close/>
                <a:moveTo>
                  <a:pt x="69056" y="0"/>
                </a:moveTo>
                <a:cubicBezTo>
                  <a:pt x="107195" y="0"/>
                  <a:pt x="138113" y="30917"/>
                  <a:pt x="138113" y="69056"/>
                </a:cubicBezTo>
                <a:cubicBezTo>
                  <a:pt x="138113" y="89407"/>
                  <a:pt x="129201" y="108045"/>
                  <a:pt x="111772" y="124689"/>
                </a:cubicBezTo>
                <a:cubicBezTo>
                  <a:pt x="111436" y="125010"/>
                  <a:pt x="111202" y="125423"/>
                  <a:pt x="111097" y="125875"/>
                </a:cubicBezTo>
                <a:lnTo>
                  <a:pt x="106070" y="147619"/>
                </a:lnTo>
                <a:lnTo>
                  <a:pt x="32042" y="147619"/>
                </a:lnTo>
                <a:lnTo>
                  <a:pt x="27032" y="125877"/>
                </a:lnTo>
                <a:cubicBezTo>
                  <a:pt x="26927" y="125423"/>
                  <a:pt x="26692" y="125011"/>
                  <a:pt x="26356" y="124689"/>
                </a:cubicBezTo>
                <a:cubicBezTo>
                  <a:pt x="8917" y="108045"/>
                  <a:pt x="0" y="89407"/>
                  <a:pt x="0" y="69056"/>
                </a:cubicBezTo>
                <a:cubicBezTo>
                  <a:pt x="0" y="30917"/>
                  <a:pt x="30917" y="0"/>
                  <a:pt x="69056" y="0"/>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7" name="Graphic 11" descr="Checkmark">
            <a:extLst>
              <a:ext uri="{FF2B5EF4-FFF2-40B4-BE49-F238E27FC236}">
                <a16:creationId xmlns:a16="http://schemas.microsoft.com/office/drawing/2014/main" id="{AC560A5F-AF00-7912-736C-0EECB31167D1}"/>
              </a:ext>
            </a:extLst>
          </p:cNvPr>
          <p:cNvSpPr/>
          <p:nvPr/>
        </p:nvSpPr>
        <p:spPr>
          <a:xfrm>
            <a:off x="10606975" y="1664935"/>
            <a:ext cx="441915" cy="441915"/>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4239681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2"/>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250"/>
                                        <p:tgtEl>
                                          <p:spTgt spid="58"/>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58"/>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250"/>
                                        <p:tgtEl>
                                          <p:spTgt spid="49"/>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9"/>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fade">
                                      <p:cBhvr>
                                        <p:cTn id="22" dur="250"/>
                                        <p:tgtEl>
                                          <p:spTgt spid="64"/>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64"/>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50"/>
                                        <p:tgtEl>
                                          <p:spTgt spid="4"/>
                                        </p:tgtEl>
                                      </p:cBhvr>
                                    </p:animEffect>
                                  </p:childTnLst>
                                </p:cTn>
                              </p:par>
                              <p:par>
                                <p:cTn id="28" presetID="42" presetClass="path" presetSubtype="0" decel="100000" fill="hold" grpId="1" nodeType="withEffect">
                                  <p:stCondLst>
                                    <p:cond delay="0"/>
                                  </p:stCondLst>
                                  <p:childTnLst>
                                    <p:animMotion origin="layout" path="M -3.75E-6 -0.03472 L -3.75E-6 1.85185E-6 " pathEditMode="relative" rAng="0" ptsTypes="AA">
                                      <p:cBhvr>
                                        <p:cTn id="29" dur="500" fill="hold"/>
                                        <p:tgtEl>
                                          <p:spTgt spid="4"/>
                                        </p:tgtEl>
                                        <p:attrNameLst>
                                          <p:attrName>ppt_x</p:attrName>
                                          <p:attrName>ppt_y</p:attrName>
                                        </p:attrNameLst>
                                      </p:cBhvr>
                                      <p:rCtr x="0" y="1736"/>
                                    </p:animMotion>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250"/>
                                        <p:tgtEl>
                                          <p:spTgt spid="36"/>
                                        </p:tgtEl>
                                      </p:cBhvr>
                                    </p:animEffect>
                                  </p:childTnLst>
                                </p:cTn>
                              </p:par>
                              <p:par>
                                <p:cTn id="33" presetID="42" presetClass="path" presetSubtype="0" decel="100000" fill="hold" grpId="1" nodeType="withEffect">
                                  <p:stCondLst>
                                    <p:cond delay="0"/>
                                  </p:stCondLst>
                                  <p:childTnLst>
                                    <p:animMotion origin="layout" path="M -3.75E-6 -0.03472 L -3.75E-6 1.85185E-6 " pathEditMode="relative" rAng="0" ptsTypes="AA">
                                      <p:cBhvr>
                                        <p:cTn id="34" dur="500" fill="hold"/>
                                        <p:tgtEl>
                                          <p:spTgt spid="36"/>
                                        </p:tgtEl>
                                        <p:attrNameLst>
                                          <p:attrName>ppt_x</p:attrName>
                                          <p:attrName>ppt_y</p:attrName>
                                        </p:attrNameLst>
                                      </p:cBhvr>
                                      <p:rCtr x="0" y="1736"/>
                                    </p:animMotion>
                                  </p:childTnLst>
                                </p:cTn>
                              </p:par>
                              <p:par>
                                <p:cTn id="35" presetID="10" presetClass="entr" presetSubtype="0" fill="hold" grpId="0" nodeType="withEffect">
                                  <p:stCondLst>
                                    <p:cond delay="75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250"/>
                                        <p:tgtEl>
                                          <p:spTgt spid="13"/>
                                        </p:tgtEl>
                                      </p:cBhvr>
                                    </p:animEffect>
                                  </p:childTnLst>
                                </p:cTn>
                              </p:par>
                              <p:par>
                                <p:cTn id="38" presetID="42" presetClass="path" presetSubtype="0" decel="100000" fill="hold" grpId="1" nodeType="withEffect">
                                  <p:stCondLst>
                                    <p:cond delay="750"/>
                                  </p:stCondLst>
                                  <p:childTnLst>
                                    <p:animMotion origin="layout" path="M 1.25E-6 0.03889 L 1.25E-6 1.85185E-6 " pathEditMode="relative" rAng="0" ptsTypes="AA">
                                      <p:cBhvr>
                                        <p:cTn id="39" dur="500" fill="hold"/>
                                        <p:tgtEl>
                                          <p:spTgt spid="13"/>
                                        </p:tgtEl>
                                        <p:attrNameLst>
                                          <p:attrName>ppt_x</p:attrName>
                                          <p:attrName>ppt_y</p:attrName>
                                        </p:attrNameLst>
                                      </p:cBhvr>
                                      <p:rCtr x="0" y="-1944"/>
                                    </p:animMotion>
                                  </p:childTnLst>
                                </p:cTn>
                              </p:par>
                              <p:par>
                                <p:cTn id="40" presetID="10" presetClass="entr" presetSubtype="0" fill="hold" grpId="0" nodeType="withEffect">
                                  <p:stCondLst>
                                    <p:cond delay="75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250"/>
                                        <p:tgtEl>
                                          <p:spTgt spid="45"/>
                                        </p:tgtEl>
                                      </p:cBhvr>
                                    </p:animEffect>
                                  </p:childTnLst>
                                </p:cTn>
                              </p:par>
                              <p:par>
                                <p:cTn id="43" presetID="42" presetClass="path" presetSubtype="0" decel="100000" fill="hold" grpId="1" nodeType="withEffect">
                                  <p:stCondLst>
                                    <p:cond delay="750"/>
                                  </p:stCondLst>
                                  <p:childTnLst>
                                    <p:animMotion origin="layout" path="M 1.25E-6 0.03889 L 1.25E-6 1.85185E-6 " pathEditMode="relative" rAng="0" ptsTypes="AA">
                                      <p:cBhvr>
                                        <p:cTn id="44" dur="500" fill="hold"/>
                                        <p:tgtEl>
                                          <p:spTgt spid="45"/>
                                        </p:tgtEl>
                                        <p:attrNameLst>
                                          <p:attrName>ppt_x</p:attrName>
                                          <p:attrName>ppt_y</p:attrName>
                                        </p:attrNameLst>
                                      </p:cBhvr>
                                      <p:rCtr x="0" y="-1944"/>
                                    </p:animMotion>
                                  </p:childTnLst>
                                </p:cTn>
                              </p:par>
                              <p:par>
                                <p:cTn id="45" presetID="10" presetClass="entr" presetSubtype="0" fill="hold" nodeType="withEffect">
                                  <p:stCondLst>
                                    <p:cond delay="750"/>
                                  </p:stCondLst>
                                  <p:childTnLst>
                                    <p:set>
                                      <p:cBhvr>
                                        <p:cTn id="46" dur="1" fill="hold">
                                          <p:stCondLst>
                                            <p:cond delay="0"/>
                                          </p:stCondLst>
                                        </p:cTn>
                                        <p:tgtEl>
                                          <p:spTgt spid="61"/>
                                        </p:tgtEl>
                                        <p:attrNameLst>
                                          <p:attrName>style.visibility</p:attrName>
                                        </p:attrNameLst>
                                      </p:cBhvr>
                                      <p:to>
                                        <p:strVal val="visible"/>
                                      </p:to>
                                    </p:set>
                                    <p:animEffect transition="in" filter="fade">
                                      <p:cBhvr>
                                        <p:cTn id="47" dur="250"/>
                                        <p:tgtEl>
                                          <p:spTgt spid="61"/>
                                        </p:tgtEl>
                                      </p:cBhvr>
                                    </p:animEffect>
                                  </p:childTnLst>
                                </p:cTn>
                              </p:par>
                              <p:par>
                                <p:cTn id="48" presetID="42" presetClass="path" presetSubtype="0" decel="100000" fill="hold" nodeType="withEffect">
                                  <p:stCondLst>
                                    <p:cond delay="750"/>
                                  </p:stCondLst>
                                  <p:childTnLst>
                                    <p:animMotion origin="layout" path="M 1.25E-6 0.03889 L 1.25E-6 1.85185E-6 " pathEditMode="relative" rAng="0" ptsTypes="AA">
                                      <p:cBhvr>
                                        <p:cTn id="49" dur="500" fill="hold"/>
                                        <p:tgtEl>
                                          <p:spTgt spid="61"/>
                                        </p:tgtEl>
                                        <p:attrNameLst>
                                          <p:attrName>ppt_x</p:attrName>
                                          <p:attrName>ppt_y</p:attrName>
                                        </p:attrNameLst>
                                      </p:cBhvr>
                                      <p:rCtr x="0" y="-1944"/>
                                    </p:animMotion>
                                  </p:childTnLst>
                                </p:cTn>
                              </p:par>
                              <p:par>
                                <p:cTn id="50" presetID="10" presetClass="entr" presetSubtype="0" fill="hold" nodeType="withEffect">
                                  <p:stCondLst>
                                    <p:cond delay="750"/>
                                  </p:stCondLst>
                                  <p:childTnLst>
                                    <p:set>
                                      <p:cBhvr>
                                        <p:cTn id="51" dur="1" fill="hold">
                                          <p:stCondLst>
                                            <p:cond delay="0"/>
                                          </p:stCondLst>
                                        </p:cTn>
                                        <p:tgtEl>
                                          <p:spTgt spid="65"/>
                                        </p:tgtEl>
                                        <p:attrNameLst>
                                          <p:attrName>style.visibility</p:attrName>
                                        </p:attrNameLst>
                                      </p:cBhvr>
                                      <p:to>
                                        <p:strVal val="visible"/>
                                      </p:to>
                                    </p:set>
                                    <p:animEffect transition="in" filter="fade">
                                      <p:cBhvr>
                                        <p:cTn id="52" dur="250"/>
                                        <p:tgtEl>
                                          <p:spTgt spid="65"/>
                                        </p:tgtEl>
                                      </p:cBhvr>
                                    </p:animEffect>
                                  </p:childTnLst>
                                </p:cTn>
                              </p:par>
                              <p:par>
                                <p:cTn id="53" presetID="42" presetClass="path" presetSubtype="0" decel="100000" fill="hold" nodeType="withEffect">
                                  <p:stCondLst>
                                    <p:cond delay="750"/>
                                  </p:stCondLst>
                                  <p:childTnLst>
                                    <p:animMotion origin="layout" path="M 1.25E-6 0.03889 L 1.25E-6 1.85185E-6 " pathEditMode="relative" rAng="0" ptsTypes="AA">
                                      <p:cBhvr>
                                        <p:cTn id="54" dur="500" fill="hold"/>
                                        <p:tgtEl>
                                          <p:spTgt spid="65"/>
                                        </p:tgtEl>
                                        <p:attrNameLst>
                                          <p:attrName>ppt_x</p:attrName>
                                          <p:attrName>ppt_y</p:attrName>
                                        </p:attrNameLst>
                                      </p:cBhvr>
                                      <p:rCtr x="0" y="-1944"/>
                                    </p:animMotion>
                                  </p:childTnLst>
                                </p:cTn>
                              </p:par>
                              <p:par>
                                <p:cTn id="55" presetID="10" presetClass="entr" presetSubtype="0" fill="hold" grpId="0" nodeType="withEffect">
                                  <p:stCondLst>
                                    <p:cond delay="75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250"/>
                                        <p:tgtEl>
                                          <p:spTgt spid="15"/>
                                        </p:tgtEl>
                                      </p:cBhvr>
                                    </p:animEffect>
                                  </p:childTnLst>
                                </p:cTn>
                              </p:par>
                              <p:par>
                                <p:cTn id="58" presetID="42" presetClass="path" presetSubtype="0" decel="100000" fill="hold" grpId="1" nodeType="withEffect">
                                  <p:stCondLst>
                                    <p:cond delay="750"/>
                                  </p:stCondLst>
                                  <p:childTnLst>
                                    <p:animMotion origin="layout" path="M -3.75E-6 -0.03472 L -3.75E-6 1.85185E-6 " pathEditMode="relative" rAng="0" ptsTypes="AA">
                                      <p:cBhvr>
                                        <p:cTn id="59" dur="500" fill="hold"/>
                                        <p:tgtEl>
                                          <p:spTgt spid="15"/>
                                        </p:tgtEl>
                                        <p:attrNameLst>
                                          <p:attrName>ppt_x</p:attrName>
                                          <p:attrName>ppt_y</p:attrName>
                                        </p:attrNameLst>
                                      </p:cBhvr>
                                      <p:rCtr x="0" y="1736"/>
                                    </p:animMotion>
                                  </p:childTnLst>
                                </p:cTn>
                              </p:par>
                              <p:par>
                                <p:cTn id="60" presetID="10" presetClass="entr" presetSubtype="0" fill="hold" grpId="0" nodeType="withEffect">
                                  <p:stCondLst>
                                    <p:cond delay="75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250"/>
                                        <p:tgtEl>
                                          <p:spTgt spid="38"/>
                                        </p:tgtEl>
                                      </p:cBhvr>
                                    </p:animEffect>
                                  </p:childTnLst>
                                </p:cTn>
                              </p:par>
                              <p:par>
                                <p:cTn id="63" presetID="42" presetClass="path" presetSubtype="0" decel="100000" fill="hold" grpId="1" nodeType="withEffect">
                                  <p:stCondLst>
                                    <p:cond delay="750"/>
                                  </p:stCondLst>
                                  <p:childTnLst>
                                    <p:animMotion origin="layout" path="M -3.75E-6 -0.03472 L -3.75E-6 1.85185E-6 " pathEditMode="relative" rAng="0" ptsTypes="AA">
                                      <p:cBhvr>
                                        <p:cTn id="64" dur="500" fill="hold"/>
                                        <p:tgtEl>
                                          <p:spTgt spid="38"/>
                                        </p:tgtEl>
                                        <p:attrNameLst>
                                          <p:attrName>ppt_x</p:attrName>
                                          <p:attrName>ppt_y</p:attrName>
                                        </p:attrNameLst>
                                      </p:cBhvr>
                                      <p:rCtr x="0" y="1736"/>
                                    </p:animMotion>
                                  </p:childTnLst>
                                </p:cTn>
                              </p:par>
                              <p:par>
                                <p:cTn id="65" presetID="10" presetClass="entr" presetSubtype="0" fill="hold" grpId="0" nodeType="withEffect">
                                  <p:stCondLst>
                                    <p:cond delay="75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250"/>
                                        <p:tgtEl>
                                          <p:spTgt spid="14"/>
                                        </p:tgtEl>
                                      </p:cBhvr>
                                    </p:animEffect>
                                  </p:childTnLst>
                                </p:cTn>
                              </p:par>
                              <p:par>
                                <p:cTn id="68" presetID="42" presetClass="path" presetSubtype="0" decel="100000" fill="hold" grpId="1" nodeType="withEffect">
                                  <p:stCondLst>
                                    <p:cond delay="750"/>
                                  </p:stCondLst>
                                  <p:childTnLst>
                                    <p:animMotion origin="layout" path="M 1.25E-6 0.03889 L 1.25E-6 1.85185E-6 " pathEditMode="relative" rAng="0" ptsTypes="AA">
                                      <p:cBhvr>
                                        <p:cTn id="69" dur="500" fill="hold"/>
                                        <p:tgtEl>
                                          <p:spTgt spid="14"/>
                                        </p:tgtEl>
                                        <p:attrNameLst>
                                          <p:attrName>ppt_x</p:attrName>
                                          <p:attrName>ppt_y</p:attrName>
                                        </p:attrNameLst>
                                      </p:cBhvr>
                                      <p:rCtr x="0" y="-1944"/>
                                    </p:animMotion>
                                  </p:childTnLst>
                                </p:cTn>
                              </p:par>
                              <p:par>
                                <p:cTn id="70" presetID="10" presetClass="entr" presetSubtype="0" fill="hold" grpId="0" nodeType="withEffect">
                                  <p:stCondLst>
                                    <p:cond delay="750"/>
                                  </p:stCondLst>
                                  <p:childTnLst>
                                    <p:set>
                                      <p:cBhvr>
                                        <p:cTn id="71" dur="1" fill="hold">
                                          <p:stCondLst>
                                            <p:cond delay="0"/>
                                          </p:stCondLst>
                                        </p:cTn>
                                        <p:tgtEl>
                                          <p:spTgt spid="133"/>
                                        </p:tgtEl>
                                        <p:attrNameLst>
                                          <p:attrName>style.visibility</p:attrName>
                                        </p:attrNameLst>
                                      </p:cBhvr>
                                      <p:to>
                                        <p:strVal val="visible"/>
                                      </p:to>
                                    </p:set>
                                    <p:animEffect transition="in" filter="fade">
                                      <p:cBhvr>
                                        <p:cTn id="72" dur="250"/>
                                        <p:tgtEl>
                                          <p:spTgt spid="133"/>
                                        </p:tgtEl>
                                      </p:cBhvr>
                                    </p:animEffect>
                                  </p:childTnLst>
                                </p:cTn>
                              </p:par>
                              <p:par>
                                <p:cTn id="73" presetID="42" presetClass="path" presetSubtype="0" decel="100000" fill="hold" grpId="1" nodeType="withEffect">
                                  <p:stCondLst>
                                    <p:cond delay="750"/>
                                  </p:stCondLst>
                                  <p:childTnLst>
                                    <p:animMotion origin="layout" path="M 1.25E-6 0.03889 L 1.25E-6 1.85185E-6 " pathEditMode="relative" rAng="0" ptsTypes="AA">
                                      <p:cBhvr>
                                        <p:cTn id="74" dur="500" fill="hold"/>
                                        <p:tgtEl>
                                          <p:spTgt spid="133"/>
                                        </p:tgtEl>
                                        <p:attrNameLst>
                                          <p:attrName>ppt_x</p:attrName>
                                          <p:attrName>ppt_y</p:attrName>
                                        </p:attrNameLst>
                                      </p:cBhvr>
                                      <p:rCtr x="0" y="-1944"/>
                                    </p:animMotion>
                                  </p:childTnLst>
                                </p:cTn>
                              </p:par>
                              <p:par>
                                <p:cTn id="75" presetID="10" presetClass="entr" presetSubtype="0" fill="hold" grpId="0" nodeType="withEffect">
                                  <p:stCondLst>
                                    <p:cond delay="750"/>
                                  </p:stCondLst>
                                  <p:childTnLst>
                                    <p:set>
                                      <p:cBhvr>
                                        <p:cTn id="76" dur="1" fill="hold">
                                          <p:stCondLst>
                                            <p:cond delay="0"/>
                                          </p:stCondLst>
                                        </p:cTn>
                                        <p:tgtEl>
                                          <p:spTgt spid="136"/>
                                        </p:tgtEl>
                                        <p:attrNameLst>
                                          <p:attrName>style.visibility</p:attrName>
                                        </p:attrNameLst>
                                      </p:cBhvr>
                                      <p:to>
                                        <p:strVal val="visible"/>
                                      </p:to>
                                    </p:set>
                                    <p:animEffect transition="in" filter="fade">
                                      <p:cBhvr>
                                        <p:cTn id="77" dur="250"/>
                                        <p:tgtEl>
                                          <p:spTgt spid="136"/>
                                        </p:tgtEl>
                                      </p:cBhvr>
                                    </p:animEffect>
                                  </p:childTnLst>
                                </p:cTn>
                              </p:par>
                              <p:par>
                                <p:cTn id="78" presetID="42" presetClass="path" presetSubtype="0" decel="100000" fill="hold" grpId="1" nodeType="withEffect">
                                  <p:stCondLst>
                                    <p:cond delay="750"/>
                                  </p:stCondLst>
                                  <p:childTnLst>
                                    <p:animMotion origin="layout" path="M 1.25E-6 0.03889 L 1.25E-6 1.85185E-6 " pathEditMode="relative" rAng="0" ptsTypes="AA">
                                      <p:cBhvr>
                                        <p:cTn id="79" dur="500" fill="hold"/>
                                        <p:tgtEl>
                                          <p:spTgt spid="136"/>
                                        </p:tgtEl>
                                        <p:attrNameLst>
                                          <p:attrName>ppt_x</p:attrName>
                                          <p:attrName>ppt_y</p:attrName>
                                        </p:attrNameLst>
                                      </p:cBhvr>
                                      <p:rCtr x="0" y="-1944"/>
                                    </p:animMotion>
                                  </p:childTnLst>
                                </p:cTn>
                              </p:par>
                              <p:par>
                                <p:cTn id="80" presetID="10" presetClass="entr" presetSubtype="0" fill="hold" grpId="0" nodeType="withEffect">
                                  <p:stCondLst>
                                    <p:cond delay="750"/>
                                  </p:stCondLst>
                                  <p:childTnLst>
                                    <p:set>
                                      <p:cBhvr>
                                        <p:cTn id="81" dur="1" fill="hold">
                                          <p:stCondLst>
                                            <p:cond delay="0"/>
                                          </p:stCondLst>
                                        </p:cTn>
                                        <p:tgtEl>
                                          <p:spTgt spid="137"/>
                                        </p:tgtEl>
                                        <p:attrNameLst>
                                          <p:attrName>style.visibility</p:attrName>
                                        </p:attrNameLst>
                                      </p:cBhvr>
                                      <p:to>
                                        <p:strVal val="visible"/>
                                      </p:to>
                                    </p:set>
                                    <p:animEffect transition="in" filter="fade">
                                      <p:cBhvr>
                                        <p:cTn id="82" dur="250"/>
                                        <p:tgtEl>
                                          <p:spTgt spid="137"/>
                                        </p:tgtEl>
                                      </p:cBhvr>
                                    </p:animEffect>
                                  </p:childTnLst>
                                </p:cTn>
                              </p:par>
                              <p:par>
                                <p:cTn id="83" presetID="42" presetClass="path" presetSubtype="0" decel="100000" fill="hold" grpId="1" nodeType="withEffect">
                                  <p:stCondLst>
                                    <p:cond delay="750"/>
                                  </p:stCondLst>
                                  <p:childTnLst>
                                    <p:animMotion origin="layout" path="M 1.25E-6 0.03889 L 1.25E-6 1.85185E-6 " pathEditMode="relative" rAng="0" ptsTypes="AA">
                                      <p:cBhvr>
                                        <p:cTn id="84" dur="500" fill="hold"/>
                                        <p:tgtEl>
                                          <p:spTgt spid="137"/>
                                        </p:tgtEl>
                                        <p:attrNameLst>
                                          <p:attrName>ppt_x</p:attrName>
                                          <p:attrName>ppt_y</p:attrName>
                                        </p:attrNameLst>
                                      </p:cBhvr>
                                      <p:rCtr x="0" y="-1944"/>
                                    </p:animMotion>
                                  </p:childTnLst>
                                </p:cTn>
                              </p:par>
                              <p:par>
                                <p:cTn id="85" presetID="10" presetClass="entr" presetSubtype="0" fill="hold" grpId="0" nodeType="withEffect">
                                  <p:stCondLst>
                                    <p:cond delay="75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250"/>
                                        <p:tgtEl>
                                          <p:spTgt spid="16"/>
                                        </p:tgtEl>
                                      </p:cBhvr>
                                    </p:animEffect>
                                  </p:childTnLst>
                                </p:cTn>
                              </p:par>
                              <p:par>
                                <p:cTn id="88" presetID="42" presetClass="path" presetSubtype="0" decel="100000" fill="hold" grpId="1" nodeType="withEffect">
                                  <p:stCondLst>
                                    <p:cond delay="750"/>
                                  </p:stCondLst>
                                  <p:childTnLst>
                                    <p:animMotion origin="layout" path="M -3.75E-6 -0.03472 L -3.75E-6 1.85185E-6 " pathEditMode="relative" rAng="0" ptsTypes="AA">
                                      <p:cBhvr>
                                        <p:cTn id="89" dur="500" fill="hold"/>
                                        <p:tgtEl>
                                          <p:spTgt spid="16"/>
                                        </p:tgtEl>
                                        <p:attrNameLst>
                                          <p:attrName>ppt_x</p:attrName>
                                          <p:attrName>ppt_y</p:attrName>
                                        </p:attrNameLst>
                                      </p:cBhvr>
                                      <p:rCtr x="0" y="1736"/>
                                    </p:animMotion>
                                  </p:childTnLst>
                                </p:cTn>
                              </p:par>
                              <p:par>
                                <p:cTn id="90" presetID="10" presetClass="entr" presetSubtype="0" fill="hold" grpId="0" nodeType="withEffect">
                                  <p:stCondLst>
                                    <p:cond delay="750"/>
                                  </p:stCondLst>
                                  <p:childTnLst>
                                    <p:set>
                                      <p:cBhvr>
                                        <p:cTn id="91" dur="1" fill="hold">
                                          <p:stCondLst>
                                            <p:cond delay="0"/>
                                          </p:stCondLst>
                                        </p:cTn>
                                        <p:tgtEl>
                                          <p:spTgt spid="40"/>
                                        </p:tgtEl>
                                        <p:attrNameLst>
                                          <p:attrName>style.visibility</p:attrName>
                                        </p:attrNameLst>
                                      </p:cBhvr>
                                      <p:to>
                                        <p:strVal val="visible"/>
                                      </p:to>
                                    </p:set>
                                    <p:animEffect transition="in" filter="fade">
                                      <p:cBhvr>
                                        <p:cTn id="92" dur="250"/>
                                        <p:tgtEl>
                                          <p:spTgt spid="40"/>
                                        </p:tgtEl>
                                      </p:cBhvr>
                                    </p:animEffect>
                                  </p:childTnLst>
                                </p:cTn>
                              </p:par>
                              <p:par>
                                <p:cTn id="93" presetID="42" presetClass="path" presetSubtype="0" decel="100000" fill="hold" grpId="1" nodeType="withEffect">
                                  <p:stCondLst>
                                    <p:cond delay="750"/>
                                  </p:stCondLst>
                                  <p:childTnLst>
                                    <p:animMotion origin="layout" path="M 4.58333E-6 -0.03472 L 4.58333E-6 -2.22222E-6 " pathEditMode="relative" rAng="0" ptsTypes="AA">
                                      <p:cBhvr>
                                        <p:cTn id="94" dur="500" fill="hold"/>
                                        <p:tgtEl>
                                          <p:spTgt spid="40"/>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5" grpId="0" animBg="1"/>
      <p:bldP spid="15" grpId="1" animBg="1"/>
      <p:bldP spid="16" grpId="0" animBg="1"/>
      <p:bldP spid="16" grpId="1" animBg="1"/>
      <p:bldP spid="36" grpId="0"/>
      <p:bldP spid="36" grpId="1"/>
      <p:bldP spid="38" grpId="0"/>
      <p:bldP spid="38" grpId="1"/>
      <p:bldP spid="40" grpId="0"/>
      <p:bldP spid="40" grpId="1"/>
      <p:bldP spid="12" grpId="0" animBg="1"/>
      <p:bldP spid="12" grpId="1" animBg="1"/>
      <p:bldP spid="13" grpId="0" animBg="1"/>
      <p:bldP spid="13" grpId="1" animBg="1"/>
      <p:bldP spid="14" grpId="0" animBg="1"/>
      <p:bldP spid="14" grpId="1" animBg="1"/>
      <p:bldP spid="45" grpId="0" animBg="1"/>
      <p:bldP spid="45" grpId="1" animBg="1"/>
      <p:bldP spid="58" grpId="0" animBg="1"/>
      <p:bldP spid="58" grpId="1" animBg="1"/>
      <p:bldP spid="49" grpId="0" animBg="1"/>
      <p:bldP spid="49" grpId="1" animBg="1"/>
      <p:bldP spid="64" grpId="0" animBg="1"/>
      <p:bldP spid="64" grpId="1" animBg="1"/>
      <p:bldP spid="133" grpId="0" animBg="1"/>
      <p:bldP spid="133" grpId="1" animBg="1"/>
      <p:bldP spid="136" grpId="0" animBg="1"/>
      <p:bldP spid="136" grpId="1" animBg="1"/>
      <p:bldP spid="137" grpId="0" animBg="1"/>
      <p:bldP spid="13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Is Parameter Sniffing gone?</a:t>
            </a:r>
          </a:p>
        </p:txBody>
      </p:sp>
      <p:sp>
        <p:nvSpPr>
          <p:cNvPr id="4" name="TextBox 3">
            <a:extLst>
              <a:ext uri="{FF2B5EF4-FFF2-40B4-BE49-F238E27FC236}">
                <a16:creationId xmlns:a16="http://schemas.microsoft.com/office/drawing/2014/main" id="{2B34B763-AF4D-96CC-8656-03CC77F2888D}"/>
              </a:ext>
            </a:extLst>
          </p:cNvPr>
          <p:cNvSpPr txBox="1"/>
          <p:nvPr/>
        </p:nvSpPr>
        <p:spPr>
          <a:xfrm>
            <a:off x="588263" y="1353264"/>
            <a:ext cx="10821705" cy="4570482"/>
          </a:xfrm>
          <a:prstGeom prst="rect">
            <a:avLst/>
          </a:prstGeom>
          <a:noFill/>
        </p:spPr>
        <p:txBody>
          <a:bodyPr wrap="square" lIns="0" tIns="0" rIns="0" bIns="0">
            <a:spAutoFit/>
          </a:bodyPr>
          <a:lstStyle/>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Only = operator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Finite limit of variants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Conservative ratio for min/max cardinality</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You could get a plan not optimal for all parameter values </a:t>
            </a:r>
            <a:r>
              <a:rPr lang="en-US" sz="2400" b="1" i="1" dirty="0">
                <a:solidFill>
                  <a:schemeClr val="accent1"/>
                </a:solidFill>
                <a:latin typeface="Segoe UI Semibold"/>
                <a:cs typeface="Segoe UI Semibold"/>
              </a:rPr>
              <a:t>within</a:t>
            </a:r>
            <a:r>
              <a:rPr lang="en-US" sz="2400" b="1" dirty="0">
                <a:solidFill>
                  <a:schemeClr val="accent1"/>
                </a:solidFill>
                <a:latin typeface="Segoe UI Semibold"/>
                <a:cs typeface="Segoe UI Semibold"/>
              </a:rPr>
              <a:t> a variant</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Multiple parameters are supported</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New Query Store DMVs required to examine stored procs</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Issues using DMVs for plan cache</a:t>
            </a:r>
          </a:p>
          <a:p>
            <a:pPr marL="342900" indent="-342900" defTabSz="914192">
              <a:spcAft>
                <a:spcPts val="1800"/>
              </a:spcAft>
              <a:buFont typeface="Wingdings" panose="05000000000000000000" pitchFamily="2" charset="2"/>
              <a:buChar char="q"/>
              <a:defRPr/>
            </a:pPr>
            <a:r>
              <a:rPr lang="en-US" sz="2400" b="1" dirty="0">
                <a:solidFill>
                  <a:schemeClr val="accent1"/>
                </a:solidFill>
                <a:latin typeface="Segoe UI Semibold"/>
                <a:cs typeface="Segoe UI Semibold"/>
              </a:rPr>
              <a:t>Won’t use if you use conflicting hints, … (</a:t>
            </a:r>
            <a:r>
              <a:rPr lang="en-US" sz="1800" dirty="0" err="1">
                <a:solidFill>
                  <a:srgbClr val="FF0000"/>
                </a:solidFill>
                <a:latin typeface="Consolas" panose="020B0609020204030204" pitchFamily="49" charset="0"/>
              </a:rPr>
              <a:t>psp_skipped_reason_enum</a:t>
            </a:r>
            <a:r>
              <a:rPr lang="en-US" sz="2400" dirty="0">
                <a:solidFill>
                  <a:schemeClr val="accent1"/>
                </a:solidFill>
                <a:latin typeface="+mj-lt"/>
              </a:rPr>
              <a:t>)</a:t>
            </a:r>
            <a:endParaRPr lang="en-US" sz="2400" b="1" dirty="0">
              <a:solidFill>
                <a:schemeClr val="accent1"/>
              </a:solidFill>
              <a:latin typeface="+mj-lt"/>
              <a:cs typeface="Segoe UI Semibold"/>
            </a:endParaRPr>
          </a:p>
        </p:txBody>
      </p:sp>
    </p:spTree>
    <p:extLst>
      <p:ext uri="{BB962C8B-B14F-4D97-AF65-F5344CB8AC3E}">
        <p14:creationId xmlns:p14="http://schemas.microsoft.com/office/powerpoint/2010/main" val="94262794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The problem of the Cardinality Estimation (CE) model</a:t>
            </a:r>
          </a:p>
        </p:txBody>
      </p:sp>
      <p:sp>
        <p:nvSpPr>
          <p:cNvPr id="5" name="Freeform: Shape 4">
            <a:extLst>
              <a:ext uri="{FF2B5EF4-FFF2-40B4-BE49-F238E27FC236}">
                <a16:creationId xmlns:a16="http://schemas.microsoft.com/office/drawing/2014/main" id="{74AF795B-C590-F1CB-64BF-6D8939F9B8C2}"/>
              </a:ext>
            </a:extLst>
          </p:cNvPr>
          <p:cNvSpPr/>
          <p:nvPr/>
        </p:nvSpPr>
        <p:spPr>
          <a:xfrm>
            <a:off x="588264" y="1425693"/>
            <a:ext cx="11018520" cy="592020"/>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accent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bg1"/>
                </a:solidFill>
                <a:latin typeface="+mj-lt"/>
                <a:cs typeface="Segoe UI" pitchFamily="34" charset="0"/>
              </a:rPr>
              <a:t>What cardinality to use for query optimization is not always easy and obvious</a:t>
            </a:r>
          </a:p>
        </p:txBody>
      </p:sp>
      <p:sp>
        <p:nvSpPr>
          <p:cNvPr id="6" name="Freeform: Shape 5">
            <a:extLst>
              <a:ext uri="{FF2B5EF4-FFF2-40B4-BE49-F238E27FC236}">
                <a16:creationId xmlns:a16="http://schemas.microsoft.com/office/drawing/2014/main" id="{D6C40675-18D5-92C7-E029-0EFA518F7343}"/>
              </a:ext>
            </a:extLst>
          </p:cNvPr>
          <p:cNvSpPr/>
          <p:nvPr/>
        </p:nvSpPr>
        <p:spPr>
          <a:xfrm>
            <a:off x="588264" y="2100098"/>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CE Versions</a:t>
            </a:r>
          </a:p>
        </p:txBody>
      </p:sp>
      <p:sp>
        <p:nvSpPr>
          <p:cNvPr id="7" name="Freeform: Shape 6">
            <a:extLst>
              <a:ext uri="{FF2B5EF4-FFF2-40B4-BE49-F238E27FC236}">
                <a16:creationId xmlns:a16="http://schemas.microsoft.com/office/drawing/2014/main" id="{735F2364-0104-9DDB-41BF-C308F58E8AEE}"/>
              </a:ext>
            </a:extLst>
          </p:cNvPr>
          <p:cNvSpPr/>
          <p:nvPr/>
        </p:nvSpPr>
        <p:spPr>
          <a:xfrm>
            <a:off x="812800" y="2528597"/>
            <a:ext cx="11041270" cy="600164"/>
          </a:xfrm>
          <a:custGeom>
            <a:avLst/>
            <a:gdLst>
              <a:gd name="connsiteX0" fmla="*/ 0 w 11265807"/>
              <a:gd name="connsiteY0" fmla="*/ 0 h 678442"/>
              <a:gd name="connsiteX1" fmla="*/ 11265807 w 11265807"/>
              <a:gd name="connsiteY1" fmla="*/ 0 h 678442"/>
              <a:gd name="connsiteX2" fmla="*/ 11265807 w 11265807"/>
              <a:gd name="connsiteY2" fmla="*/ 678442 h 678442"/>
              <a:gd name="connsiteX3" fmla="*/ 0 w 11265807"/>
              <a:gd name="connsiteY3" fmla="*/ 678442 h 678442"/>
              <a:gd name="connsiteX4" fmla="*/ 0 w 11265807"/>
              <a:gd name="connsiteY4" fmla="*/ 0 h 67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678442">
                <a:moveTo>
                  <a:pt x="0" y="0"/>
                </a:moveTo>
                <a:lnTo>
                  <a:pt x="11265807" y="0"/>
                </a:lnTo>
                <a:lnTo>
                  <a:pt x="11265807" y="678442"/>
                </a:lnTo>
                <a:lnTo>
                  <a:pt x="0" y="678442"/>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Legacy CE Model &lt; dbcompat 120</a:t>
            </a:r>
          </a:p>
          <a:p>
            <a:pPr marL="177800" lvl="1" indent="-177800">
              <a:spcAft>
                <a:spcPts val="600"/>
              </a:spcAft>
              <a:buFont typeface="Arial" panose="020B0604020202020204" pitchFamily="34" charset="0"/>
              <a:buChar char="•"/>
            </a:pPr>
            <a:r>
              <a:rPr lang="en-US" sz="1400" dirty="0"/>
              <a:t>New CE Model &gt;= dbcompat 120</a:t>
            </a:r>
          </a:p>
        </p:txBody>
      </p:sp>
      <p:sp>
        <p:nvSpPr>
          <p:cNvPr id="8" name="Freeform: Shape 7">
            <a:extLst>
              <a:ext uri="{FF2B5EF4-FFF2-40B4-BE49-F238E27FC236}">
                <a16:creationId xmlns:a16="http://schemas.microsoft.com/office/drawing/2014/main" id="{769F4360-15F8-4A94-A75C-8F95129DC189}"/>
              </a:ext>
            </a:extLst>
          </p:cNvPr>
          <p:cNvSpPr/>
          <p:nvPr/>
        </p:nvSpPr>
        <p:spPr>
          <a:xfrm>
            <a:off x="588264" y="3261379"/>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Why the change?</a:t>
            </a:r>
          </a:p>
        </p:txBody>
      </p:sp>
      <p:sp>
        <p:nvSpPr>
          <p:cNvPr id="9" name="Freeform: Shape 8">
            <a:extLst>
              <a:ext uri="{FF2B5EF4-FFF2-40B4-BE49-F238E27FC236}">
                <a16:creationId xmlns:a16="http://schemas.microsoft.com/office/drawing/2014/main" id="{2706248E-3A7F-FA14-B906-AFB8B0A6F0E2}"/>
              </a:ext>
            </a:extLst>
          </p:cNvPr>
          <p:cNvSpPr/>
          <p:nvPr/>
        </p:nvSpPr>
        <p:spPr>
          <a:xfrm>
            <a:off x="812800" y="3694712"/>
            <a:ext cx="11041270" cy="892552"/>
          </a:xfrm>
          <a:custGeom>
            <a:avLst/>
            <a:gdLst>
              <a:gd name="connsiteX0" fmla="*/ 0 w 11265807"/>
              <a:gd name="connsiteY0" fmla="*/ 0 h 1023615"/>
              <a:gd name="connsiteX1" fmla="*/ 11265807 w 11265807"/>
              <a:gd name="connsiteY1" fmla="*/ 0 h 1023615"/>
              <a:gd name="connsiteX2" fmla="*/ 11265807 w 11265807"/>
              <a:gd name="connsiteY2" fmla="*/ 1023615 h 1023615"/>
              <a:gd name="connsiteX3" fmla="*/ 0 w 11265807"/>
              <a:gd name="connsiteY3" fmla="*/ 1023615 h 1023615"/>
              <a:gd name="connsiteX4" fmla="*/ 0 w 11265807"/>
              <a:gd name="connsiteY4" fmla="*/ 0 h 10236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023615">
                <a:moveTo>
                  <a:pt x="0" y="0"/>
                </a:moveTo>
                <a:lnTo>
                  <a:pt x="11265807" y="0"/>
                </a:lnTo>
                <a:lnTo>
                  <a:pt x="11265807" y="1023615"/>
                </a:lnTo>
                <a:lnTo>
                  <a:pt x="0" y="102361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t>Assumptions from the original model we thought no longer correct and matched modern workloads</a:t>
            </a:r>
          </a:p>
          <a:p>
            <a:pPr marL="177800" lvl="1" indent="-177800">
              <a:spcAft>
                <a:spcPts val="600"/>
              </a:spcAft>
              <a:buFont typeface="Arial" panose="020B0604020202020204" pitchFamily="34" charset="0"/>
              <a:buChar char="•"/>
            </a:pPr>
            <a:r>
              <a:rPr lang="en-US" sz="1400" dirty="0"/>
              <a:t>Uh…this didn’t quite work out like we thought</a:t>
            </a:r>
          </a:p>
          <a:p>
            <a:pPr marL="177800" lvl="1" indent="-177800">
              <a:spcAft>
                <a:spcPts val="600"/>
              </a:spcAft>
              <a:buFont typeface="Arial" panose="020B0604020202020204" pitchFamily="34" charset="0"/>
              <a:buChar char="•"/>
            </a:pPr>
            <a:r>
              <a:rPr lang="en-US" sz="1400" dirty="0"/>
              <a:t>Customers upgraded to SQL Server 2014 and used dbcompat 120 and…problems.</a:t>
            </a:r>
          </a:p>
        </p:txBody>
      </p:sp>
      <p:sp>
        <p:nvSpPr>
          <p:cNvPr id="10" name="Freeform: Shape 9">
            <a:extLst>
              <a:ext uri="{FF2B5EF4-FFF2-40B4-BE49-F238E27FC236}">
                <a16:creationId xmlns:a16="http://schemas.microsoft.com/office/drawing/2014/main" id="{1C45EC5C-B0A9-3A03-83B5-A58455E7F86D}"/>
              </a:ext>
            </a:extLst>
          </p:cNvPr>
          <p:cNvSpPr/>
          <p:nvPr/>
        </p:nvSpPr>
        <p:spPr>
          <a:xfrm>
            <a:off x="588264" y="4719882"/>
            <a:ext cx="11018520" cy="431387"/>
          </a:xfrm>
          <a:custGeom>
            <a:avLst/>
            <a:gdLst>
              <a:gd name="connsiteX0" fmla="*/ 0 w 11265807"/>
              <a:gd name="connsiteY0" fmla="*/ 98672 h 592020"/>
              <a:gd name="connsiteX1" fmla="*/ 98672 w 11265807"/>
              <a:gd name="connsiteY1" fmla="*/ 0 h 592020"/>
              <a:gd name="connsiteX2" fmla="*/ 11167135 w 11265807"/>
              <a:gd name="connsiteY2" fmla="*/ 0 h 592020"/>
              <a:gd name="connsiteX3" fmla="*/ 11265807 w 11265807"/>
              <a:gd name="connsiteY3" fmla="*/ 98672 h 592020"/>
              <a:gd name="connsiteX4" fmla="*/ 11265807 w 11265807"/>
              <a:gd name="connsiteY4" fmla="*/ 493348 h 592020"/>
              <a:gd name="connsiteX5" fmla="*/ 11167135 w 11265807"/>
              <a:gd name="connsiteY5" fmla="*/ 592020 h 592020"/>
              <a:gd name="connsiteX6" fmla="*/ 98672 w 11265807"/>
              <a:gd name="connsiteY6" fmla="*/ 592020 h 592020"/>
              <a:gd name="connsiteX7" fmla="*/ 0 w 11265807"/>
              <a:gd name="connsiteY7" fmla="*/ 493348 h 592020"/>
              <a:gd name="connsiteX8" fmla="*/ 0 w 11265807"/>
              <a:gd name="connsiteY8" fmla="*/ 98672 h 59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65807" h="592020">
                <a:moveTo>
                  <a:pt x="0" y="98672"/>
                </a:moveTo>
                <a:cubicBezTo>
                  <a:pt x="0" y="44177"/>
                  <a:pt x="44177" y="0"/>
                  <a:pt x="98672" y="0"/>
                </a:cubicBezTo>
                <a:lnTo>
                  <a:pt x="11167135" y="0"/>
                </a:lnTo>
                <a:cubicBezTo>
                  <a:pt x="11221630" y="0"/>
                  <a:pt x="11265807" y="44177"/>
                  <a:pt x="11265807" y="98672"/>
                </a:cubicBezTo>
                <a:lnTo>
                  <a:pt x="11265807" y="493348"/>
                </a:lnTo>
                <a:cubicBezTo>
                  <a:pt x="11265807" y="547843"/>
                  <a:pt x="11221630" y="592020"/>
                  <a:pt x="11167135" y="592020"/>
                </a:cubicBezTo>
                <a:lnTo>
                  <a:pt x="98672" y="592020"/>
                </a:lnTo>
                <a:cubicBezTo>
                  <a:pt x="44177" y="592020"/>
                  <a:pt x="0" y="547843"/>
                  <a:pt x="0" y="493348"/>
                </a:cubicBezTo>
                <a:lnTo>
                  <a:pt x="0" y="9867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Workarounds</a:t>
            </a:r>
          </a:p>
        </p:txBody>
      </p:sp>
      <p:sp>
        <p:nvSpPr>
          <p:cNvPr id="11" name="Freeform: Shape 10">
            <a:extLst>
              <a:ext uri="{FF2B5EF4-FFF2-40B4-BE49-F238E27FC236}">
                <a16:creationId xmlns:a16="http://schemas.microsoft.com/office/drawing/2014/main" id="{206F8D6C-6B83-B613-F13C-0F5FDC060513}"/>
              </a:ext>
            </a:extLst>
          </p:cNvPr>
          <p:cNvSpPr/>
          <p:nvPr/>
        </p:nvSpPr>
        <p:spPr>
          <a:xfrm>
            <a:off x="812800" y="5153215"/>
            <a:ext cx="11041270" cy="1184940"/>
          </a:xfrm>
          <a:custGeom>
            <a:avLst/>
            <a:gdLst>
              <a:gd name="connsiteX0" fmla="*/ 0 w 11265807"/>
              <a:gd name="connsiteY0" fmla="*/ 0 h 1356885"/>
              <a:gd name="connsiteX1" fmla="*/ 11265807 w 11265807"/>
              <a:gd name="connsiteY1" fmla="*/ 0 h 1356885"/>
              <a:gd name="connsiteX2" fmla="*/ 11265807 w 11265807"/>
              <a:gd name="connsiteY2" fmla="*/ 1356885 h 1356885"/>
              <a:gd name="connsiteX3" fmla="*/ 0 w 11265807"/>
              <a:gd name="connsiteY3" fmla="*/ 1356885 h 1356885"/>
              <a:gd name="connsiteX4" fmla="*/ 0 w 11265807"/>
              <a:gd name="connsiteY4" fmla="*/ 0 h 1356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5807" h="1356885">
                <a:moveTo>
                  <a:pt x="0" y="0"/>
                </a:moveTo>
                <a:lnTo>
                  <a:pt x="11265807" y="0"/>
                </a:lnTo>
                <a:lnTo>
                  <a:pt x="11265807" y="1356885"/>
                </a:lnTo>
                <a:lnTo>
                  <a:pt x="0" y="1356885"/>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Don’t change dbcompat (ouch)</a:t>
            </a:r>
          </a:p>
          <a:p>
            <a:pPr marL="177800" lvl="1" indent="-177800">
              <a:spcAft>
                <a:spcPts val="600"/>
              </a:spcAft>
              <a:buFont typeface="Arial" panose="020B0604020202020204" pitchFamily="34" charset="0"/>
              <a:buChar char="•"/>
            </a:pPr>
            <a:r>
              <a:rPr lang="en-US" sz="1400" dirty="0">
                <a:solidFill>
                  <a:schemeClr val="tx1"/>
                </a:solidFill>
              </a:rPr>
              <a:t>Trace flags</a:t>
            </a:r>
          </a:p>
          <a:p>
            <a:pPr marL="177800" lvl="1" indent="-177800">
              <a:spcAft>
                <a:spcPts val="600"/>
              </a:spcAft>
              <a:buFont typeface="Arial" panose="020B0604020202020204" pitchFamily="34" charset="0"/>
              <a:buChar char="•"/>
            </a:pPr>
            <a:r>
              <a:rPr lang="en-US" sz="1400" dirty="0">
                <a:solidFill>
                  <a:schemeClr val="tx1"/>
                </a:solidFill>
              </a:rPr>
              <a:t>ALTER DATABASE SCOPED CONFIGURATION SET LEGACY_CARDINALITY_ESTIMATION</a:t>
            </a:r>
          </a:p>
          <a:p>
            <a:pPr marL="177800" lvl="1" indent="-177800">
              <a:spcAft>
                <a:spcPts val="600"/>
              </a:spcAft>
              <a:buFont typeface="Arial" panose="020B0604020202020204" pitchFamily="34" charset="0"/>
              <a:buChar char="•"/>
            </a:pPr>
            <a:r>
              <a:rPr lang="en-US" sz="1400" dirty="0">
                <a:solidFill>
                  <a:schemeClr val="tx1"/>
                </a:solidFill>
              </a:rPr>
              <a:t>Query hints</a:t>
            </a:r>
          </a:p>
        </p:txBody>
      </p:sp>
    </p:spTree>
    <p:extLst>
      <p:ext uri="{BB962C8B-B14F-4D97-AF65-F5344CB8AC3E}">
        <p14:creationId xmlns:p14="http://schemas.microsoft.com/office/powerpoint/2010/main" val="205473841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A8886EB-A652-3B76-39F5-417359A76694}"/>
              </a:ext>
              <a:ext uri="{C183D7F6-B498-43B3-948B-1728B52AA6E4}">
                <adec:decorative xmlns:adec="http://schemas.microsoft.com/office/drawing/2017/decorative" val="1"/>
              </a:ext>
            </a:extLst>
          </p:cNvPr>
          <p:cNvSpPr/>
          <p:nvPr/>
        </p:nvSpPr>
        <p:spPr bwMode="auto">
          <a:xfrm>
            <a:off x="293687" y="1288381"/>
            <a:ext cx="11604625" cy="2020690"/>
          </a:xfrm>
          <a:prstGeom prst="roundRect">
            <a:avLst>
              <a:gd name="adj" fmla="val 377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B580739E-0819-6FCA-63E3-78895484B7E9}"/>
              </a:ext>
            </a:extLst>
          </p:cNvPr>
          <p:cNvSpPr>
            <a:spLocks noGrp="1"/>
          </p:cNvSpPr>
          <p:nvPr>
            <p:ph type="title"/>
          </p:nvPr>
        </p:nvSpPr>
        <p:spPr/>
        <p:txBody>
          <a:bodyPr/>
          <a:lstStyle/>
          <a:p>
            <a:r>
              <a:rPr lang="en-US" dirty="0"/>
              <a:t>An example CE model problem</a:t>
            </a:r>
          </a:p>
        </p:txBody>
      </p:sp>
      <p:sp>
        <p:nvSpPr>
          <p:cNvPr id="4" name="TextBox 3">
            <a:extLst>
              <a:ext uri="{FF2B5EF4-FFF2-40B4-BE49-F238E27FC236}">
                <a16:creationId xmlns:a16="http://schemas.microsoft.com/office/drawing/2014/main" id="{DAFFAC1B-5FC6-C5B0-B469-FA140BDFD59B}"/>
              </a:ext>
            </a:extLst>
          </p:cNvPr>
          <p:cNvSpPr txBox="1"/>
          <p:nvPr/>
        </p:nvSpPr>
        <p:spPr>
          <a:xfrm>
            <a:off x="588263" y="1550797"/>
            <a:ext cx="5992813" cy="1403526"/>
          </a:xfrm>
          <a:prstGeom prst="rect">
            <a:avLst/>
          </a:prstGeom>
          <a:noFill/>
        </p:spPr>
        <p:txBody>
          <a:bodyPr wrap="square" lIns="0" tIns="0" rIns="0" bIns="0">
            <a:spAutoFit/>
          </a:bodyPr>
          <a:lstStyle/>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SELECT AddressLine1, City, PostalCode FROM Person.Address</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WHERE StateProvinceID = 79</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15000"/>
              </a:lnSpc>
              <a:spcBef>
                <a:spcPts val="0"/>
              </a:spcBef>
              <a:spcAft>
                <a:spcPts val="0"/>
              </a:spcAft>
            </a:pPr>
            <a:r>
              <a:rPr lang="en-US" sz="2000" b="1" dirty="0">
                <a:effectLst/>
                <a:latin typeface="Courier New" panose="02070309020205020404" pitchFamily="49" charset="0"/>
                <a:ea typeface="MS Gothic" panose="020B0609070205080204" pitchFamily="49" charset="-128"/>
                <a:cs typeface="Times New Roman" panose="02020603050405020304" pitchFamily="18" charset="0"/>
              </a:rPr>
              <a:t>AND City = 'Redmond';</a:t>
            </a:r>
            <a:endParaRPr lang="en-US" sz="20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F08285A-B9E9-2AB3-804C-70DDFC6CFD46}"/>
              </a:ext>
            </a:extLst>
          </p:cNvPr>
          <p:cNvSpPr txBox="1"/>
          <p:nvPr/>
        </p:nvSpPr>
        <p:spPr>
          <a:xfrm>
            <a:off x="588263" y="3754936"/>
            <a:ext cx="10706457" cy="369332"/>
          </a:xfrm>
          <a:prstGeom prst="rect">
            <a:avLst/>
          </a:prstGeom>
          <a:noFill/>
        </p:spPr>
        <p:txBody>
          <a:bodyPr wrap="square" lIns="0" tIns="0" rIns="0" bIns="0" rtlCol="0">
            <a:spAutoFit/>
          </a:bodyPr>
          <a:lstStyle/>
          <a:p>
            <a:r>
              <a:rPr lang="en-US" sz="2400" dirty="0">
                <a:solidFill>
                  <a:schemeClr val="accent1"/>
                </a:solidFill>
                <a:latin typeface="+mj-lt"/>
              </a:rPr>
              <a:t>Is there a correlation between Redmond and StateProvinceID 79?</a:t>
            </a:r>
          </a:p>
        </p:txBody>
      </p:sp>
      <p:sp>
        <p:nvSpPr>
          <p:cNvPr id="9" name="TextBox 8">
            <a:extLst>
              <a:ext uri="{FF2B5EF4-FFF2-40B4-BE49-F238E27FC236}">
                <a16:creationId xmlns:a16="http://schemas.microsoft.com/office/drawing/2014/main" id="{7CCD75E0-468A-DDB8-03A2-7A5DFD8426F8}"/>
              </a:ext>
            </a:extLst>
          </p:cNvPr>
          <p:cNvSpPr txBox="1"/>
          <p:nvPr/>
        </p:nvSpPr>
        <p:spPr>
          <a:xfrm>
            <a:off x="847688" y="4570134"/>
            <a:ext cx="2565438" cy="307777"/>
          </a:xfrm>
          <a:prstGeom prst="rect">
            <a:avLst/>
          </a:prstGeom>
          <a:noFill/>
        </p:spPr>
        <p:txBody>
          <a:bodyPr wrap="square" lIns="182880" tIns="0" rIns="0" bIns="0" rtlCol="0">
            <a:spAutoFit/>
          </a:bodyPr>
          <a:lstStyle/>
          <a:p>
            <a:r>
              <a:rPr lang="en-US" sz="2000" dirty="0">
                <a:latin typeface="+mj-lt"/>
              </a:rPr>
              <a:t>Full independence</a:t>
            </a:r>
          </a:p>
        </p:txBody>
      </p:sp>
      <p:sp>
        <p:nvSpPr>
          <p:cNvPr id="13" name="TextBox 12">
            <a:extLst>
              <a:ext uri="{FF2B5EF4-FFF2-40B4-BE49-F238E27FC236}">
                <a16:creationId xmlns:a16="http://schemas.microsoft.com/office/drawing/2014/main" id="{979E9508-14D1-043D-809B-F4977A956E3B}"/>
              </a:ext>
            </a:extLst>
          </p:cNvPr>
          <p:cNvSpPr txBox="1"/>
          <p:nvPr/>
        </p:nvSpPr>
        <p:spPr>
          <a:xfrm>
            <a:off x="4633100" y="4570134"/>
            <a:ext cx="3681335"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Partial correlation</a:t>
            </a:r>
          </a:p>
        </p:txBody>
      </p:sp>
      <p:sp>
        <p:nvSpPr>
          <p:cNvPr id="17" name="TextBox 16">
            <a:extLst>
              <a:ext uri="{FF2B5EF4-FFF2-40B4-BE49-F238E27FC236}">
                <a16:creationId xmlns:a16="http://schemas.microsoft.com/office/drawing/2014/main" id="{B526E38E-E13E-0B45-EC6E-0B594F92D1E9}"/>
              </a:ext>
            </a:extLst>
          </p:cNvPr>
          <p:cNvSpPr txBox="1"/>
          <p:nvPr/>
        </p:nvSpPr>
        <p:spPr>
          <a:xfrm>
            <a:off x="8418513" y="4570134"/>
            <a:ext cx="3188270" cy="307777"/>
          </a:xfrm>
          <a:prstGeom prst="rect">
            <a:avLst/>
          </a:prstGeom>
          <a:noFill/>
        </p:spPr>
        <p:txBody>
          <a:bodyPr wrap="square" lIns="182880" tIns="0" rIns="0" bIns="0" rtlCol="0">
            <a:spAutoFit/>
          </a:bodyPr>
          <a:lstStyle>
            <a:defPPr>
              <a:defRPr lang="en-US"/>
            </a:defPPr>
            <a:lvl1pPr>
              <a:defRPr sz="2000">
                <a:latin typeface="+mj-lt"/>
              </a:defRPr>
            </a:lvl1pPr>
          </a:lstStyle>
          <a:p>
            <a:r>
              <a:rPr lang="en-US" dirty="0"/>
              <a:t>Full correlation</a:t>
            </a:r>
          </a:p>
        </p:txBody>
      </p:sp>
      <p:sp>
        <p:nvSpPr>
          <p:cNvPr id="20" name="Title 1">
            <a:extLst>
              <a:ext uri="{FF2B5EF4-FFF2-40B4-BE49-F238E27FC236}">
                <a16:creationId xmlns:a16="http://schemas.microsoft.com/office/drawing/2014/main" id="{57C6C996-540A-5B50-54E8-8223027255A8}"/>
              </a:ext>
            </a:extLst>
          </p:cNvPr>
          <p:cNvSpPr txBox="1">
            <a:spLocks/>
          </p:cNvSpPr>
          <p:nvPr/>
        </p:nvSpPr>
        <p:spPr>
          <a:xfrm>
            <a:off x="847687" y="5001021"/>
            <a:ext cx="2565063" cy="553998"/>
          </a:xfrm>
          <a:prstGeom prst="rect">
            <a:avLst/>
          </a:prstGeom>
        </p:spPr>
        <p:txBody>
          <a:bodyPr vert="horz" wrap="square" lIns="18288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1800" dirty="0">
                <a:latin typeface="+mn-lt"/>
              </a:rPr>
              <a:t>Legacy model</a:t>
            </a:r>
          </a:p>
          <a:p>
            <a:r>
              <a:rPr lang="en-US" sz="1800" dirty="0">
                <a:latin typeface="+mn-lt"/>
              </a:rPr>
              <a:t>Hint or TF</a:t>
            </a:r>
          </a:p>
        </p:txBody>
      </p:sp>
      <p:sp>
        <p:nvSpPr>
          <p:cNvPr id="22" name="Title 1">
            <a:extLst>
              <a:ext uri="{FF2B5EF4-FFF2-40B4-BE49-F238E27FC236}">
                <a16:creationId xmlns:a16="http://schemas.microsoft.com/office/drawing/2014/main" id="{651B5736-F147-F4E8-926D-071C9EBCABA3}"/>
              </a:ext>
            </a:extLst>
          </p:cNvPr>
          <p:cNvSpPr txBox="1">
            <a:spLocks/>
          </p:cNvSpPr>
          <p:nvPr/>
        </p:nvSpPr>
        <p:spPr>
          <a:xfrm>
            <a:off x="4633100" y="5001021"/>
            <a:ext cx="2565063" cy="553998"/>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New model</a:t>
            </a:r>
          </a:p>
          <a:p>
            <a:r>
              <a:rPr lang="en-US" dirty="0"/>
              <a:t>Hint or TF</a:t>
            </a:r>
          </a:p>
        </p:txBody>
      </p:sp>
      <p:sp>
        <p:nvSpPr>
          <p:cNvPr id="24" name="Title 1">
            <a:extLst>
              <a:ext uri="{FF2B5EF4-FFF2-40B4-BE49-F238E27FC236}">
                <a16:creationId xmlns:a16="http://schemas.microsoft.com/office/drawing/2014/main" id="{3F95CA32-2A46-8CF7-CC82-ADC599E08A95}"/>
              </a:ext>
            </a:extLst>
          </p:cNvPr>
          <p:cNvSpPr txBox="1">
            <a:spLocks/>
          </p:cNvSpPr>
          <p:nvPr/>
        </p:nvSpPr>
        <p:spPr>
          <a:xfrm>
            <a:off x="8418513" y="5001021"/>
            <a:ext cx="3125451" cy="276999"/>
          </a:xfrm>
          <a:prstGeom prst="rect">
            <a:avLst/>
          </a:prstGeom>
        </p:spPr>
        <p:txBody>
          <a:bodyPr vert="horz" wrap="square" lIns="182880" tIns="0" rIns="0" bIns="0" rtlCol="0" anchor="t">
            <a:spAutoFit/>
          </a:bodyPr>
          <a:lstStyle>
            <a:defPPr>
              <a:defRPr lang="en-US"/>
            </a:defPPr>
            <a:lvl1pPr defTabSz="932563">
              <a:lnSpc>
                <a:spcPct val="100000"/>
              </a:lnSpc>
              <a:spcBef>
                <a:spcPct val="0"/>
              </a:spcBef>
              <a:buNone/>
              <a:defRPr sz="1800" b="0" cap="none" spc="-50" baseline="0">
                <a:ln w="3175">
                  <a:noFill/>
                </a:ln>
                <a:gradFill>
                  <a:gsLst>
                    <a:gs pos="1250">
                      <a:schemeClr val="tx1"/>
                    </a:gs>
                    <a:gs pos="100000">
                      <a:schemeClr val="tx1"/>
                    </a:gs>
                  </a:gsLst>
                  <a:lin ang="5400000" scaled="0"/>
                </a:gradFill>
                <a:effectLst/>
                <a:cs typeface="Segoe UI" pitchFamily="34" charset="0"/>
              </a:defRPr>
            </a:lvl1pPr>
          </a:lstStyle>
          <a:p>
            <a:r>
              <a:rPr lang="en-US" dirty="0"/>
              <a:t>Either with a hint or TF</a:t>
            </a:r>
          </a:p>
        </p:txBody>
      </p:sp>
      <p:sp>
        <p:nvSpPr>
          <p:cNvPr id="6" name="Oval 5">
            <a:extLst>
              <a:ext uri="{FF2B5EF4-FFF2-40B4-BE49-F238E27FC236}">
                <a16:creationId xmlns:a16="http://schemas.microsoft.com/office/drawing/2014/main" id="{55A23AA5-1E91-51EB-2AAE-091232A84A7F}"/>
              </a:ext>
            </a:extLst>
          </p:cNvPr>
          <p:cNvSpPr/>
          <p:nvPr/>
        </p:nvSpPr>
        <p:spPr bwMode="auto">
          <a:xfrm>
            <a:off x="293687"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1</a:t>
            </a:r>
          </a:p>
        </p:txBody>
      </p:sp>
      <p:sp>
        <p:nvSpPr>
          <p:cNvPr id="8" name="Oval 7">
            <a:extLst>
              <a:ext uri="{FF2B5EF4-FFF2-40B4-BE49-F238E27FC236}">
                <a16:creationId xmlns:a16="http://schemas.microsoft.com/office/drawing/2014/main" id="{6D116A1D-D1AF-0CE3-AA81-EE4D30724938}"/>
              </a:ext>
            </a:extLst>
          </p:cNvPr>
          <p:cNvSpPr/>
          <p:nvPr/>
        </p:nvSpPr>
        <p:spPr bwMode="auto">
          <a:xfrm>
            <a:off x="4079100"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2</a:t>
            </a:r>
          </a:p>
        </p:txBody>
      </p:sp>
      <p:sp>
        <p:nvSpPr>
          <p:cNvPr id="10" name="Oval 9">
            <a:extLst>
              <a:ext uri="{FF2B5EF4-FFF2-40B4-BE49-F238E27FC236}">
                <a16:creationId xmlns:a16="http://schemas.microsoft.com/office/drawing/2014/main" id="{85B6B25C-E08F-A7D2-5AE7-E4ED8074E897}"/>
              </a:ext>
            </a:extLst>
          </p:cNvPr>
          <p:cNvSpPr/>
          <p:nvPr/>
        </p:nvSpPr>
        <p:spPr bwMode="auto">
          <a:xfrm>
            <a:off x="7864513" y="4447024"/>
            <a:ext cx="554000" cy="553997"/>
          </a:xfrm>
          <a:prstGeom prst="ellipse">
            <a:avLst/>
          </a:prstGeom>
          <a:gradFill>
            <a:gsLst>
              <a:gs pos="100000">
                <a:schemeClr val="accent6"/>
              </a:gs>
              <a:gs pos="0">
                <a:schemeClr val="bg2">
                  <a:lumMod val="75000"/>
                </a:schemeClr>
              </a:gs>
            </a:gsLst>
            <a:lin ang="5400000" scaled="1"/>
          </a:gradFill>
          <a:ln>
            <a:noFill/>
            <a:headEnd type="none" w="med" len="med"/>
            <a:tailEnd type="none" w="med" len="med"/>
          </a:ln>
          <a:effectLst>
            <a:outerShdw blurRad="101600" dir="2700000" sx="104000" sy="104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dirty="0">
                <a:solidFill>
                  <a:schemeClr val="bg1"/>
                </a:solidFill>
                <a:cs typeface="Segoe UI" pitchFamily="34" charset="0"/>
              </a:rPr>
              <a:t>3</a:t>
            </a:r>
          </a:p>
        </p:txBody>
      </p:sp>
    </p:spTree>
    <p:extLst>
      <p:ext uri="{BB962C8B-B14F-4D97-AF65-F5344CB8AC3E}">
        <p14:creationId xmlns:p14="http://schemas.microsoft.com/office/powerpoint/2010/main" val="310195159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14:presetBounceEnd="99000">
                                      <p:stCondLst>
                                        <p:cond delay="0"/>
                                      </p:stCondLst>
                                      <p:childTnLst>
                                        <p:animScale p14:bounceEnd="99000">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14:presetBounceEnd="99000">
                                      <p:stCondLst>
                                        <p:cond delay="0"/>
                                      </p:stCondLst>
                                      <p:childTnLst>
                                        <p:animScale p14:bounceEnd="99000">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14:presetBounceEnd="99000">
                                      <p:stCondLst>
                                        <p:cond delay="0"/>
                                      </p:stCondLst>
                                      <p:childTnLst>
                                        <p:animScale p14:bounceEnd="99000">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00" fill="hold"/>
                                            <p:tgtEl>
                                              <p:spTgt spid="6"/>
                                            </p:tgtEl>
                                            <p:attrNameLst>
                                              <p:attrName>ppt_w</p:attrName>
                                            </p:attrNameLst>
                                          </p:cBhvr>
                                          <p:tavLst>
                                            <p:tav tm="0">
                                              <p:val>
                                                <p:fltVal val="0"/>
                                              </p:val>
                                            </p:tav>
                                            <p:tav tm="100000">
                                              <p:val>
                                                <p:strVal val="#ppt_w"/>
                                              </p:val>
                                            </p:tav>
                                          </p:tavLst>
                                        </p:anim>
                                        <p:anim calcmode="lin" valueType="num">
                                          <p:cBhvr>
                                            <p:cTn id="8" dur="200" fill="hold"/>
                                            <p:tgtEl>
                                              <p:spTgt spid="6"/>
                                            </p:tgtEl>
                                            <p:attrNameLst>
                                              <p:attrName>ppt_h</p:attrName>
                                            </p:attrNameLst>
                                          </p:cBhvr>
                                          <p:tavLst>
                                            <p:tav tm="0">
                                              <p:val>
                                                <p:fltVal val="0"/>
                                              </p:val>
                                            </p:tav>
                                            <p:tav tm="100000">
                                              <p:val>
                                                <p:strVal val="#ppt_h"/>
                                              </p:val>
                                            </p:tav>
                                          </p:tavLst>
                                        </p:anim>
                                      </p:childTnLst>
                                    </p:cTn>
                                  </p:par>
                                  <p:par>
                                    <p:cTn id="9" presetID="6" presetClass="emph" presetSubtype="0" fill="hold" grpId="1" nodeType="withEffect">
                                      <p:stCondLst>
                                        <p:cond delay="0"/>
                                      </p:stCondLst>
                                      <p:childTnLst>
                                        <p:animScale>
                                          <p:cBhvr>
                                            <p:cTn id="10" dur="1000" fill="hold"/>
                                            <p:tgtEl>
                                              <p:spTgt spid="6"/>
                                            </p:tgtEl>
                                          </p:cBhvr>
                                          <p:by x="110000" y="110000"/>
                                        </p:animScale>
                                      </p:childTnLst>
                                    </p:cTn>
                                  </p:par>
                                  <p:par>
                                    <p:cTn id="11" presetID="6" presetClass="emph" presetSubtype="0" accel="50000" decel="50000" fill="hold" grpId="2" nodeType="withEffect">
                                      <p:stCondLst>
                                        <p:cond delay="0"/>
                                      </p:stCondLst>
                                      <p:childTnLst>
                                        <p:animScale>
                                          <p:cBhvr>
                                            <p:cTn id="12" dur="250" fill="hold"/>
                                            <p:tgtEl>
                                              <p:spTgt spid="6"/>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250"/>
                                            <p:tgtEl>
                                              <p:spTgt spid="9"/>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9"/>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250"/>
                                            <p:tgtEl>
                                              <p:spTgt spid="20"/>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20"/>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p:cTn id="27" dur="200" fill="hold"/>
                                            <p:tgtEl>
                                              <p:spTgt spid="8"/>
                                            </p:tgtEl>
                                            <p:attrNameLst>
                                              <p:attrName>ppt_w</p:attrName>
                                            </p:attrNameLst>
                                          </p:cBhvr>
                                          <p:tavLst>
                                            <p:tav tm="0">
                                              <p:val>
                                                <p:fltVal val="0"/>
                                              </p:val>
                                            </p:tav>
                                            <p:tav tm="100000">
                                              <p:val>
                                                <p:strVal val="#ppt_w"/>
                                              </p:val>
                                            </p:tav>
                                          </p:tavLst>
                                        </p:anim>
                                        <p:anim calcmode="lin" valueType="num">
                                          <p:cBhvr>
                                            <p:cTn id="28" dur="200" fill="hold"/>
                                            <p:tgtEl>
                                              <p:spTgt spid="8"/>
                                            </p:tgtEl>
                                            <p:attrNameLst>
                                              <p:attrName>ppt_h</p:attrName>
                                            </p:attrNameLst>
                                          </p:cBhvr>
                                          <p:tavLst>
                                            <p:tav tm="0">
                                              <p:val>
                                                <p:fltVal val="0"/>
                                              </p:val>
                                            </p:tav>
                                            <p:tav tm="100000">
                                              <p:val>
                                                <p:strVal val="#ppt_h"/>
                                              </p:val>
                                            </p:tav>
                                          </p:tavLst>
                                        </p:anim>
                                      </p:childTnLst>
                                    </p:cTn>
                                  </p:par>
                                  <p:par>
                                    <p:cTn id="29" presetID="6" presetClass="emph" presetSubtype="0" fill="hold" grpId="1" nodeType="withEffect">
                                      <p:stCondLst>
                                        <p:cond delay="0"/>
                                      </p:stCondLst>
                                      <p:childTnLst>
                                        <p:animScale>
                                          <p:cBhvr>
                                            <p:cTn id="30" dur="1000" fill="hold"/>
                                            <p:tgtEl>
                                              <p:spTgt spid="8"/>
                                            </p:tgtEl>
                                          </p:cBhvr>
                                          <p:by x="110000" y="110000"/>
                                        </p:animScale>
                                      </p:childTnLst>
                                    </p:cTn>
                                  </p:par>
                                  <p:par>
                                    <p:cTn id="31" presetID="6" presetClass="emph" presetSubtype="0" accel="50000" decel="50000" fill="hold" grpId="2" nodeType="withEffect">
                                      <p:stCondLst>
                                        <p:cond delay="0"/>
                                      </p:stCondLst>
                                      <p:childTnLst>
                                        <p:animScale>
                                          <p:cBhvr>
                                            <p:cTn id="32" dur="250" fill="hold"/>
                                            <p:tgtEl>
                                              <p:spTgt spid="8"/>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250"/>
                                            <p:tgtEl>
                                              <p:spTgt spid="22"/>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22"/>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200" fill="hold"/>
                                            <p:tgtEl>
                                              <p:spTgt spid="10"/>
                                            </p:tgtEl>
                                            <p:attrNameLst>
                                              <p:attrName>ppt_w</p:attrName>
                                            </p:attrNameLst>
                                          </p:cBhvr>
                                          <p:tavLst>
                                            <p:tav tm="0">
                                              <p:val>
                                                <p:fltVal val="0"/>
                                              </p:val>
                                            </p:tav>
                                            <p:tav tm="100000">
                                              <p:val>
                                                <p:strVal val="#ppt_w"/>
                                              </p:val>
                                            </p:tav>
                                          </p:tavLst>
                                        </p:anim>
                                        <p:anim calcmode="lin" valueType="num">
                                          <p:cBhvr>
                                            <p:cTn id="48" dur="200" fill="hold"/>
                                            <p:tgtEl>
                                              <p:spTgt spid="10"/>
                                            </p:tgtEl>
                                            <p:attrNameLst>
                                              <p:attrName>ppt_h</p:attrName>
                                            </p:attrNameLst>
                                          </p:cBhvr>
                                          <p:tavLst>
                                            <p:tav tm="0">
                                              <p:val>
                                                <p:fltVal val="0"/>
                                              </p:val>
                                            </p:tav>
                                            <p:tav tm="100000">
                                              <p:val>
                                                <p:strVal val="#ppt_h"/>
                                              </p:val>
                                            </p:tav>
                                          </p:tavLst>
                                        </p:anim>
                                      </p:childTnLst>
                                    </p:cTn>
                                  </p:par>
                                  <p:par>
                                    <p:cTn id="49" presetID="6" presetClass="emph" presetSubtype="0" fill="hold" grpId="1" nodeType="withEffect">
                                      <p:stCondLst>
                                        <p:cond delay="0"/>
                                      </p:stCondLst>
                                      <p:childTnLst>
                                        <p:animScale>
                                          <p:cBhvr>
                                            <p:cTn id="50" dur="1000" fill="hold"/>
                                            <p:tgtEl>
                                              <p:spTgt spid="10"/>
                                            </p:tgtEl>
                                          </p:cBhvr>
                                          <p:by x="110000" y="110000"/>
                                        </p:animScale>
                                      </p:childTnLst>
                                    </p:cTn>
                                  </p:par>
                                  <p:par>
                                    <p:cTn id="51" presetID="6" presetClass="emph" presetSubtype="0" accel="50000" decel="50000" fill="hold" grpId="2" nodeType="withEffect">
                                      <p:stCondLst>
                                        <p:cond delay="0"/>
                                      </p:stCondLst>
                                      <p:childTnLst>
                                        <p:animScale>
                                          <p:cBhvr>
                                            <p:cTn id="52" dur="250" fill="hold"/>
                                            <p:tgtEl>
                                              <p:spTgt spid="10"/>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250"/>
                                            <p:tgtEl>
                                              <p:spTgt spid="17"/>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7"/>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250"/>
                                            <p:tgtEl>
                                              <p:spTgt spid="24"/>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2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3" grpId="0"/>
          <p:bldP spid="13" grpId="1"/>
          <p:bldP spid="17" grpId="0"/>
          <p:bldP spid="17" grpId="1"/>
          <p:bldP spid="20" grpId="0"/>
          <p:bldP spid="20" grpId="1"/>
          <p:bldP spid="22" grpId="0"/>
          <p:bldP spid="22" grpId="1"/>
          <p:bldP spid="24" grpId="0"/>
          <p:bldP spid="24" grpId="1"/>
          <p:bldP spid="6" grpId="0" animBg="1"/>
          <p:bldP spid="6" grpId="1" animBg="1"/>
          <p:bldP spid="6" grpId="2" animBg="1"/>
          <p:bldP spid="8" grpId="0" animBg="1"/>
          <p:bldP spid="8" grpId="1" animBg="1"/>
          <p:bldP spid="8" grpId="2" animBg="1"/>
          <p:bldP spid="10" grpId="0" animBg="1"/>
          <p:bldP spid="10" grpId="1" animBg="1"/>
          <p:bldP spid="10" grpId="2" animBg="1"/>
        </p:bldLst>
      </p:timing>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3F19F-80A6-6726-2E72-A332C70BEB78}"/>
              </a:ext>
            </a:extLst>
          </p:cNvPr>
          <p:cNvSpPr>
            <a:spLocks noGrp="1"/>
          </p:cNvSpPr>
          <p:nvPr>
            <p:ph type="title"/>
          </p:nvPr>
        </p:nvSpPr>
        <p:spPr/>
        <p:txBody>
          <a:bodyPr/>
          <a:lstStyle/>
          <a:p>
            <a:r>
              <a:rPr lang="en-US" dirty="0"/>
              <a:t>Cardinality Estimation (CE) Feedback</a:t>
            </a:r>
          </a:p>
        </p:txBody>
      </p:sp>
      <p:sp>
        <p:nvSpPr>
          <p:cNvPr id="5" name="Freeform: Shape 4" descr="Arrow">
            <a:extLst>
              <a:ext uri="{FF2B5EF4-FFF2-40B4-BE49-F238E27FC236}">
                <a16:creationId xmlns:a16="http://schemas.microsoft.com/office/drawing/2014/main" id="{651FB7FB-0FA1-A53E-936E-101E8ECDB6D9}"/>
              </a:ext>
            </a:extLst>
          </p:cNvPr>
          <p:cNvSpPr/>
          <p:nvPr/>
        </p:nvSpPr>
        <p:spPr>
          <a:xfrm>
            <a:off x="3006662"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6" name="Rectangle: Rounded Corners 5">
            <a:extLst>
              <a:ext uri="{FF2B5EF4-FFF2-40B4-BE49-F238E27FC236}">
                <a16:creationId xmlns:a16="http://schemas.microsoft.com/office/drawing/2014/main" id="{57ED91EA-44CA-D62A-59FD-C55D084EFF4E}"/>
              </a:ext>
            </a:extLst>
          </p:cNvPr>
          <p:cNvSpPr/>
          <p:nvPr/>
        </p:nvSpPr>
        <p:spPr>
          <a:xfrm>
            <a:off x="584200" y="2021313"/>
            <a:ext cx="2424046" cy="1328527"/>
          </a:xfrm>
          <a:prstGeom prst="roundRect">
            <a:avLst>
              <a:gd name="adj" fmla="val 6470"/>
            </a:avLst>
          </a:prstGeom>
          <a:solidFill>
            <a:schemeClr val="tx2">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Analyze = Optimizer looks for </a:t>
            </a:r>
            <a:r>
              <a:rPr lang="en-US" sz="1400" i="1" kern="1200" dirty="0">
                <a:latin typeface="+mj-lt"/>
              </a:rPr>
              <a:t>repetitive</a:t>
            </a:r>
            <a:r>
              <a:rPr lang="en-US" sz="1400" kern="1200" dirty="0">
                <a:latin typeface="+mj-lt"/>
              </a:rPr>
              <a:t> query execution that match CE patterns with incorrect assumptions</a:t>
            </a:r>
          </a:p>
        </p:txBody>
      </p:sp>
      <p:sp>
        <p:nvSpPr>
          <p:cNvPr id="8" name="Rectangle: Rounded Corners 7">
            <a:extLst>
              <a:ext uri="{FF2B5EF4-FFF2-40B4-BE49-F238E27FC236}">
                <a16:creationId xmlns:a16="http://schemas.microsoft.com/office/drawing/2014/main" id="{0369A071-E40B-B130-E450-43DFA72C9205}"/>
              </a:ext>
            </a:extLst>
          </p:cNvPr>
          <p:cNvSpPr/>
          <p:nvPr/>
        </p:nvSpPr>
        <p:spPr>
          <a:xfrm>
            <a:off x="3454463" y="2021313"/>
            <a:ext cx="2424046" cy="1328527"/>
          </a:xfrm>
          <a:prstGeom prst="roundRect">
            <a:avLst>
              <a:gd name="adj" fmla="val 6470"/>
            </a:avLst>
          </a:prstGeom>
          <a:solidFill>
            <a:schemeClr val="tx2"/>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157891"/>
              <a:satOff val="0"/>
              <a:lumOff val="-6601"/>
              <a:alphaOff val="0"/>
            </a:schemeClr>
          </a:fillRef>
          <a:effectRef idx="0">
            <a:schemeClr val="accent3">
              <a:hueOff val="-157891"/>
              <a:satOff val="0"/>
              <a:lumOff val="-6601"/>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Apply a query store hint</a:t>
            </a:r>
          </a:p>
        </p:txBody>
      </p:sp>
      <p:sp>
        <p:nvSpPr>
          <p:cNvPr id="10" name="Rectangle: Rounded Corners 9">
            <a:extLst>
              <a:ext uri="{FF2B5EF4-FFF2-40B4-BE49-F238E27FC236}">
                <a16:creationId xmlns:a16="http://schemas.microsoft.com/office/drawing/2014/main" id="{FBC9DA23-EB1B-E8EC-2857-6ECAF050A10B}"/>
              </a:ext>
            </a:extLst>
          </p:cNvPr>
          <p:cNvSpPr/>
          <p:nvPr/>
        </p:nvSpPr>
        <p:spPr>
          <a:xfrm>
            <a:off x="6313493" y="2021313"/>
            <a:ext cx="2424046" cy="1328527"/>
          </a:xfrm>
          <a:prstGeom prst="roundRect">
            <a:avLst>
              <a:gd name="adj" fmla="val 7108"/>
            </a:avLst>
          </a:prstGeom>
          <a:solidFill>
            <a:schemeClr val="accent1">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315782"/>
              <a:satOff val="0"/>
              <a:lumOff val="-13203"/>
              <a:alphaOff val="0"/>
            </a:schemeClr>
          </a:fillRef>
          <a:effectRef idx="0">
            <a:schemeClr val="accent3">
              <a:hueOff val="-315782"/>
              <a:satOff val="0"/>
              <a:lumOff val="-13203"/>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Validate = Check performance has improved</a:t>
            </a:r>
          </a:p>
        </p:txBody>
      </p:sp>
      <p:sp>
        <p:nvSpPr>
          <p:cNvPr id="12" name="Rectangle: Rounded Corners 11">
            <a:extLst>
              <a:ext uri="{FF2B5EF4-FFF2-40B4-BE49-F238E27FC236}">
                <a16:creationId xmlns:a16="http://schemas.microsoft.com/office/drawing/2014/main" id="{5BC9A8E5-33F6-228B-3BD5-FF53C2E15C15}"/>
              </a:ext>
            </a:extLst>
          </p:cNvPr>
          <p:cNvSpPr/>
          <p:nvPr/>
        </p:nvSpPr>
        <p:spPr>
          <a:xfrm>
            <a:off x="9185340" y="2021313"/>
            <a:ext cx="2421443" cy="1328527"/>
          </a:xfrm>
          <a:prstGeom prst="roundRect">
            <a:avLst>
              <a:gd name="adj" fmla="val 6630"/>
            </a:avLst>
          </a:prstGeom>
          <a:solidFill>
            <a:schemeClr val="accent1"/>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473673"/>
              <a:satOff val="0"/>
              <a:lumOff val="-19804"/>
              <a:alphaOff val="0"/>
            </a:schemeClr>
          </a:fillRef>
          <a:effectRef idx="0">
            <a:schemeClr val="accent3">
              <a:hueOff val="-473673"/>
              <a:satOff val="0"/>
              <a:lumOff val="-19804"/>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latin typeface="+mj-lt"/>
              </a:rPr>
              <a:t>Persist query hint in the query store</a:t>
            </a:r>
          </a:p>
        </p:txBody>
      </p:sp>
      <p:sp>
        <p:nvSpPr>
          <p:cNvPr id="14" name="Rectangle: Rounded Corners 13">
            <a:extLst>
              <a:ext uri="{FF2B5EF4-FFF2-40B4-BE49-F238E27FC236}">
                <a16:creationId xmlns:a16="http://schemas.microsoft.com/office/drawing/2014/main" id="{9D89FAE2-9694-8496-B1A2-CD7FD73C5FA5}"/>
              </a:ext>
            </a:extLst>
          </p:cNvPr>
          <p:cNvSpPr/>
          <p:nvPr/>
        </p:nvSpPr>
        <p:spPr>
          <a:xfrm>
            <a:off x="584201" y="4239077"/>
            <a:ext cx="2424046" cy="1328527"/>
          </a:xfrm>
          <a:prstGeom prst="roundRect">
            <a:avLst>
              <a:gd name="adj" fmla="val 7108"/>
            </a:avLst>
          </a:prstGeom>
          <a:solidFill>
            <a:schemeClr val="accent1">
              <a:lumMod val="60000"/>
              <a:lumOff val="40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631564"/>
              <a:satOff val="0"/>
              <a:lumOff val="-26405"/>
              <a:alphaOff val="0"/>
            </a:schemeClr>
          </a:fillRef>
          <a:effectRef idx="0">
            <a:schemeClr val="accent3">
              <a:hueOff val="-631564"/>
              <a:satOff val="0"/>
              <a:lumOff val="-26405"/>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Query store hint takes over on subsequent executions</a:t>
            </a:r>
          </a:p>
        </p:txBody>
      </p:sp>
      <p:sp>
        <p:nvSpPr>
          <p:cNvPr id="16" name="Rectangle: Rounded Corners 15">
            <a:extLst>
              <a:ext uri="{FF2B5EF4-FFF2-40B4-BE49-F238E27FC236}">
                <a16:creationId xmlns:a16="http://schemas.microsoft.com/office/drawing/2014/main" id="{D89CA01B-AF5C-15FD-4531-B46049F719B2}"/>
              </a:ext>
            </a:extLst>
          </p:cNvPr>
          <p:cNvSpPr/>
          <p:nvPr/>
        </p:nvSpPr>
        <p:spPr>
          <a:xfrm>
            <a:off x="3454463" y="4239077"/>
            <a:ext cx="2424046" cy="1328527"/>
          </a:xfrm>
          <a:prstGeom prst="roundRect">
            <a:avLst>
              <a:gd name="adj" fmla="val 5674"/>
            </a:avLst>
          </a:prstGeom>
          <a:solidFill>
            <a:schemeClr val="accent3">
              <a:lumMod val="75000"/>
            </a:schemeClr>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789455"/>
              <a:satOff val="0"/>
              <a:lumOff val="-33007"/>
              <a:alphaOff val="0"/>
            </a:schemeClr>
          </a:fillRef>
          <a:effectRef idx="0">
            <a:schemeClr val="accent3">
              <a:hueOff val="-789455"/>
              <a:satOff val="0"/>
              <a:lumOff val="-33007"/>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don’t enable if you have forced a plan, use conflicting hints, or are using the legacy model</a:t>
            </a:r>
          </a:p>
        </p:txBody>
      </p:sp>
      <p:sp>
        <p:nvSpPr>
          <p:cNvPr id="17" name="Rectangle: Rounded Corners 16">
            <a:extLst>
              <a:ext uri="{FF2B5EF4-FFF2-40B4-BE49-F238E27FC236}">
                <a16:creationId xmlns:a16="http://schemas.microsoft.com/office/drawing/2014/main" id="{38107219-4B4A-2B0B-8C84-47BEDEEE1CC8}"/>
              </a:ext>
            </a:extLst>
          </p:cNvPr>
          <p:cNvSpPr/>
          <p:nvPr/>
        </p:nvSpPr>
        <p:spPr>
          <a:xfrm>
            <a:off x="6313493" y="4239077"/>
            <a:ext cx="2424046" cy="1328527"/>
          </a:xfrm>
          <a:prstGeom prst="roundRect">
            <a:avLst>
              <a:gd name="adj" fmla="val 5833"/>
            </a:avLst>
          </a:prstGeom>
          <a:solidFill>
            <a:schemeClr val="accent3"/>
          </a:solidFill>
          <a:ln>
            <a:noFill/>
          </a:ln>
          <a:effectLst>
            <a:outerShdw blurRad="88900" dist="38100" dir="2700000" sx="101000" sy="101000" algn="ctr" rotWithShape="0">
              <a:srgbClr val="000000">
                <a:alpha val="15000"/>
              </a:srgbClr>
            </a:outerShdw>
          </a:effectLst>
        </p:spPr>
        <p:style>
          <a:lnRef idx="2">
            <a:schemeClr val="lt1">
              <a:hueOff val="0"/>
              <a:satOff val="0"/>
              <a:lumOff val="0"/>
              <a:alphaOff val="0"/>
            </a:schemeClr>
          </a:lnRef>
          <a:fillRef idx="1">
            <a:schemeClr val="accent3">
              <a:hueOff val="-947346"/>
              <a:satOff val="0"/>
              <a:lumOff val="-39608"/>
              <a:alphaOff val="0"/>
            </a:schemeClr>
          </a:fillRef>
          <a:effectRef idx="0">
            <a:schemeClr val="accent3">
              <a:hueOff val="-947346"/>
              <a:satOff val="0"/>
              <a:lumOff val="-39608"/>
              <a:alphaOff val="0"/>
            </a:schemeClr>
          </a:effectRef>
          <a:fontRef idx="minor">
            <a:schemeClr val="lt1"/>
          </a:fontRef>
        </p:style>
        <p:txBody>
          <a:bodyPr spcFirstLastPara="0" vert="horz" wrap="square" lIns="182880" tIns="182880" rIns="182880" bIns="182880" numCol="1" spcCol="1270" anchor="ctr" anchorCtr="0">
            <a:noAutofit/>
          </a:bodyPr>
          <a:lstStyle/>
          <a:p>
            <a:pPr marL="0" lvl="0" indent="0" defTabSz="666750">
              <a:lnSpc>
                <a:spcPct val="90000"/>
              </a:lnSpc>
              <a:spcBef>
                <a:spcPct val="0"/>
              </a:spcBef>
              <a:spcAft>
                <a:spcPct val="35000"/>
              </a:spcAft>
              <a:buNone/>
            </a:pPr>
            <a:r>
              <a:rPr lang="en-US" sz="1400" kern="1200" dirty="0">
                <a:solidFill>
                  <a:schemeClr val="tx1"/>
                </a:solidFill>
                <a:latin typeface="+mj-lt"/>
              </a:rPr>
              <a:t>We follow the rules of Query Store hints so over time evaluate for best plan</a:t>
            </a:r>
          </a:p>
        </p:txBody>
      </p:sp>
      <p:sp>
        <p:nvSpPr>
          <p:cNvPr id="24" name="Freeform: Shape 23" descr="Arrow">
            <a:extLst>
              <a:ext uri="{FF2B5EF4-FFF2-40B4-BE49-F238E27FC236}">
                <a16:creationId xmlns:a16="http://schemas.microsoft.com/office/drawing/2014/main" id="{D4F9A24B-5FEC-A29E-BF5D-8D137F713CFD}"/>
              </a:ext>
            </a:extLst>
          </p:cNvPr>
          <p:cNvSpPr/>
          <p:nvPr/>
        </p:nvSpPr>
        <p:spPr>
          <a:xfrm>
            <a:off x="5876237"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5" name="Freeform: Shape 24" descr="Arrow">
            <a:extLst>
              <a:ext uri="{FF2B5EF4-FFF2-40B4-BE49-F238E27FC236}">
                <a16:creationId xmlns:a16="http://schemas.microsoft.com/office/drawing/2014/main" id="{4DEC84D0-4CE1-DB09-F67A-585397083D37}"/>
              </a:ext>
            </a:extLst>
          </p:cNvPr>
          <p:cNvSpPr/>
          <p:nvPr/>
        </p:nvSpPr>
        <p:spPr>
          <a:xfrm>
            <a:off x="8737539" y="2511985"/>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solidFill>
                <a:schemeClr val="tx1"/>
              </a:solidFill>
            </a:endParaRPr>
          </a:p>
        </p:txBody>
      </p:sp>
      <p:sp>
        <p:nvSpPr>
          <p:cNvPr id="26" name="Freeform: Shape 25" descr="Arrow">
            <a:extLst>
              <a:ext uri="{FF2B5EF4-FFF2-40B4-BE49-F238E27FC236}">
                <a16:creationId xmlns:a16="http://schemas.microsoft.com/office/drawing/2014/main" id="{C94107E6-F5C8-650C-BF7D-54464DFB7860}"/>
              </a:ext>
            </a:extLst>
          </p:cNvPr>
          <p:cNvSpPr/>
          <p:nvPr/>
        </p:nvSpPr>
        <p:spPr bwMode="auto">
          <a:xfrm>
            <a:off x="1840376" y="3333509"/>
            <a:ext cx="8588414" cy="810228"/>
          </a:xfrm>
          <a:custGeom>
            <a:avLst/>
            <a:gdLst>
              <a:gd name="connsiteX0" fmla="*/ 8576840 w 8576840"/>
              <a:gd name="connsiteY0" fmla="*/ 0 h 891250"/>
              <a:gd name="connsiteX1" fmla="*/ 8576840 w 8576840"/>
              <a:gd name="connsiteY1" fmla="*/ 324091 h 891250"/>
              <a:gd name="connsiteX2" fmla="*/ 0 w 8576840"/>
              <a:gd name="connsiteY2" fmla="*/ 324091 h 891250"/>
              <a:gd name="connsiteX3" fmla="*/ 0 w 8576840"/>
              <a:gd name="connsiteY3" fmla="*/ 891250 h 891250"/>
            </a:gdLst>
            <a:ahLst/>
            <a:cxnLst>
              <a:cxn ang="0">
                <a:pos x="connsiteX0" y="connsiteY0"/>
              </a:cxn>
              <a:cxn ang="0">
                <a:pos x="connsiteX1" y="connsiteY1"/>
              </a:cxn>
              <a:cxn ang="0">
                <a:pos x="connsiteX2" y="connsiteY2"/>
              </a:cxn>
              <a:cxn ang="0">
                <a:pos x="connsiteX3" y="connsiteY3"/>
              </a:cxn>
            </a:cxnLst>
            <a:rect l="l" t="t" r="r" b="b"/>
            <a:pathLst>
              <a:path w="8576840" h="891250">
                <a:moveTo>
                  <a:pt x="8576840" y="0"/>
                </a:moveTo>
                <a:lnTo>
                  <a:pt x="8576840" y="324091"/>
                </a:lnTo>
                <a:lnTo>
                  <a:pt x="0" y="324091"/>
                </a:lnTo>
                <a:lnTo>
                  <a:pt x="0" y="891250"/>
                </a:lnTo>
              </a:path>
            </a:pathLst>
          </a:custGeom>
          <a:noFill/>
          <a:ln w="19050" cap="flat" cmpd="sng" algn="ctr">
            <a:solidFill>
              <a:schemeClr val="accent6"/>
            </a:solidFill>
            <a:prstDash val="solid"/>
            <a:headEnd type="none" w="lg" len="sm"/>
            <a:tailEnd type="arrow" w="lg" len="sm"/>
          </a:ln>
          <a:effectLst/>
        </p:spPr>
        <p:txBody>
          <a:bodyPr rtlCol="0" anchor="ctr"/>
          <a:lstStyle/>
          <a:p>
            <a:pPr algn="ctr"/>
            <a:endParaRPr lang="en-US" sz="1400" dirty="0"/>
          </a:p>
        </p:txBody>
      </p:sp>
      <p:sp>
        <p:nvSpPr>
          <p:cNvPr id="27" name="Freeform: Shape 26" descr="Arrow">
            <a:extLst>
              <a:ext uri="{FF2B5EF4-FFF2-40B4-BE49-F238E27FC236}">
                <a16:creationId xmlns:a16="http://schemas.microsoft.com/office/drawing/2014/main" id="{15036259-6617-1B75-8B28-F49DB8A46BAE}"/>
              </a:ext>
            </a:extLst>
          </p:cNvPr>
          <p:cNvSpPr/>
          <p:nvPr/>
        </p:nvSpPr>
        <p:spPr>
          <a:xfrm>
            <a:off x="3006662"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28" name="Freeform: Shape 27" descr="Arrow">
            <a:extLst>
              <a:ext uri="{FF2B5EF4-FFF2-40B4-BE49-F238E27FC236}">
                <a16:creationId xmlns:a16="http://schemas.microsoft.com/office/drawing/2014/main" id="{ECB0E4F5-E98E-3527-21BF-3927F5592335}"/>
              </a:ext>
            </a:extLst>
          </p:cNvPr>
          <p:cNvSpPr/>
          <p:nvPr/>
        </p:nvSpPr>
        <p:spPr>
          <a:xfrm>
            <a:off x="5876237" y="4729749"/>
            <a:ext cx="343119" cy="347183"/>
          </a:xfrm>
          <a:custGeom>
            <a:avLst/>
            <a:gdLst>
              <a:gd name="connsiteX0" fmla="*/ 0 w 478668"/>
              <a:gd name="connsiteY0" fmla="*/ 45720 h 91440"/>
              <a:gd name="connsiteX1" fmla="*/ 478668 w 478668"/>
              <a:gd name="connsiteY1" fmla="*/ 45720 h 91440"/>
            </a:gdLst>
            <a:ahLst/>
            <a:cxnLst>
              <a:cxn ang="0">
                <a:pos x="connsiteX0" y="connsiteY0"/>
              </a:cxn>
              <a:cxn ang="0">
                <a:pos x="connsiteX1" y="connsiteY1"/>
              </a:cxn>
            </a:cxnLst>
            <a:rect l="l" t="t" r="r" b="b"/>
            <a:pathLst>
              <a:path w="478668" h="91440">
                <a:moveTo>
                  <a:pt x="0" y="45720"/>
                </a:moveTo>
                <a:lnTo>
                  <a:pt x="478668" y="45720"/>
                </a:lnTo>
              </a:path>
            </a:pathLst>
          </a:custGeom>
          <a:noFill/>
          <a:ln w="19050" cap="flat" cmpd="sng" algn="ctr">
            <a:solidFill>
              <a:schemeClr val="accent6"/>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Tree>
    <p:extLst>
      <p:ext uri="{BB962C8B-B14F-4D97-AF65-F5344CB8AC3E}">
        <p14:creationId xmlns:p14="http://schemas.microsoft.com/office/powerpoint/2010/main" val="361927597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DBAB5FE8-1BD0-7141-1E92-AD2D4713E7AF}"/>
              </a:ext>
            </a:extLst>
          </p:cNvPr>
          <p:cNvSpPr/>
          <p:nvPr/>
        </p:nvSpPr>
        <p:spPr bwMode="auto">
          <a:xfrm>
            <a:off x="293689" y="1436687"/>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Setting MAXDOP</a:t>
            </a:r>
            <a:b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b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just </a:t>
            </a:r>
            <a:r>
              <a:rPr kumimoji="0" lang="en-US" sz="3200" i="1"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right</a:t>
            </a:r>
            <a:r>
              <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rPr>
              <a:t> is a pain</a:t>
            </a:r>
          </a:p>
        </p:txBody>
      </p:sp>
      <p:sp>
        <p:nvSpPr>
          <p:cNvPr id="14" name="Rectangle: Rounded Corners 13">
            <a:extLst>
              <a:ext uri="{FF2B5EF4-FFF2-40B4-BE49-F238E27FC236}">
                <a16:creationId xmlns:a16="http://schemas.microsoft.com/office/drawing/2014/main" id="{EB6E1EA4-8595-97D7-7D61-4DA9BFF958EA}"/>
              </a:ext>
            </a:extLst>
          </p:cNvPr>
          <p:cNvSpPr/>
          <p:nvPr/>
        </p:nvSpPr>
        <p:spPr bwMode="auto">
          <a:xfrm>
            <a:off x="293689" y="4108526"/>
            <a:ext cx="5005386" cy="2455786"/>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defTabSz="1822450">
              <a:lnSpc>
                <a:spcPct val="90000"/>
              </a:lnSpc>
              <a:spcBef>
                <a:spcPct val="0"/>
              </a:spcBef>
              <a:spcAft>
                <a:spcPct val="35000"/>
              </a:spcAft>
            </a:pPr>
            <a:r>
              <a:rPr lang="en-US" sz="3200" dirty="0">
                <a:solidFill>
                  <a:srgbClr val="000000">
                    <a:hueOff val="0"/>
                    <a:satOff val="0"/>
                    <a:lumOff val="0"/>
                    <a:alphaOff val="0"/>
                  </a:srgbClr>
                </a:solidFill>
                <a:latin typeface="+mj-lt"/>
              </a:rPr>
              <a:t>Is parallelism bad?</a:t>
            </a:r>
          </a:p>
        </p:txBody>
      </p:sp>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The pain of MAXDOP</a:t>
            </a:r>
          </a:p>
        </p:txBody>
      </p:sp>
      <p:sp>
        <p:nvSpPr>
          <p:cNvPr id="18" name="Arrow: Down 17" descr="Down arrow">
            <a:extLst>
              <a:ext uri="{FF2B5EF4-FFF2-40B4-BE49-F238E27FC236}">
                <a16:creationId xmlns:a16="http://schemas.microsoft.com/office/drawing/2014/main" id="{ADE471F5-7F1E-D43F-CDED-651B74A2A804}"/>
              </a:ext>
            </a:extLst>
          </p:cNvPr>
          <p:cNvSpPr/>
          <p:nvPr/>
        </p:nvSpPr>
        <p:spPr>
          <a:xfrm>
            <a:off x="6579950" y="1602757"/>
            <a:ext cx="1713693" cy="1549100"/>
          </a:xfrm>
          <a:prstGeom prst="down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Arrow: Up 19" descr="Up arrow">
            <a:extLst>
              <a:ext uri="{FF2B5EF4-FFF2-40B4-BE49-F238E27FC236}">
                <a16:creationId xmlns:a16="http://schemas.microsoft.com/office/drawing/2014/main" id="{917B6F34-6DD6-A402-A365-E60B32759A76}"/>
              </a:ext>
            </a:extLst>
          </p:cNvPr>
          <p:cNvSpPr/>
          <p:nvPr/>
        </p:nvSpPr>
        <p:spPr>
          <a:xfrm>
            <a:off x="9207612" y="3499739"/>
            <a:ext cx="1713693" cy="1549100"/>
          </a:xfrm>
          <a:prstGeom prst="upArrow">
            <a:avLst/>
          </a:prstGeom>
          <a:gradFill>
            <a:gsLst>
              <a:gs pos="2917">
                <a:schemeClr val="accent1"/>
              </a:gs>
              <a:gs pos="100000">
                <a:schemeClr val="accent2"/>
              </a:gs>
            </a:gsLst>
            <a:lin ang="5400000" scaled="0"/>
          </a:gra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Minus Sign 16">
            <a:extLst>
              <a:ext uri="{FF2B5EF4-FFF2-40B4-BE49-F238E27FC236}">
                <a16:creationId xmlns:a16="http://schemas.microsoft.com/office/drawing/2014/main" id="{9A0BCA9F-4A42-24AF-6240-1497B9015570}"/>
              </a:ext>
              <a:ext uri="{C183D7F6-B498-43B3-948B-1728B52AA6E4}">
                <adec:decorative xmlns:adec="http://schemas.microsoft.com/office/drawing/2017/decorative" val="1"/>
              </a:ext>
            </a:extLst>
          </p:cNvPr>
          <p:cNvSpPr/>
          <p:nvPr/>
        </p:nvSpPr>
        <p:spPr>
          <a:xfrm rot="21300000">
            <a:off x="4991756" y="3018673"/>
            <a:ext cx="7517744" cy="650130"/>
          </a:xfrm>
          <a:prstGeom prst="mathMinus">
            <a:avLst/>
          </a:prstGeom>
          <a:solidFill>
            <a:schemeClr val="accent6">
              <a:lumMod val="60000"/>
              <a:lumOff val="40000"/>
            </a:schemeClr>
          </a:solidFill>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0C735AF7-908E-9642-19AD-DB7B88C18611}"/>
              </a:ext>
            </a:extLst>
          </p:cNvPr>
          <p:cNvSpPr/>
          <p:nvPr/>
        </p:nvSpPr>
        <p:spPr>
          <a:xfrm>
            <a:off x="8479077" y="1868382"/>
            <a:ext cx="3044214"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spAutoFit/>
          </a:bodyPr>
          <a:lstStyle/>
          <a:p>
            <a:pPr algn="r" defTabSz="933450">
              <a:lnSpc>
                <a:spcPct val="90000"/>
              </a:lnSpc>
              <a:spcBef>
                <a:spcPct val="0"/>
              </a:spcBef>
              <a:spcAft>
                <a:spcPct val="35000"/>
              </a:spcAft>
            </a:pPr>
            <a:r>
              <a:rPr lang="en-US" sz="2000" dirty="0">
                <a:latin typeface="+mj-lt"/>
              </a:rPr>
              <a:t>More DOP = More threads = More CPU</a:t>
            </a:r>
          </a:p>
        </p:txBody>
      </p:sp>
      <p:sp>
        <p:nvSpPr>
          <p:cNvPr id="21" name="Freeform: Shape 20">
            <a:extLst>
              <a:ext uri="{FF2B5EF4-FFF2-40B4-BE49-F238E27FC236}">
                <a16:creationId xmlns:a16="http://schemas.microsoft.com/office/drawing/2014/main" id="{31C16C02-CB08-E268-DEC3-5F7DE20EA6D4}"/>
              </a:ext>
            </a:extLst>
          </p:cNvPr>
          <p:cNvSpPr/>
          <p:nvPr/>
        </p:nvSpPr>
        <p:spPr>
          <a:xfrm>
            <a:off x="6033361" y="4288139"/>
            <a:ext cx="2550907" cy="553998"/>
          </a:xfrm>
          <a:custGeom>
            <a:avLst/>
            <a:gdLst>
              <a:gd name="connsiteX0" fmla="*/ 0 w 1827939"/>
              <a:gd name="connsiteY0" fmla="*/ 0 h 1626555"/>
              <a:gd name="connsiteX1" fmla="*/ 1827939 w 1827939"/>
              <a:gd name="connsiteY1" fmla="*/ 0 h 1626555"/>
              <a:gd name="connsiteX2" fmla="*/ 1827939 w 1827939"/>
              <a:gd name="connsiteY2" fmla="*/ 1626555 h 1626555"/>
              <a:gd name="connsiteX3" fmla="*/ 0 w 1827939"/>
              <a:gd name="connsiteY3" fmla="*/ 1626555 h 1626555"/>
              <a:gd name="connsiteX4" fmla="*/ 0 w 1827939"/>
              <a:gd name="connsiteY4" fmla="*/ 0 h 16265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939" h="1626555">
                <a:moveTo>
                  <a:pt x="0" y="0"/>
                </a:moveTo>
                <a:lnTo>
                  <a:pt x="1827939" y="0"/>
                </a:lnTo>
                <a:lnTo>
                  <a:pt x="1827939" y="1626555"/>
                </a:lnTo>
                <a:lnTo>
                  <a:pt x="0" y="16265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149352" bIns="0" numCol="1" spcCol="1270" anchor="ctr" anchorCtr="0">
            <a:spAutoFit/>
          </a:bodyPr>
          <a:lstStyle/>
          <a:p>
            <a:pPr marL="0" lvl="0" indent="0" defTabSz="933450">
              <a:lnSpc>
                <a:spcPct val="90000"/>
              </a:lnSpc>
              <a:spcBef>
                <a:spcPct val="0"/>
              </a:spcBef>
              <a:spcAft>
                <a:spcPct val="35000"/>
              </a:spcAft>
              <a:buNone/>
            </a:pPr>
            <a:r>
              <a:rPr lang="en-US" sz="2000" kern="1200" dirty="0">
                <a:latin typeface="+mj-lt"/>
              </a:rPr>
              <a:t>Less DOP =  Less threads = Less CPU </a:t>
            </a:r>
          </a:p>
        </p:txBody>
      </p:sp>
      <p:sp>
        <p:nvSpPr>
          <p:cNvPr id="7" name="TextBox 6">
            <a:extLst>
              <a:ext uri="{FF2B5EF4-FFF2-40B4-BE49-F238E27FC236}">
                <a16:creationId xmlns:a16="http://schemas.microsoft.com/office/drawing/2014/main" id="{A398FCB3-010D-CC36-84F5-D3C3349DCB17}"/>
              </a:ext>
            </a:extLst>
          </p:cNvPr>
          <p:cNvSpPr txBox="1"/>
          <p:nvPr/>
        </p:nvSpPr>
        <p:spPr>
          <a:xfrm>
            <a:off x="5951539" y="5739791"/>
            <a:ext cx="5626200" cy="646331"/>
          </a:xfrm>
          <a:prstGeom prst="rect">
            <a:avLst/>
          </a:prstGeom>
          <a:noFill/>
        </p:spPr>
        <p:txBody>
          <a:bodyPr wrap="square">
            <a:spAutoFit/>
          </a:bodyPr>
          <a:lstStyle/>
          <a:p>
            <a:pPr lvl="0"/>
            <a:r>
              <a:rPr lang="en-US" sz="1800" dirty="0">
                <a:latin typeface="+mj-lt"/>
              </a:rPr>
              <a:t>Parallel efficiency</a:t>
            </a:r>
          </a:p>
          <a:p>
            <a:pPr lvl="0"/>
            <a:r>
              <a:rPr lang="en-US" sz="1800" dirty="0"/>
              <a:t>The lowest DOP to achieve the same query duration</a:t>
            </a:r>
          </a:p>
        </p:txBody>
      </p:sp>
    </p:spTree>
    <p:extLst>
      <p:ext uri="{BB962C8B-B14F-4D97-AF65-F5344CB8AC3E}">
        <p14:creationId xmlns:p14="http://schemas.microsoft.com/office/powerpoint/2010/main" val="25272093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DOP feedback architecture</a:t>
            </a:r>
          </a:p>
        </p:txBody>
      </p:sp>
      <p:pic>
        <p:nvPicPr>
          <p:cNvPr id="14" name="Graphic 13" descr="Programmer female with solid fill">
            <a:extLst>
              <a:ext uri="{FF2B5EF4-FFF2-40B4-BE49-F238E27FC236}">
                <a16:creationId xmlns:a16="http://schemas.microsoft.com/office/drawing/2014/main" id="{ED61917E-B2D8-5F84-D7EE-F4ECA8D87B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096985" y="1352706"/>
            <a:ext cx="914400" cy="914400"/>
          </a:xfrm>
          <a:prstGeom prst="rect">
            <a:avLst/>
          </a:prstGeom>
        </p:spPr>
      </p:pic>
      <p:cxnSp>
        <p:nvCxnSpPr>
          <p:cNvPr id="57" name="Connector: Elbow 56" descr="Arrow">
            <a:extLst>
              <a:ext uri="{FF2B5EF4-FFF2-40B4-BE49-F238E27FC236}">
                <a16:creationId xmlns:a16="http://schemas.microsoft.com/office/drawing/2014/main" id="{1DA4D790-32F2-5480-E46E-9C4C7EB92B49}"/>
              </a:ext>
            </a:extLst>
          </p:cNvPr>
          <p:cNvCxnSpPr>
            <a:cxnSpLocks/>
          </p:cNvCxnSpPr>
          <p:nvPr/>
        </p:nvCxnSpPr>
        <p:spPr>
          <a:xfrm rot="16200000" flipV="1">
            <a:off x="2372060" y="4242670"/>
            <a:ext cx="1465691" cy="1054462"/>
          </a:xfrm>
          <a:prstGeom prst="bentConnector3">
            <a:avLst>
              <a:gd name="adj1" fmla="val -1296"/>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56" name="TextBox 55">
            <a:extLst>
              <a:ext uri="{FF2B5EF4-FFF2-40B4-BE49-F238E27FC236}">
                <a16:creationId xmlns:a16="http://schemas.microsoft.com/office/drawing/2014/main" id="{E4AB978A-B326-10DF-AF5F-11F9AB5DFEEA}"/>
              </a:ext>
            </a:extLst>
          </p:cNvPr>
          <p:cNvSpPr txBox="1"/>
          <p:nvPr/>
        </p:nvSpPr>
        <p:spPr>
          <a:xfrm>
            <a:off x="3605687" y="1617812"/>
            <a:ext cx="1584530" cy="246221"/>
          </a:xfrm>
          <a:prstGeom prst="rect">
            <a:avLst/>
          </a:prstGeom>
          <a:noFill/>
        </p:spPr>
        <p:txBody>
          <a:bodyPr wrap="square" lIns="0" tIns="0" rIns="0" bIns="0" rtlCol="0">
            <a:spAutoFit/>
          </a:bodyPr>
          <a:lstStyle>
            <a:defPPr>
              <a:defRPr lang="en-US"/>
            </a:defPPr>
            <a:lvl1pPr algn="ctr">
              <a:defRPr sz="1600">
                <a:gradFill>
                  <a:gsLst>
                    <a:gs pos="2917">
                      <a:schemeClr val="tx1"/>
                    </a:gs>
                    <a:gs pos="30000">
                      <a:schemeClr val="tx1"/>
                    </a:gs>
                  </a:gsLst>
                  <a:lin ang="5400000" scaled="0"/>
                </a:gradFill>
                <a:latin typeface="+mj-lt"/>
              </a:defRPr>
            </a:lvl1pPr>
          </a:lstStyle>
          <a:p>
            <a:r>
              <a:rPr lang="en-US" dirty="0"/>
              <a:t>SQL query</a:t>
            </a:r>
          </a:p>
        </p:txBody>
      </p:sp>
      <p:pic>
        <p:nvPicPr>
          <p:cNvPr id="63" name="Graphic 62">
            <a:extLst>
              <a:ext uri="{FF2B5EF4-FFF2-40B4-BE49-F238E27FC236}">
                <a16:creationId xmlns:a16="http://schemas.microsoft.com/office/drawing/2014/main" id="{2B6F0F02-BEC4-BC86-AF95-2E6FC55B97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4557" y="2537340"/>
            <a:ext cx="653441" cy="653442"/>
          </a:xfrm>
          <a:prstGeom prst="rect">
            <a:avLst/>
          </a:prstGeom>
        </p:spPr>
      </p:pic>
      <p:sp>
        <p:nvSpPr>
          <p:cNvPr id="86" name="TextBox 85">
            <a:extLst>
              <a:ext uri="{FF2B5EF4-FFF2-40B4-BE49-F238E27FC236}">
                <a16:creationId xmlns:a16="http://schemas.microsoft.com/office/drawing/2014/main" id="{24C2CD07-469C-C096-8589-2AA4A57D07AA}"/>
              </a:ext>
            </a:extLst>
          </p:cNvPr>
          <p:cNvSpPr txBox="1"/>
          <p:nvPr/>
        </p:nvSpPr>
        <p:spPr>
          <a:xfrm>
            <a:off x="4518248" y="5798932"/>
            <a:ext cx="1111779" cy="246221"/>
          </a:xfrm>
          <a:prstGeom prst="rect">
            <a:avLst/>
          </a:prstGeom>
          <a:noFill/>
        </p:spPr>
        <p:txBody>
          <a:bodyPr wrap="none" lIns="0" tIns="0" rIns="0" bIns="0" rtlCol="0">
            <a:spAutoFit/>
          </a:bodyPr>
          <a:lstStyle>
            <a:defPPr>
              <a:defRPr lang="en-US"/>
            </a:defPPr>
            <a:lvl1pPr>
              <a:defRPr sz="1600">
                <a:gradFill>
                  <a:gsLst>
                    <a:gs pos="2917">
                      <a:schemeClr val="tx1"/>
                    </a:gs>
                    <a:gs pos="30000">
                      <a:schemeClr val="tx1"/>
                    </a:gs>
                  </a:gsLst>
                  <a:lin ang="5400000" scaled="0"/>
                </a:gradFill>
                <a:latin typeface="+mj-lt"/>
              </a:defRPr>
            </a:lvl1pPr>
          </a:lstStyle>
          <a:p>
            <a:r>
              <a:rPr lang="en-US" dirty="0"/>
              <a:t>Query Store</a:t>
            </a:r>
          </a:p>
        </p:txBody>
      </p:sp>
      <p:sp>
        <p:nvSpPr>
          <p:cNvPr id="90" name="Rectangle: Rounded Corners 89" descr="Dashed box">
            <a:extLst>
              <a:ext uri="{FF2B5EF4-FFF2-40B4-BE49-F238E27FC236}">
                <a16:creationId xmlns:a16="http://schemas.microsoft.com/office/drawing/2014/main" id="{525985C7-0945-9E43-1CC3-2D6B3CDB98C8}"/>
              </a:ext>
            </a:extLst>
          </p:cNvPr>
          <p:cNvSpPr/>
          <p:nvPr/>
        </p:nvSpPr>
        <p:spPr bwMode="auto">
          <a:xfrm>
            <a:off x="3785764" y="4562452"/>
            <a:ext cx="2662626" cy="1655682"/>
          </a:xfrm>
          <a:prstGeom prst="roundRect">
            <a:avLst>
              <a:gd name="adj" fmla="val 278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91" name="TextBox 90">
            <a:extLst>
              <a:ext uri="{FF2B5EF4-FFF2-40B4-BE49-F238E27FC236}">
                <a16:creationId xmlns:a16="http://schemas.microsoft.com/office/drawing/2014/main" id="{4ABAB7CA-A337-7005-BCCD-39FA2F5E363C}"/>
              </a:ext>
            </a:extLst>
          </p:cNvPr>
          <p:cNvSpPr txBox="1"/>
          <p:nvPr/>
        </p:nvSpPr>
        <p:spPr>
          <a:xfrm>
            <a:off x="4391622" y="4682595"/>
            <a:ext cx="132324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latin typeface="+mj-lt"/>
              </a:rPr>
              <a:t>DOP feedback</a:t>
            </a:r>
          </a:p>
        </p:txBody>
      </p:sp>
      <p:sp>
        <p:nvSpPr>
          <p:cNvPr id="105" name="Rectangle: Rounded Corners 104" descr="Dashed box">
            <a:extLst>
              <a:ext uri="{FF2B5EF4-FFF2-40B4-BE49-F238E27FC236}">
                <a16:creationId xmlns:a16="http://schemas.microsoft.com/office/drawing/2014/main" id="{77A54B01-4FAF-CA5C-6EE0-3524AD7C454D}"/>
              </a:ext>
            </a:extLst>
          </p:cNvPr>
          <p:cNvSpPr/>
          <p:nvPr/>
        </p:nvSpPr>
        <p:spPr bwMode="auto">
          <a:xfrm>
            <a:off x="8054445" y="2837700"/>
            <a:ext cx="3552338" cy="3380434"/>
          </a:xfrm>
          <a:prstGeom prst="roundRect">
            <a:avLst>
              <a:gd name="adj" fmla="val 1795"/>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106" name="Rectangle: Rounded Corners 105" descr="Dashed box">
            <a:extLst>
              <a:ext uri="{FF2B5EF4-FFF2-40B4-BE49-F238E27FC236}">
                <a16:creationId xmlns:a16="http://schemas.microsoft.com/office/drawing/2014/main" id="{7537DCE6-39C0-70E1-8BD3-D4FF6E87C6A9}"/>
              </a:ext>
            </a:extLst>
          </p:cNvPr>
          <p:cNvSpPr/>
          <p:nvPr/>
        </p:nvSpPr>
        <p:spPr bwMode="auto">
          <a:xfrm>
            <a:off x="293688" y="2396698"/>
            <a:ext cx="11604625" cy="4167615"/>
          </a:xfrm>
          <a:prstGeom prst="roundRect">
            <a:avLst>
              <a:gd name="adj" fmla="val 124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8" name="TextBox 107">
            <a:extLst>
              <a:ext uri="{FF2B5EF4-FFF2-40B4-BE49-F238E27FC236}">
                <a16:creationId xmlns:a16="http://schemas.microsoft.com/office/drawing/2014/main" id="{B5886E84-9B7F-AD38-DDD3-D1BF49C4554C}"/>
              </a:ext>
            </a:extLst>
          </p:cNvPr>
          <p:cNvSpPr txBox="1"/>
          <p:nvPr/>
        </p:nvSpPr>
        <p:spPr>
          <a:xfrm>
            <a:off x="8054445" y="2498594"/>
            <a:ext cx="2842902"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Store background task</a:t>
            </a:r>
          </a:p>
        </p:txBody>
      </p:sp>
      <p:cxnSp>
        <p:nvCxnSpPr>
          <p:cNvPr id="126" name="Straight Arrow Connector 125" descr="Arrow">
            <a:extLst>
              <a:ext uri="{FF2B5EF4-FFF2-40B4-BE49-F238E27FC236}">
                <a16:creationId xmlns:a16="http://schemas.microsoft.com/office/drawing/2014/main" id="{C990C94F-5CA9-A564-9379-46803AE3BDA1}"/>
              </a:ext>
            </a:extLst>
          </p:cNvPr>
          <p:cNvCxnSpPr>
            <a:cxnSpLocks/>
          </p:cNvCxnSpPr>
          <p:nvPr/>
        </p:nvCxnSpPr>
        <p:spPr>
          <a:xfrm>
            <a:off x="3175598" y="3350353"/>
            <a:ext cx="4650879"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29" name="TextBox 128">
            <a:extLst>
              <a:ext uri="{FF2B5EF4-FFF2-40B4-BE49-F238E27FC236}">
                <a16:creationId xmlns:a16="http://schemas.microsoft.com/office/drawing/2014/main" id="{3F029C10-BC33-D842-2912-EE1BDDEF0D12}"/>
              </a:ext>
            </a:extLst>
          </p:cNvPr>
          <p:cNvSpPr txBox="1"/>
          <p:nvPr/>
        </p:nvSpPr>
        <p:spPr>
          <a:xfrm>
            <a:off x="4535063" y="3002385"/>
            <a:ext cx="2346960" cy="276999"/>
          </a:xfrm>
          <a:prstGeom prst="rect">
            <a:avLst/>
          </a:prstGeom>
          <a:noFill/>
        </p:spPr>
        <p:txBody>
          <a:bodyPr wrap="square" lIns="0" tIns="0" rIns="0" bIns="0" rtlCol="0">
            <a:spAutoFit/>
          </a:bodyPr>
          <a:lstStyle/>
          <a:p>
            <a:pPr algn="l"/>
            <a:r>
              <a:rPr lang="en-US" sz="1800" dirty="0">
                <a:gradFill>
                  <a:gsLst>
                    <a:gs pos="2917">
                      <a:schemeClr val="tx1"/>
                    </a:gs>
                    <a:gs pos="30000">
                      <a:schemeClr val="tx1"/>
                    </a:gs>
                  </a:gsLst>
                  <a:lin ang="5400000" scaled="0"/>
                </a:gradFill>
              </a:rPr>
              <a:t>query stats</a:t>
            </a:r>
          </a:p>
        </p:txBody>
      </p:sp>
      <p:sp>
        <p:nvSpPr>
          <p:cNvPr id="12" name="Graphic 130" descr="Badge Question Mark with solid fill">
            <a:extLst>
              <a:ext uri="{FF2B5EF4-FFF2-40B4-BE49-F238E27FC236}">
                <a16:creationId xmlns:a16="http://schemas.microsoft.com/office/drawing/2014/main" id="{02D4F8BA-0EDB-1417-CB5F-471C1B93C371}"/>
              </a:ext>
            </a:extLst>
          </p:cNvPr>
          <p:cNvSpPr/>
          <p:nvPr/>
        </p:nvSpPr>
        <p:spPr>
          <a:xfrm>
            <a:off x="8382442" y="3135068"/>
            <a:ext cx="419412" cy="419412"/>
          </a:xfrm>
          <a:custGeom>
            <a:avLst/>
            <a:gdLst>
              <a:gd name="connsiteX0" fmla="*/ 209712 w 419412"/>
              <a:gd name="connsiteY0" fmla="*/ 0 h 419412"/>
              <a:gd name="connsiteX1" fmla="*/ 0 w 419412"/>
              <a:gd name="connsiteY1" fmla="*/ 209701 h 419412"/>
              <a:gd name="connsiteX2" fmla="*/ 209701 w 419412"/>
              <a:gd name="connsiteY2" fmla="*/ 419412 h 419412"/>
              <a:gd name="connsiteX3" fmla="*/ 419412 w 419412"/>
              <a:gd name="connsiteY3" fmla="*/ 209712 h 419412"/>
              <a:gd name="connsiteX4" fmla="*/ 419412 w 419412"/>
              <a:gd name="connsiteY4" fmla="*/ 209690 h 419412"/>
              <a:gd name="connsiteX5" fmla="*/ 209888 w 419412"/>
              <a:gd name="connsiteY5" fmla="*/ 0 h 419412"/>
              <a:gd name="connsiteX6" fmla="*/ 209712 w 419412"/>
              <a:gd name="connsiteY6" fmla="*/ 0 h 419412"/>
              <a:gd name="connsiteX7" fmla="*/ 231411 w 419412"/>
              <a:gd name="connsiteY7" fmla="*/ 322875 h 419412"/>
              <a:gd name="connsiteX8" fmla="*/ 219264 w 419412"/>
              <a:gd name="connsiteY8" fmla="*/ 335022 h 419412"/>
              <a:gd name="connsiteX9" fmla="*/ 210380 w 419412"/>
              <a:gd name="connsiteY9" fmla="*/ 336811 h 419412"/>
              <a:gd name="connsiteX10" fmla="*/ 194119 w 419412"/>
              <a:gd name="connsiteY10" fmla="*/ 330113 h 419412"/>
              <a:gd name="connsiteX11" fmla="*/ 189210 w 419412"/>
              <a:gd name="connsiteY11" fmla="*/ 322853 h 419412"/>
              <a:gd name="connsiteX12" fmla="*/ 187416 w 419412"/>
              <a:gd name="connsiteY12" fmla="*/ 313957 h 419412"/>
              <a:gd name="connsiteX13" fmla="*/ 194119 w 419412"/>
              <a:gd name="connsiteY13" fmla="*/ 297691 h 419412"/>
              <a:gd name="connsiteX14" fmla="*/ 226493 w 419412"/>
              <a:gd name="connsiteY14" fmla="*/ 297649 h 419412"/>
              <a:gd name="connsiteX15" fmla="*/ 226536 w 419412"/>
              <a:gd name="connsiteY15" fmla="*/ 297691 h 419412"/>
              <a:gd name="connsiteX16" fmla="*/ 226536 w 419412"/>
              <a:gd name="connsiteY16" fmla="*/ 297691 h 419412"/>
              <a:gd name="connsiteX17" fmla="*/ 231444 w 419412"/>
              <a:gd name="connsiteY17" fmla="*/ 305018 h 419412"/>
              <a:gd name="connsiteX18" fmla="*/ 233239 w 419412"/>
              <a:gd name="connsiteY18" fmla="*/ 313957 h 419412"/>
              <a:gd name="connsiteX19" fmla="*/ 231411 w 419412"/>
              <a:gd name="connsiteY19" fmla="*/ 322864 h 419412"/>
              <a:gd name="connsiteX20" fmla="*/ 250908 w 419412"/>
              <a:gd name="connsiteY20" fmla="*/ 225917 h 419412"/>
              <a:gd name="connsiteX21" fmla="*/ 226276 w 419412"/>
              <a:gd name="connsiteY21" fmla="*/ 268863 h 419412"/>
              <a:gd name="connsiteX22" fmla="*/ 193147 w 419412"/>
              <a:gd name="connsiteY22" fmla="*/ 268863 h 419412"/>
              <a:gd name="connsiteX23" fmla="*/ 233266 w 419412"/>
              <a:gd name="connsiteY23" fmla="*/ 197874 h 419412"/>
              <a:gd name="connsiteX24" fmla="*/ 247284 w 419412"/>
              <a:gd name="connsiteY24" fmla="*/ 136758 h 419412"/>
              <a:gd name="connsiteX25" fmla="*/ 186168 w 419412"/>
              <a:gd name="connsiteY25" fmla="*/ 122741 h 419412"/>
              <a:gd name="connsiteX26" fmla="*/ 165380 w 419412"/>
              <a:gd name="connsiteY26" fmla="*/ 160328 h 419412"/>
              <a:gd name="connsiteX27" fmla="*/ 132251 w 419412"/>
              <a:gd name="connsiteY27" fmla="*/ 160328 h 419412"/>
              <a:gd name="connsiteX28" fmla="*/ 209688 w 419412"/>
              <a:gd name="connsiteY28" fmla="*/ 82832 h 419412"/>
              <a:gd name="connsiteX29" fmla="*/ 287184 w 419412"/>
              <a:gd name="connsiteY29" fmla="*/ 160269 h 419412"/>
              <a:gd name="connsiteX30" fmla="*/ 250908 w 419412"/>
              <a:gd name="connsiteY30" fmla="*/ 225906 h 419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19412" h="419412">
                <a:moveTo>
                  <a:pt x="209712" y="0"/>
                </a:moveTo>
                <a:cubicBezTo>
                  <a:pt x="93894" y="-3"/>
                  <a:pt x="3" y="93883"/>
                  <a:pt x="0" y="209701"/>
                </a:cubicBezTo>
                <a:cubicBezTo>
                  <a:pt x="-3" y="325518"/>
                  <a:pt x="93883" y="419409"/>
                  <a:pt x="209701" y="419412"/>
                </a:cubicBezTo>
                <a:cubicBezTo>
                  <a:pt x="325518" y="419415"/>
                  <a:pt x="419410" y="325529"/>
                  <a:pt x="419412" y="209712"/>
                </a:cubicBezTo>
                <a:cubicBezTo>
                  <a:pt x="419412" y="209705"/>
                  <a:pt x="419412" y="209697"/>
                  <a:pt x="419412" y="209690"/>
                </a:cubicBezTo>
                <a:cubicBezTo>
                  <a:pt x="419458" y="93927"/>
                  <a:pt x="325651" y="46"/>
                  <a:pt x="209888" y="0"/>
                </a:cubicBezTo>
                <a:cubicBezTo>
                  <a:pt x="209829" y="0"/>
                  <a:pt x="209771" y="0"/>
                  <a:pt x="209712" y="0"/>
                </a:cubicBezTo>
                <a:close/>
                <a:moveTo>
                  <a:pt x="231411" y="322875"/>
                </a:moveTo>
                <a:cubicBezTo>
                  <a:pt x="229076" y="328335"/>
                  <a:pt x="224725" y="332686"/>
                  <a:pt x="219264" y="335022"/>
                </a:cubicBezTo>
                <a:cubicBezTo>
                  <a:pt x="216455" y="336217"/>
                  <a:pt x="213432" y="336826"/>
                  <a:pt x="210380" y="336811"/>
                </a:cubicBezTo>
                <a:cubicBezTo>
                  <a:pt x="204286" y="336823"/>
                  <a:pt x="198437" y="334414"/>
                  <a:pt x="194119" y="330113"/>
                </a:cubicBezTo>
                <a:cubicBezTo>
                  <a:pt x="192036" y="328027"/>
                  <a:pt x="190370" y="325563"/>
                  <a:pt x="189210" y="322853"/>
                </a:cubicBezTo>
                <a:cubicBezTo>
                  <a:pt x="188009" y="320042"/>
                  <a:pt x="187399" y="317014"/>
                  <a:pt x="187416" y="313957"/>
                </a:cubicBezTo>
                <a:cubicBezTo>
                  <a:pt x="187401" y="307860"/>
                  <a:pt x="189813" y="302008"/>
                  <a:pt x="194119" y="297691"/>
                </a:cubicBezTo>
                <a:cubicBezTo>
                  <a:pt x="203047" y="288740"/>
                  <a:pt x="217542" y="288720"/>
                  <a:pt x="226493" y="297649"/>
                </a:cubicBezTo>
                <a:cubicBezTo>
                  <a:pt x="226508" y="297663"/>
                  <a:pt x="226521" y="297677"/>
                  <a:pt x="226536" y="297691"/>
                </a:cubicBezTo>
                <a:lnTo>
                  <a:pt x="226536" y="297691"/>
                </a:lnTo>
                <a:cubicBezTo>
                  <a:pt x="228630" y="299793"/>
                  <a:pt x="230297" y="302282"/>
                  <a:pt x="231444" y="305018"/>
                </a:cubicBezTo>
                <a:cubicBezTo>
                  <a:pt x="232640" y="307846"/>
                  <a:pt x="233251" y="310887"/>
                  <a:pt x="233239" y="313957"/>
                </a:cubicBezTo>
                <a:cubicBezTo>
                  <a:pt x="233246" y="317020"/>
                  <a:pt x="232624" y="320052"/>
                  <a:pt x="231411" y="322864"/>
                </a:cubicBezTo>
                <a:close/>
                <a:moveTo>
                  <a:pt x="250908" y="225917"/>
                </a:moveTo>
                <a:cubicBezTo>
                  <a:pt x="235825" y="235012"/>
                  <a:pt x="226510" y="251253"/>
                  <a:pt x="226276" y="268863"/>
                </a:cubicBezTo>
                <a:lnTo>
                  <a:pt x="193147" y="268863"/>
                </a:lnTo>
                <a:cubicBezTo>
                  <a:pt x="193344" y="239855"/>
                  <a:pt x="208517" y="213007"/>
                  <a:pt x="233266" y="197874"/>
                </a:cubicBezTo>
                <a:cubicBezTo>
                  <a:pt x="254014" y="184868"/>
                  <a:pt x="260290" y="157506"/>
                  <a:pt x="247284" y="136758"/>
                </a:cubicBezTo>
                <a:cubicBezTo>
                  <a:pt x="234278" y="116010"/>
                  <a:pt x="206916" y="109735"/>
                  <a:pt x="186168" y="122741"/>
                </a:cubicBezTo>
                <a:cubicBezTo>
                  <a:pt x="173227" y="130853"/>
                  <a:pt x="165372" y="145054"/>
                  <a:pt x="165380" y="160328"/>
                </a:cubicBezTo>
                <a:lnTo>
                  <a:pt x="132251" y="160328"/>
                </a:lnTo>
                <a:cubicBezTo>
                  <a:pt x="132235" y="117544"/>
                  <a:pt x="166904" y="82848"/>
                  <a:pt x="209688" y="82832"/>
                </a:cubicBezTo>
                <a:cubicBezTo>
                  <a:pt x="252471" y="82816"/>
                  <a:pt x="287168" y="117485"/>
                  <a:pt x="287184" y="160269"/>
                </a:cubicBezTo>
                <a:cubicBezTo>
                  <a:pt x="287194" y="186933"/>
                  <a:pt x="273490" y="211728"/>
                  <a:pt x="250908" y="225906"/>
                </a:cubicBezTo>
                <a:close/>
              </a:path>
            </a:pathLst>
          </a:custGeom>
          <a:solidFill>
            <a:schemeClr val="accent1"/>
          </a:solidFill>
          <a:ln w="5457" cap="flat">
            <a:noFill/>
            <a:prstDash val="solid"/>
            <a:miter/>
          </a:ln>
        </p:spPr>
        <p:txBody>
          <a:bodyPr rtlCol="0" anchor="ctr"/>
          <a:lstStyle/>
          <a:p>
            <a:endParaRPr lang="en-US" dirty="0"/>
          </a:p>
        </p:txBody>
      </p:sp>
      <p:sp>
        <p:nvSpPr>
          <p:cNvPr id="133" name="TextBox 132">
            <a:extLst>
              <a:ext uri="{FF2B5EF4-FFF2-40B4-BE49-F238E27FC236}">
                <a16:creationId xmlns:a16="http://schemas.microsoft.com/office/drawing/2014/main" id="{978631F4-FD43-2574-139B-DD955C921480}"/>
              </a:ext>
            </a:extLst>
          </p:cNvPr>
          <p:cNvSpPr txBox="1"/>
          <p:nvPr/>
        </p:nvSpPr>
        <p:spPr>
          <a:xfrm>
            <a:off x="9041299" y="3225399"/>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Eligible?</a:t>
            </a:r>
          </a:p>
        </p:txBody>
      </p:sp>
      <p:cxnSp>
        <p:nvCxnSpPr>
          <p:cNvPr id="135" name="Straight Arrow Connector 134" descr="Arrow">
            <a:extLst>
              <a:ext uri="{FF2B5EF4-FFF2-40B4-BE49-F238E27FC236}">
                <a16:creationId xmlns:a16="http://schemas.microsoft.com/office/drawing/2014/main" id="{E6D939FE-57F3-4594-DC3F-0A76E7A8E328}"/>
              </a:ext>
            </a:extLst>
          </p:cNvPr>
          <p:cNvCxnSpPr>
            <a:cxnSpLocks/>
          </p:cNvCxnSpPr>
          <p:nvPr/>
        </p:nvCxnSpPr>
        <p:spPr>
          <a:xfrm flipH="1">
            <a:off x="6599146" y="5502747"/>
            <a:ext cx="1306716"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40" name="TextBox 139">
            <a:extLst>
              <a:ext uri="{FF2B5EF4-FFF2-40B4-BE49-F238E27FC236}">
                <a16:creationId xmlns:a16="http://schemas.microsoft.com/office/drawing/2014/main" id="{9AE1CB83-6BDA-71C5-B06E-775C05E08BB3}"/>
              </a:ext>
            </a:extLst>
          </p:cNvPr>
          <p:cNvSpPr txBox="1"/>
          <p:nvPr/>
        </p:nvSpPr>
        <p:spPr>
          <a:xfrm>
            <a:off x="6687835" y="5090409"/>
            <a:ext cx="6096000" cy="338554"/>
          </a:xfrm>
          <a:prstGeom prst="rect">
            <a:avLst/>
          </a:prstGeom>
          <a:noFill/>
        </p:spPr>
        <p:txBody>
          <a:bodyPr wrap="square">
            <a:spAutoFit/>
          </a:bodyPr>
          <a:lstStyle/>
          <a:p>
            <a:r>
              <a:rPr lang="en-US" sz="1600" dirty="0">
                <a:gradFill>
                  <a:gsLst>
                    <a:gs pos="2917">
                      <a:schemeClr val="tx1"/>
                    </a:gs>
                    <a:gs pos="30000">
                      <a:schemeClr val="tx1"/>
                    </a:gs>
                  </a:gsLst>
                  <a:lin ang="5400000" scaled="0"/>
                </a:gradFill>
              </a:rPr>
              <a:t>feedback</a:t>
            </a:r>
            <a:endParaRPr lang="en-US" dirty="0"/>
          </a:p>
        </p:txBody>
      </p:sp>
      <p:grpSp>
        <p:nvGrpSpPr>
          <p:cNvPr id="60" name="Group 59" descr="Sliders icon">
            <a:extLst>
              <a:ext uri="{FF2B5EF4-FFF2-40B4-BE49-F238E27FC236}">
                <a16:creationId xmlns:a16="http://schemas.microsoft.com/office/drawing/2014/main" id="{29A7A3D8-91A0-61C5-8CA9-B6B62E80FCB7}"/>
              </a:ext>
            </a:extLst>
          </p:cNvPr>
          <p:cNvGrpSpPr/>
          <p:nvPr/>
        </p:nvGrpSpPr>
        <p:grpSpPr>
          <a:xfrm>
            <a:off x="8378362" y="5432577"/>
            <a:ext cx="427573" cy="427592"/>
            <a:chOff x="8389250" y="5727138"/>
            <a:chExt cx="427573" cy="427592"/>
          </a:xfrm>
        </p:grpSpPr>
        <p:sp>
          <p:nvSpPr>
            <p:cNvPr id="55" name="Freeform: Shape 54">
              <a:extLst>
                <a:ext uri="{FF2B5EF4-FFF2-40B4-BE49-F238E27FC236}">
                  <a16:creationId xmlns:a16="http://schemas.microsoft.com/office/drawing/2014/main" id="{E19448C5-874F-9038-0082-2533CB42706E}"/>
                </a:ext>
              </a:extLst>
            </p:cNvPr>
            <p:cNvSpPr/>
            <p:nvPr/>
          </p:nvSpPr>
          <p:spPr>
            <a:xfrm>
              <a:off x="8389250" y="5727138"/>
              <a:ext cx="427573" cy="125775"/>
            </a:xfrm>
            <a:custGeom>
              <a:avLst/>
              <a:gdLst>
                <a:gd name="connsiteX0" fmla="*/ 368084 w 427573"/>
                <a:gd name="connsiteY0" fmla="*/ 44024 h 125775"/>
                <a:gd name="connsiteX1" fmla="*/ 289233 w 427573"/>
                <a:gd name="connsiteY1" fmla="*/ 2915 h 125775"/>
                <a:gd name="connsiteX2" fmla="*/ 248125 w 427573"/>
                <a:gd name="connsiteY2" fmla="*/ 44024 h 125775"/>
                <a:gd name="connsiteX3" fmla="*/ 0 w 427573"/>
                <a:gd name="connsiteY3" fmla="*/ 44024 h 125775"/>
                <a:gd name="connsiteX4" fmla="*/ 0 w 427573"/>
                <a:gd name="connsiteY4" fmla="*/ 81751 h 125775"/>
                <a:gd name="connsiteX5" fmla="*/ 248125 w 427573"/>
                <a:gd name="connsiteY5" fmla="*/ 81751 h 125775"/>
                <a:gd name="connsiteX6" fmla="*/ 326975 w 427573"/>
                <a:gd name="connsiteY6" fmla="*/ 122860 h 125775"/>
                <a:gd name="connsiteX7" fmla="*/ 368084 w 427573"/>
                <a:gd name="connsiteY7" fmla="*/ 81751 h 125775"/>
                <a:gd name="connsiteX8" fmla="*/ 427573 w 427573"/>
                <a:gd name="connsiteY8" fmla="*/ 81751 h 125775"/>
                <a:gd name="connsiteX9" fmla="*/ 427573 w 427573"/>
                <a:gd name="connsiteY9" fmla="*/ 44024 h 125775"/>
                <a:gd name="connsiteX10" fmla="*/ 308104 w 427573"/>
                <a:gd name="connsiteY10" fmla="*/ 88039 h 125775"/>
                <a:gd name="connsiteX11" fmla="*/ 282953 w 427573"/>
                <a:gd name="connsiteY11" fmla="*/ 62888 h 125775"/>
                <a:gd name="connsiteX12" fmla="*/ 308104 w 427573"/>
                <a:gd name="connsiteY12" fmla="*/ 37736 h 125775"/>
                <a:gd name="connsiteX13" fmla="*/ 333256 w 427573"/>
                <a:gd name="connsiteY13" fmla="*/ 62888 h 125775"/>
                <a:gd name="connsiteX14" fmla="*/ 308104 w 427573"/>
                <a:gd name="connsiteY14" fmla="*/ 88039 h 12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573" h="125775">
                  <a:moveTo>
                    <a:pt x="368084" y="44024"/>
                  </a:moveTo>
                  <a:cubicBezTo>
                    <a:pt x="357662" y="10898"/>
                    <a:pt x="322359" y="-7507"/>
                    <a:pt x="289233" y="2915"/>
                  </a:cubicBezTo>
                  <a:cubicBezTo>
                    <a:pt x="269638" y="9081"/>
                    <a:pt x="254290" y="24429"/>
                    <a:pt x="248125" y="44024"/>
                  </a:cubicBezTo>
                  <a:lnTo>
                    <a:pt x="0" y="44024"/>
                  </a:lnTo>
                  <a:lnTo>
                    <a:pt x="0" y="81751"/>
                  </a:lnTo>
                  <a:lnTo>
                    <a:pt x="248125" y="81751"/>
                  </a:lnTo>
                  <a:cubicBezTo>
                    <a:pt x="258547" y="114877"/>
                    <a:pt x="293850" y="133282"/>
                    <a:pt x="326975" y="122860"/>
                  </a:cubicBezTo>
                  <a:cubicBezTo>
                    <a:pt x="346571" y="116695"/>
                    <a:pt x="361919" y="101346"/>
                    <a:pt x="368084" y="81751"/>
                  </a:cubicBezTo>
                  <a:lnTo>
                    <a:pt x="427573" y="81751"/>
                  </a:lnTo>
                  <a:lnTo>
                    <a:pt x="427573" y="44024"/>
                  </a:lnTo>
                  <a:close/>
                  <a:moveTo>
                    <a:pt x="308104" y="88039"/>
                  </a:moveTo>
                  <a:cubicBezTo>
                    <a:pt x="294214" y="88039"/>
                    <a:pt x="282953" y="76778"/>
                    <a:pt x="282953" y="62888"/>
                  </a:cubicBezTo>
                  <a:cubicBezTo>
                    <a:pt x="282953" y="48997"/>
                    <a:pt x="294214" y="37736"/>
                    <a:pt x="308104" y="37736"/>
                  </a:cubicBezTo>
                  <a:cubicBezTo>
                    <a:pt x="321995" y="37736"/>
                    <a:pt x="333256" y="48997"/>
                    <a:pt x="333256" y="62888"/>
                  </a:cubicBezTo>
                  <a:cubicBezTo>
                    <a:pt x="333256" y="76778"/>
                    <a:pt x="321995" y="88039"/>
                    <a:pt x="308104" y="88039"/>
                  </a:cubicBezTo>
                  <a:close/>
                </a:path>
              </a:pathLst>
            </a:custGeom>
            <a:solidFill>
              <a:schemeClr val="accent1"/>
            </a:solidFill>
            <a:ln w="833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F9AFD74-BD38-65F8-BBDF-1AE008D8C5B4}"/>
                </a:ext>
              </a:extLst>
            </p:cNvPr>
            <p:cNvSpPr/>
            <p:nvPr/>
          </p:nvSpPr>
          <p:spPr>
            <a:xfrm>
              <a:off x="8389250" y="6028964"/>
              <a:ext cx="427573" cy="125766"/>
            </a:xfrm>
            <a:custGeom>
              <a:avLst/>
              <a:gdLst>
                <a:gd name="connsiteX0" fmla="*/ 282953 w 427573"/>
                <a:gd name="connsiteY0" fmla="*/ 0 h 125766"/>
                <a:gd name="connsiteX1" fmla="*/ 222973 w 427573"/>
                <a:gd name="connsiteY1" fmla="*/ 44015 h 125766"/>
                <a:gd name="connsiteX2" fmla="*/ 0 w 427573"/>
                <a:gd name="connsiteY2" fmla="*/ 44015 h 125766"/>
                <a:gd name="connsiteX3" fmla="*/ 0 w 427573"/>
                <a:gd name="connsiteY3" fmla="*/ 81742 h 125766"/>
                <a:gd name="connsiteX4" fmla="*/ 222973 w 427573"/>
                <a:gd name="connsiteY4" fmla="*/ 81742 h 125766"/>
                <a:gd name="connsiteX5" fmla="*/ 301824 w 427573"/>
                <a:gd name="connsiteY5" fmla="*/ 122851 h 125766"/>
                <a:gd name="connsiteX6" fmla="*/ 342933 w 427573"/>
                <a:gd name="connsiteY6" fmla="*/ 81742 h 125766"/>
                <a:gd name="connsiteX7" fmla="*/ 427573 w 427573"/>
                <a:gd name="connsiteY7" fmla="*/ 81742 h 125766"/>
                <a:gd name="connsiteX8" fmla="*/ 427573 w 427573"/>
                <a:gd name="connsiteY8" fmla="*/ 44015 h 125766"/>
                <a:gd name="connsiteX9" fmla="*/ 342933 w 427573"/>
                <a:gd name="connsiteY9" fmla="*/ 44015 h 125766"/>
                <a:gd name="connsiteX10" fmla="*/ 282953 w 427573"/>
                <a:gd name="connsiteY10" fmla="*/ 0 h 125766"/>
                <a:gd name="connsiteX11" fmla="*/ 282953 w 427573"/>
                <a:gd name="connsiteY11" fmla="*/ 88030 h 125766"/>
                <a:gd name="connsiteX12" fmla="*/ 257802 w 427573"/>
                <a:gd name="connsiteY12" fmla="*/ 62878 h 125766"/>
                <a:gd name="connsiteX13" fmla="*/ 282953 w 427573"/>
                <a:gd name="connsiteY13" fmla="*/ 37727 h 125766"/>
                <a:gd name="connsiteX14" fmla="*/ 308104 w 427573"/>
                <a:gd name="connsiteY14" fmla="*/ 62878 h 125766"/>
                <a:gd name="connsiteX15" fmla="*/ 282953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282953" y="0"/>
                  </a:moveTo>
                  <a:cubicBezTo>
                    <a:pt x="255505" y="35"/>
                    <a:pt x="231240" y="17841"/>
                    <a:pt x="222973" y="44015"/>
                  </a:cubicBezTo>
                  <a:lnTo>
                    <a:pt x="0" y="44015"/>
                  </a:lnTo>
                  <a:lnTo>
                    <a:pt x="0" y="81742"/>
                  </a:lnTo>
                  <a:lnTo>
                    <a:pt x="222973" y="81742"/>
                  </a:lnTo>
                  <a:cubicBezTo>
                    <a:pt x="233395" y="114868"/>
                    <a:pt x="268698" y="133273"/>
                    <a:pt x="301824" y="122851"/>
                  </a:cubicBezTo>
                  <a:cubicBezTo>
                    <a:pt x="321419" y="116685"/>
                    <a:pt x="336768" y="101337"/>
                    <a:pt x="342933" y="81742"/>
                  </a:cubicBezTo>
                  <a:lnTo>
                    <a:pt x="427573" y="81742"/>
                  </a:lnTo>
                  <a:lnTo>
                    <a:pt x="427573" y="44015"/>
                  </a:lnTo>
                  <a:lnTo>
                    <a:pt x="342933" y="44015"/>
                  </a:lnTo>
                  <a:cubicBezTo>
                    <a:pt x="334665" y="17841"/>
                    <a:pt x="310401" y="35"/>
                    <a:pt x="282953" y="0"/>
                  </a:cubicBezTo>
                  <a:close/>
                  <a:moveTo>
                    <a:pt x="282953" y="88030"/>
                  </a:moveTo>
                  <a:cubicBezTo>
                    <a:pt x="269063" y="88030"/>
                    <a:pt x="257802" y="76769"/>
                    <a:pt x="257802" y="62878"/>
                  </a:cubicBezTo>
                  <a:cubicBezTo>
                    <a:pt x="257802" y="48988"/>
                    <a:pt x="269063" y="37727"/>
                    <a:pt x="282953" y="37727"/>
                  </a:cubicBezTo>
                  <a:cubicBezTo>
                    <a:pt x="296843" y="37727"/>
                    <a:pt x="308104" y="48988"/>
                    <a:pt x="308104" y="62878"/>
                  </a:cubicBezTo>
                  <a:cubicBezTo>
                    <a:pt x="308104" y="76769"/>
                    <a:pt x="296843" y="88030"/>
                    <a:pt x="282953" y="88030"/>
                  </a:cubicBezTo>
                  <a:close/>
                </a:path>
              </a:pathLst>
            </a:custGeom>
            <a:solidFill>
              <a:schemeClr val="accent1"/>
            </a:solidFill>
            <a:ln w="833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1891CF45-46EF-D093-3372-385B428E527D}"/>
                </a:ext>
              </a:extLst>
            </p:cNvPr>
            <p:cNvSpPr/>
            <p:nvPr/>
          </p:nvSpPr>
          <p:spPr>
            <a:xfrm>
              <a:off x="8389250" y="5878056"/>
              <a:ext cx="427573" cy="125766"/>
            </a:xfrm>
            <a:custGeom>
              <a:avLst/>
              <a:gdLst>
                <a:gd name="connsiteX0" fmla="*/ 125757 w 427573"/>
                <a:gd name="connsiteY0" fmla="*/ 0 h 125766"/>
                <a:gd name="connsiteX1" fmla="*/ 65777 w 427573"/>
                <a:gd name="connsiteY1" fmla="*/ 44015 h 125766"/>
                <a:gd name="connsiteX2" fmla="*/ 0 w 427573"/>
                <a:gd name="connsiteY2" fmla="*/ 44015 h 125766"/>
                <a:gd name="connsiteX3" fmla="*/ 0 w 427573"/>
                <a:gd name="connsiteY3" fmla="*/ 81742 h 125766"/>
                <a:gd name="connsiteX4" fmla="*/ 65777 w 427573"/>
                <a:gd name="connsiteY4" fmla="*/ 81742 h 125766"/>
                <a:gd name="connsiteX5" fmla="*/ 144628 w 427573"/>
                <a:gd name="connsiteY5" fmla="*/ 122851 h 125766"/>
                <a:gd name="connsiteX6" fmla="*/ 185737 w 427573"/>
                <a:gd name="connsiteY6" fmla="*/ 81742 h 125766"/>
                <a:gd name="connsiteX7" fmla="*/ 427573 w 427573"/>
                <a:gd name="connsiteY7" fmla="*/ 81742 h 125766"/>
                <a:gd name="connsiteX8" fmla="*/ 427573 w 427573"/>
                <a:gd name="connsiteY8" fmla="*/ 44015 h 125766"/>
                <a:gd name="connsiteX9" fmla="*/ 185737 w 427573"/>
                <a:gd name="connsiteY9" fmla="*/ 44015 h 125766"/>
                <a:gd name="connsiteX10" fmla="*/ 125757 w 427573"/>
                <a:gd name="connsiteY10" fmla="*/ 0 h 125766"/>
                <a:gd name="connsiteX11" fmla="*/ 125757 w 427573"/>
                <a:gd name="connsiteY11" fmla="*/ 88030 h 125766"/>
                <a:gd name="connsiteX12" fmla="*/ 100606 w 427573"/>
                <a:gd name="connsiteY12" fmla="*/ 62878 h 125766"/>
                <a:gd name="connsiteX13" fmla="*/ 125757 w 427573"/>
                <a:gd name="connsiteY13" fmla="*/ 37727 h 125766"/>
                <a:gd name="connsiteX14" fmla="*/ 150908 w 427573"/>
                <a:gd name="connsiteY14" fmla="*/ 62878 h 125766"/>
                <a:gd name="connsiteX15" fmla="*/ 125757 w 427573"/>
                <a:gd name="connsiteY15" fmla="*/ 88030 h 12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573" h="125766">
                  <a:moveTo>
                    <a:pt x="125757" y="0"/>
                  </a:moveTo>
                  <a:cubicBezTo>
                    <a:pt x="98309" y="35"/>
                    <a:pt x="74044" y="17841"/>
                    <a:pt x="65777" y="44015"/>
                  </a:cubicBezTo>
                  <a:lnTo>
                    <a:pt x="0" y="44015"/>
                  </a:lnTo>
                  <a:lnTo>
                    <a:pt x="0" y="81742"/>
                  </a:lnTo>
                  <a:lnTo>
                    <a:pt x="65777" y="81742"/>
                  </a:lnTo>
                  <a:cubicBezTo>
                    <a:pt x="76199" y="114868"/>
                    <a:pt x="111502" y="133273"/>
                    <a:pt x="144628" y="122851"/>
                  </a:cubicBezTo>
                  <a:cubicBezTo>
                    <a:pt x="164223" y="116685"/>
                    <a:pt x="179571" y="101337"/>
                    <a:pt x="185737" y="81742"/>
                  </a:cubicBezTo>
                  <a:lnTo>
                    <a:pt x="427573" y="81742"/>
                  </a:lnTo>
                  <a:lnTo>
                    <a:pt x="427573" y="44015"/>
                  </a:lnTo>
                  <a:lnTo>
                    <a:pt x="185737" y="44015"/>
                  </a:lnTo>
                  <a:cubicBezTo>
                    <a:pt x="177469" y="17841"/>
                    <a:pt x="153205" y="35"/>
                    <a:pt x="125757" y="0"/>
                  </a:cubicBezTo>
                  <a:close/>
                  <a:moveTo>
                    <a:pt x="125757" y="88030"/>
                  </a:moveTo>
                  <a:cubicBezTo>
                    <a:pt x="111866" y="88030"/>
                    <a:pt x="100606" y="76769"/>
                    <a:pt x="100606" y="62878"/>
                  </a:cubicBezTo>
                  <a:cubicBezTo>
                    <a:pt x="100606" y="48988"/>
                    <a:pt x="111866" y="37727"/>
                    <a:pt x="125757" y="37727"/>
                  </a:cubicBezTo>
                  <a:cubicBezTo>
                    <a:pt x="139647" y="37727"/>
                    <a:pt x="150908" y="48988"/>
                    <a:pt x="150908" y="62878"/>
                  </a:cubicBezTo>
                  <a:cubicBezTo>
                    <a:pt x="150908" y="76769"/>
                    <a:pt x="139647" y="88030"/>
                    <a:pt x="125757" y="88030"/>
                  </a:cubicBezTo>
                  <a:close/>
                </a:path>
              </a:pathLst>
            </a:custGeom>
            <a:solidFill>
              <a:schemeClr val="accent1"/>
            </a:solidFill>
            <a:ln w="8334" cap="flat">
              <a:noFill/>
              <a:prstDash val="solid"/>
              <a:miter/>
            </a:ln>
          </p:spPr>
          <p:txBody>
            <a:bodyPr rtlCol="0" anchor="ctr"/>
            <a:lstStyle/>
            <a:p>
              <a:endParaRPr lang="en-US" dirty="0"/>
            </a:p>
          </p:txBody>
        </p:sp>
      </p:grpSp>
      <p:grpSp>
        <p:nvGrpSpPr>
          <p:cNvPr id="26" name="Group 25" descr="Megaphone icon">
            <a:extLst>
              <a:ext uri="{FF2B5EF4-FFF2-40B4-BE49-F238E27FC236}">
                <a16:creationId xmlns:a16="http://schemas.microsoft.com/office/drawing/2014/main" id="{35CCEDB3-D41E-20D5-B05D-1251D5BD9348}"/>
              </a:ext>
            </a:extLst>
          </p:cNvPr>
          <p:cNvGrpSpPr/>
          <p:nvPr/>
        </p:nvGrpSpPr>
        <p:grpSpPr>
          <a:xfrm>
            <a:off x="8398035" y="3918209"/>
            <a:ext cx="388226" cy="314830"/>
            <a:chOff x="8407981" y="3855382"/>
            <a:chExt cx="388226" cy="314830"/>
          </a:xfrm>
        </p:grpSpPr>
        <p:sp>
          <p:nvSpPr>
            <p:cNvPr id="22" name="Freeform: Shape 21">
              <a:extLst>
                <a:ext uri="{FF2B5EF4-FFF2-40B4-BE49-F238E27FC236}">
                  <a16:creationId xmlns:a16="http://schemas.microsoft.com/office/drawing/2014/main" id="{93AAD11D-6837-3190-A8AB-2DFE3FF4E62B}"/>
                </a:ext>
              </a:extLst>
            </p:cNvPr>
            <p:cNvSpPr/>
            <p:nvPr/>
          </p:nvSpPr>
          <p:spPr>
            <a:xfrm>
              <a:off x="8407981" y="4089777"/>
              <a:ext cx="58807" cy="80435"/>
            </a:xfrm>
            <a:custGeom>
              <a:avLst/>
              <a:gdLst>
                <a:gd name="connsiteX0" fmla="*/ 27437 w 58807"/>
                <a:gd name="connsiteY0" fmla="*/ 7284 h 80435"/>
                <a:gd name="connsiteX1" fmla="*/ 7284 w 58807"/>
                <a:gd name="connsiteY1" fmla="*/ 1877 h 80435"/>
                <a:gd name="connsiteX2" fmla="*/ 1877 w 58807"/>
                <a:gd name="connsiteY2" fmla="*/ 22030 h 80435"/>
                <a:gd name="connsiteX3" fmla="*/ 31370 w 58807"/>
                <a:gd name="connsiteY3" fmla="*/ 73151 h 80435"/>
                <a:gd name="connsiteX4" fmla="*/ 51523 w 58807"/>
                <a:gd name="connsiteY4" fmla="*/ 78559 h 80435"/>
                <a:gd name="connsiteX5" fmla="*/ 56931 w 58807"/>
                <a:gd name="connsiteY5" fmla="*/ 58405 h 80435"/>
                <a:gd name="connsiteX6" fmla="*/ 27437 w 58807"/>
                <a:gd name="connsiteY6" fmla="*/ 7284 h 8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807" h="80435">
                  <a:moveTo>
                    <a:pt x="27437" y="7284"/>
                  </a:moveTo>
                  <a:cubicBezTo>
                    <a:pt x="23505" y="402"/>
                    <a:pt x="14166" y="-2056"/>
                    <a:pt x="7284" y="1877"/>
                  </a:cubicBezTo>
                  <a:cubicBezTo>
                    <a:pt x="402" y="5809"/>
                    <a:pt x="-2056" y="15149"/>
                    <a:pt x="1877" y="22030"/>
                  </a:cubicBezTo>
                  <a:lnTo>
                    <a:pt x="31370" y="73151"/>
                  </a:lnTo>
                  <a:cubicBezTo>
                    <a:pt x="35302" y="80033"/>
                    <a:pt x="44642" y="82491"/>
                    <a:pt x="51523" y="78559"/>
                  </a:cubicBezTo>
                  <a:cubicBezTo>
                    <a:pt x="58405" y="74626"/>
                    <a:pt x="60863" y="65287"/>
                    <a:pt x="56931" y="58405"/>
                  </a:cubicBezTo>
                  <a:lnTo>
                    <a:pt x="27437" y="7284"/>
                  </a:lnTo>
                  <a:close/>
                </a:path>
              </a:pathLst>
            </a:custGeom>
            <a:solidFill>
              <a:schemeClr val="accent1"/>
            </a:solidFill>
            <a:ln w="4862"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B481785-840C-03E7-0D0B-24D9B10C10B2}"/>
                </a:ext>
              </a:extLst>
            </p:cNvPr>
            <p:cNvSpPr/>
            <p:nvPr/>
          </p:nvSpPr>
          <p:spPr>
            <a:xfrm>
              <a:off x="8445249" y="3855382"/>
              <a:ext cx="350958" cy="311969"/>
            </a:xfrm>
            <a:custGeom>
              <a:avLst/>
              <a:gdLst>
                <a:gd name="connsiteX0" fmla="*/ 205960 w 350958"/>
                <a:gd name="connsiteY0" fmla="*/ 271664 h 311969"/>
                <a:gd name="connsiteX1" fmla="*/ 137635 w 350958"/>
                <a:gd name="connsiteY1" fmla="*/ 291326 h 311969"/>
                <a:gd name="connsiteX2" fmla="*/ 121413 w 350958"/>
                <a:gd name="connsiteY2" fmla="*/ 273630 h 311969"/>
                <a:gd name="connsiteX3" fmla="*/ 210384 w 350958"/>
                <a:gd name="connsiteY3" fmla="*/ 248070 h 311969"/>
                <a:gd name="connsiteX4" fmla="*/ 205960 w 350958"/>
                <a:gd name="connsiteY4" fmla="*/ 271664 h 311969"/>
                <a:gd name="connsiteX5" fmla="*/ 349494 w 350958"/>
                <a:gd name="connsiteY5" fmla="*/ 195474 h 311969"/>
                <a:gd name="connsiteX6" fmla="*/ 316560 w 350958"/>
                <a:gd name="connsiteY6" fmla="*/ 138454 h 311969"/>
                <a:gd name="connsiteX7" fmla="*/ 272320 w 350958"/>
                <a:gd name="connsiteY7" fmla="*/ 61772 h 311969"/>
                <a:gd name="connsiteX8" fmla="*/ 239386 w 350958"/>
                <a:gd name="connsiteY8" fmla="*/ 4752 h 311969"/>
                <a:gd name="connsiteX9" fmla="*/ 224148 w 350958"/>
                <a:gd name="connsiteY9" fmla="*/ 2786 h 311969"/>
                <a:gd name="connsiteX10" fmla="*/ 0 w 350958"/>
                <a:gd name="connsiteY10" fmla="*/ 219068 h 311969"/>
                <a:gd name="connsiteX11" fmla="*/ 44240 w 350958"/>
                <a:gd name="connsiteY11" fmla="*/ 295750 h 311969"/>
                <a:gd name="connsiteX12" fmla="*/ 100277 w 350958"/>
                <a:gd name="connsiteY12" fmla="*/ 280020 h 311969"/>
                <a:gd name="connsiteX13" fmla="*/ 125346 w 350958"/>
                <a:gd name="connsiteY13" fmla="*/ 307056 h 311969"/>
                <a:gd name="connsiteX14" fmla="*/ 140092 w 350958"/>
                <a:gd name="connsiteY14" fmla="*/ 311479 h 311969"/>
                <a:gd name="connsiteX15" fmla="*/ 214317 w 350958"/>
                <a:gd name="connsiteY15" fmla="*/ 290343 h 311969"/>
                <a:gd name="connsiteX16" fmla="*/ 217758 w 350958"/>
                <a:gd name="connsiteY16" fmla="*/ 288868 h 311969"/>
                <a:gd name="connsiteX17" fmla="*/ 224639 w 350958"/>
                <a:gd name="connsiteY17" fmla="*/ 279037 h 311969"/>
                <a:gd name="connsiteX18" fmla="*/ 231521 w 350958"/>
                <a:gd name="connsiteY18" fmla="*/ 242662 h 311969"/>
                <a:gd name="connsiteX19" fmla="*/ 344086 w 350958"/>
                <a:gd name="connsiteY19" fmla="*/ 210712 h 311969"/>
                <a:gd name="connsiteX20" fmla="*/ 349494 w 350958"/>
                <a:gd name="connsiteY20" fmla="*/ 195474 h 311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50958" h="311969">
                  <a:moveTo>
                    <a:pt x="205960" y="271664"/>
                  </a:moveTo>
                  <a:lnTo>
                    <a:pt x="137635" y="291326"/>
                  </a:lnTo>
                  <a:lnTo>
                    <a:pt x="121413" y="273630"/>
                  </a:lnTo>
                  <a:lnTo>
                    <a:pt x="210384" y="248070"/>
                  </a:lnTo>
                  <a:lnTo>
                    <a:pt x="205960" y="271664"/>
                  </a:lnTo>
                  <a:close/>
                  <a:moveTo>
                    <a:pt x="349494" y="195474"/>
                  </a:moveTo>
                  <a:lnTo>
                    <a:pt x="316560" y="138454"/>
                  </a:lnTo>
                  <a:lnTo>
                    <a:pt x="272320" y="61772"/>
                  </a:lnTo>
                  <a:lnTo>
                    <a:pt x="239386" y="4752"/>
                  </a:lnTo>
                  <a:cubicBezTo>
                    <a:pt x="235945" y="-655"/>
                    <a:pt x="228572" y="-1638"/>
                    <a:pt x="224148" y="2786"/>
                  </a:cubicBezTo>
                  <a:lnTo>
                    <a:pt x="0" y="219068"/>
                  </a:lnTo>
                  <a:lnTo>
                    <a:pt x="44240" y="295750"/>
                  </a:lnTo>
                  <a:lnTo>
                    <a:pt x="100277" y="280020"/>
                  </a:lnTo>
                  <a:lnTo>
                    <a:pt x="125346" y="307056"/>
                  </a:lnTo>
                  <a:cubicBezTo>
                    <a:pt x="129278" y="310988"/>
                    <a:pt x="134685" y="312954"/>
                    <a:pt x="140092" y="311479"/>
                  </a:cubicBezTo>
                  <a:lnTo>
                    <a:pt x="214317" y="290343"/>
                  </a:lnTo>
                  <a:cubicBezTo>
                    <a:pt x="215300" y="289851"/>
                    <a:pt x="216774" y="289360"/>
                    <a:pt x="217758" y="288868"/>
                  </a:cubicBezTo>
                  <a:cubicBezTo>
                    <a:pt x="221198" y="286902"/>
                    <a:pt x="224148" y="282970"/>
                    <a:pt x="224639" y="279037"/>
                  </a:cubicBezTo>
                  <a:lnTo>
                    <a:pt x="231521" y="242662"/>
                  </a:lnTo>
                  <a:lnTo>
                    <a:pt x="344086" y="210712"/>
                  </a:lnTo>
                  <a:cubicBezTo>
                    <a:pt x="349985" y="208254"/>
                    <a:pt x="352934" y="200881"/>
                    <a:pt x="349494" y="195474"/>
                  </a:cubicBezTo>
                  <a:close/>
                </a:path>
              </a:pathLst>
            </a:custGeom>
            <a:solidFill>
              <a:schemeClr val="accent1"/>
            </a:solidFill>
            <a:ln w="4862" cap="flat">
              <a:noFill/>
              <a:prstDash val="solid"/>
              <a:miter/>
            </a:ln>
          </p:spPr>
          <p:txBody>
            <a:bodyPr rtlCol="0" anchor="ctr"/>
            <a:lstStyle/>
            <a:p>
              <a:endParaRPr lang="en-US" dirty="0"/>
            </a:p>
          </p:txBody>
        </p:sp>
      </p:grpSp>
      <p:sp>
        <p:nvSpPr>
          <p:cNvPr id="148" name="TextBox 147">
            <a:extLst>
              <a:ext uri="{FF2B5EF4-FFF2-40B4-BE49-F238E27FC236}">
                <a16:creationId xmlns:a16="http://schemas.microsoft.com/office/drawing/2014/main" id="{C973F6BD-7F35-FEB6-16CC-D1F587626B6E}"/>
              </a:ext>
            </a:extLst>
          </p:cNvPr>
          <p:cNvSpPr txBox="1"/>
          <p:nvPr/>
        </p:nvSpPr>
        <p:spPr>
          <a:xfrm>
            <a:off x="9041299" y="3996483"/>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Provide feedback</a:t>
            </a:r>
          </a:p>
        </p:txBody>
      </p:sp>
      <p:sp>
        <p:nvSpPr>
          <p:cNvPr id="150" name="TextBox 149">
            <a:extLst>
              <a:ext uri="{FF2B5EF4-FFF2-40B4-BE49-F238E27FC236}">
                <a16:creationId xmlns:a16="http://schemas.microsoft.com/office/drawing/2014/main" id="{12147341-D96A-C8ED-77EE-E3C5E0D9536F}"/>
              </a:ext>
            </a:extLst>
          </p:cNvPr>
          <p:cNvSpPr txBox="1"/>
          <p:nvPr/>
        </p:nvSpPr>
        <p:spPr>
          <a:xfrm>
            <a:off x="9041299" y="4767567"/>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Validate</a:t>
            </a:r>
          </a:p>
        </p:txBody>
      </p:sp>
      <p:sp>
        <p:nvSpPr>
          <p:cNvPr id="152" name="TextBox 151">
            <a:extLst>
              <a:ext uri="{FF2B5EF4-FFF2-40B4-BE49-F238E27FC236}">
                <a16:creationId xmlns:a16="http://schemas.microsoft.com/office/drawing/2014/main" id="{2C4DF2D4-50EA-2472-9208-2BD9C8C8381B}"/>
              </a:ext>
            </a:extLst>
          </p:cNvPr>
          <p:cNvSpPr txBox="1"/>
          <p:nvPr/>
        </p:nvSpPr>
        <p:spPr>
          <a:xfrm>
            <a:off x="9041299" y="5538651"/>
            <a:ext cx="1905418" cy="215444"/>
          </a:xfrm>
          <a:prstGeom prst="rect">
            <a:avLst/>
          </a:prstGeom>
          <a:noFill/>
        </p:spPr>
        <p:txBody>
          <a:bodyPr wrap="square" lIns="0" tIns="0" rIns="0" bIns="0" rtlCol="0">
            <a:spAutoFit/>
          </a:bodyPr>
          <a:lstStyle/>
          <a:p>
            <a:pPr algn="l"/>
            <a:r>
              <a:rPr lang="en-US" sz="1400" dirty="0">
                <a:gradFill>
                  <a:gsLst>
                    <a:gs pos="2917">
                      <a:schemeClr val="tx1"/>
                    </a:gs>
                    <a:gs pos="30000">
                      <a:schemeClr val="tx1"/>
                    </a:gs>
                  </a:gsLst>
                  <a:lin ang="5400000" scaled="0"/>
                </a:gradFill>
              </a:rPr>
              <a:t>Stable, revert, min</a:t>
            </a:r>
          </a:p>
        </p:txBody>
      </p:sp>
      <p:grpSp>
        <p:nvGrpSpPr>
          <p:cNvPr id="153" name="Group 152" descr="Query processor">
            <a:extLst>
              <a:ext uri="{FF2B5EF4-FFF2-40B4-BE49-F238E27FC236}">
                <a16:creationId xmlns:a16="http://schemas.microsoft.com/office/drawing/2014/main" id="{CDD0F197-AAE2-7421-7F6F-A37B11399830}"/>
              </a:ext>
            </a:extLst>
          </p:cNvPr>
          <p:cNvGrpSpPr/>
          <p:nvPr/>
        </p:nvGrpSpPr>
        <p:grpSpPr>
          <a:xfrm>
            <a:off x="2161026" y="2905759"/>
            <a:ext cx="833295" cy="745261"/>
            <a:chOff x="9205872" y="1855742"/>
            <a:chExt cx="820155" cy="817275"/>
          </a:xfrm>
        </p:grpSpPr>
        <p:sp>
          <p:nvSpPr>
            <p:cNvPr id="154" name="Freeform 23">
              <a:extLst>
                <a:ext uri="{FF2B5EF4-FFF2-40B4-BE49-F238E27FC236}">
                  <a16:creationId xmlns:a16="http://schemas.microsoft.com/office/drawing/2014/main" id="{0BDA94EB-BEB9-7A3C-8528-40FE53EE2B2C}"/>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5" name="Freeform 25">
              <a:extLst>
                <a:ext uri="{FF2B5EF4-FFF2-40B4-BE49-F238E27FC236}">
                  <a16:creationId xmlns:a16="http://schemas.microsoft.com/office/drawing/2014/main" id="{EEAC1053-E41A-94B8-BF98-9D031A644DD2}"/>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56" name="Freeform 27">
              <a:extLst>
                <a:ext uri="{FF2B5EF4-FFF2-40B4-BE49-F238E27FC236}">
                  <a16:creationId xmlns:a16="http://schemas.microsoft.com/office/drawing/2014/main" id="{54A30642-A821-685E-8D1D-4ACBC90FFAED}"/>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58" name="TextBox 157">
            <a:extLst>
              <a:ext uri="{FF2B5EF4-FFF2-40B4-BE49-F238E27FC236}">
                <a16:creationId xmlns:a16="http://schemas.microsoft.com/office/drawing/2014/main" id="{03D2E196-0962-C6FE-6879-EBBD12B991E4}"/>
              </a:ext>
            </a:extLst>
          </p:cNvPr>
          <p:cNvSpPr txBox="1"/>
          <p:nvPr/>
        </p:nvSpPr>
        <p:spPr>
          <a:xfrm>
            <a:off x="1404193" y="3693644"/>
            <a:ext cx="2346960" cy="246221"/>
          </a:xfrm>
          <a:prstGeom prst="rect">
            <a:avLst/>
          </a:prstGeom>
          <a:noFill/>
        </p:spPr>
        <p:txBody>
          <a:bodyPr wrap="square" lIns="0" tIns="0" rIns="0" bIns="0" rtlCol="0">
            <a:spAutoFit/>
          </a:bodyPr>
          <a:lstStyle/>
          <a:p>
            <a:pPr algn="ctr"/>
            <a:r>
              <a:rPr lang="en-US" sz="1600" dirty="0">
                <a:gradFill>
                  <a:gsLst>
                    <a:gs pos="2917">
                      <a:schemeClr val="tx1"/>
                    </a:gs>
                    <a:gs pos="30000">
                      <a:schemeClr val="tx1"/>
                    </a:gs>
                  </a:gsLst>
                  <a:lin ang="5400000" scaled="0"/>
                </a:gradFill>
                <a:latin typeface="+mj-lt"/>
              </a:rPr>
              <a:t>Query Processor</a:t>
            </a:r>
          </a:p>
        </p:txBody>
      </p:sp>
      <p:pic>
        <p:nvPicPr>
          <p:cNvPr id="160" name="Graphic 159" descr="Arrow circle with solid fill">
            <a:extLst>
              <a:ext uri="{FF2B5EF4-FFF2-40B4-BE49-F238E27FC236}">
                <a16:creationId xmlns:a16="http://schemas.microsoft.com/office/drawing/2014/main" id="{580F57FF-3EFD-89B3-C17C-AC01E1B086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9706" y="3370233"/>
            <a:ext cx="1012964" cy="1012964"/>
          </a:xfrm>
          <a:prstGeom prst="rect">
            <a:avLst/>
          </a:prstGeom>
        </p:spPr>
      </p:pic>
      <p:grpSp>
        <p:nvGrpSpPr>
          <p:cNvPr id="53" name="Group 52" descr="Circular arrows">
            <a:extLst>
              <a:ext uri="{FF2B5EF4-FFF2-40B4-BE49-F238E27FC236}">
                <a16:creationId xmlns:a16="http://schemas.microsoft.com/office/drawing/2014/main" id="{7D499FF5-4C04-0C32-3995-C96BB0EB1826}"/>
              </a:ext>
            </a:extLst>
          </p:cNvPr>
          <p:cNvGrpSpPr/>
          <p:nvPr/>
        </p:nvGrpSpPr>
        <p:grpSpPr>
          <a:xfrm>
            <a:off x="8349827" y="4596768"/>
            <a:ext cx="484642" cy="472080"/>
            <a:chOff x="8351284" y="4830948"/>
            <a:chExt cx="484642" cy="472080"/>
          </a:xfrm>
        </p:grpSpPr>
        <p:sp>
          <p:nvSpPr>
            <p:cNvPr id="37" name="Freeform: Shape 36">
              <a:extLst>
                <a:ext uri="{FF2B5EF4-FFF2-40B4-BE49-F238E27FC236}">
                  <a16:creationId xmlns:a16="http://schemas.microsoft.com/office/drawing/2014/main" id="{D60F2DAD-6597-8C84-A0BC-2656202688B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7A75B10-8800-4F1F-C76F-4A66FF396944}"/>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194C2FDB-0878-2680-E606-4377F7C584D1}"/>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grpSp>
        <p:nvGrpSpPr>
          <p:cNvPr id="168" name="Group 167">
            <a:extLst>
              <a:ext uri="{FF2B5EF4-FFF2-40B4-BE49-F238E27FC236}">
                <a16:creationId xmlns:a16="http://schemas.microsoft.com/office/drawing/2014/main" id="{058AB13A-8532-4749-81B1-CAD4B0C04A5A}"/>
              </a:ext>
              <a:ext uri="{C183D7F6-B498-43B3-948B-1728B52AA6E4}">
                <adec:decorative xmlns:adec="http://schemas.microsoft.com/office/drawing/2017/decorative" val="1"/>
              </a:ext>
            </a:extLst>
          </p:cNvPr>
          <p:cNvGrpSpPr/>
          <p:nvPr/>
        </p:nvGrpSpPr>
        <p:grpSpPr>
          <a:xfrm>
            <a:off x="3139612" y="2671379"/>
            <a:ext cx="587673" cy="533537"/>
            <a:chOff x="5192891" y="3620719"/>
            <a:chExt cx="587673" cy="533537"/>
          </a:xfrm>
        </p:grpSpPr>
        <p:cxnSp>
          <p:nvCxnSpPr>
            <p:cNvPr id="169" name="Straight Connector 168">
              <a:extLst>
                <a:ext uri="{FF2B5EF4-FFF2-40B4-BE49-F238E27FC236}">
                  <a16:creationId xmlns:a16="http://schemas.microsoft.com/office/drawing/2014/main" id="{E3F2CB74-EA23-8CB2-0088-0F3F6DF7C50B}"/>
                </a:ext>
              </a:extLst>
            </p:cNvPr>
            <p:cNvCxnSpPr>
              <a:cxnSpLocks/>
            </p:cNvCxnSpPr>
            <p:nvPr/>
          </p:nvCxnSpPr>
          <p:spPr>
            <a:xfrm>
              <a:off x="5214283" y="4075870"/>
              <a:ext cx="443570"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70" name="Group 169">
              <a:extLst>
                <a:ext uri="{FF2B5EF4-FFF2-40B4-BE49-F238E27FC236}">
                  <a16:creationId xmlns:a16="http://schemas.microsoft.com/office/drawing/2014/main" id="{FB90141B-923A-01FA-5431-D3E8708590C0}"/>
                </a:ext>
              </a:extLst>
            </p:cNvPr>
            <p:cNvGrpSpPr/>
            <p:nvPr/>
          </p:nvGrpSpPr>
          <p:grpSpPr>
            <a:xfrm>
              <a:off x="5283098" y="3620719"/>
              <a:ext cx="346295" cy="349724"/>
              <a:chOff x="5587199" y="2178050"/>
              <a:chExt cx="499276" cy="555116"/>
            </a:xfrm>
          </p:grpSpPr>
          <p:cxnSp>
            <p:nvCxnSpPr>
              <p:cNvPr id="179" name="Straight Connector 178">
                <a:extLst>
                  <a:ext uri="{FF2B5EF4-FFF2-40B4-BE49-F238E27FC236}">
                    <a16:creationId xmlns:a16="http://schemas.microsoft.com/office/drawing/2014/main" id="{4E493260-784B-1C79-E230-B547B2DD7D6F}"/>
                  </a:ext>
                </a:extLst>
              </p:cNvPr>
              <p:cNvCxnSpPr>
                <a:cxnSpLocks/>
              </p:cNvCxnSpPr>
              <p:nvPr/>
            </p:nvCxnSpPr>
            <p:spPr>
              <a:xfrm>
                <a:off x="5836837" y="2178050"/>
                <a:ext cx="0" cy="555116"/>
              </a:xfrm>
              <a:prstGeom prst="line">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0" name="Right Bracket 179">
                <a:extLst>
                  <a:ext uri="{FF2B5EF4-FFF2-40B4-BE49-F238E27FC236}">
                    <a16:creationId xmlns:a16="http://schemas.microsoft.com/office/drawing/2014/main" id="{D05A613D-3417-00D3-1D6E-40BA8E8EC973}"/>
                  </a:ext>
                </a:extLst>
              </p:cNvPr>
              <p:cNvSpPr/>
              <p:nvPr/>
            </p:nvSpPr>
            <p:spPr>
              <a:xfrm rot="16200000">
                <a:off x="5698337" y="2234256"/>
                <a:ext cx="276999" cy="499276"/>
              </a:xfrm>
              <a:prstGeom prst="rightBracket">
                <a:avLst>
                  <a:gd name="adj" fmla="val 0"/>
                </a:avLst>
              </a:prstGeom>
              <a:ln w="1905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71" name="Arc 170">
              <a:extLst>
                <a:ext uri="{FF2B5EF4-FFF2-40B4-BE49-F238E27FC236}">
                  <a16:creationId xmlns:a16="http://schemas.microsoft.com/office/drawing/2014/main" id="{E22DDA6C-6AE4-CCE8-6FC8-0A50D8C583E1}"/>
                </a:ext>
              </a:extLst>
            </p:cNvPr>
            <p:cNvSpPr/>
            <p:nvPr/>
          </p:nvSpPr>
          <p:spPr>
            <a:xfrm>
              <a:off x="5585816"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2" name="Arc 171">
              <a:extLst>
                <a:ext uri="{FF2B5EF4-FFF2-40B4-BE49-F238E27FC236}">
                  <a16:creationId xmlns:a16="http://schemas.microsoft.com/office/drawing/2014/main" id="{6ECE24B7-0077-4B5F-25AC-E18654F8A2BA}"/>
                </a:ext>
              </a:extLst>
            </p:cNvPr>
            <p:cNvSpPr/>
            <p:nvPr/>
          </p:nvSpPr>
          <p:spPr>
            <a:xfrm flipH="1">
              <a:off x="5192891" y="3836659"/>
              <a:ext cx="133784" cy="133784"/>
            </a:xfrm>
            <a:prstGeom prst="arc">
              <a:avLst>
                <a:gd name="adj1" fmla="val 17184356"/>
                <a:gd name="adj2" fmla="val 4803043"/>
              </a:avLst>
            </a:prstGeom>
            <a:ln w="190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1A1A1A"/>
                </a:solidFill>
                <a:effectLst/>
                <a:uLnTx/>
                <a:uFillTx/>
                <a:latin typeface="Segoe UI"/>
                <a:ea typeface="+mn-ea"/>
                <a:cs typeface="+mn-cs"/>
              </a:endParaRPr>
            </a:p>
          </p:txBody>
        </p:sp>
        <p:sp>
          <p:nvSpPr>
            <p:cNvPr id="173" name="Oval 172">
              <a:extLst>
                <a:ext uri="{FF2B5EF4-FFF2-40B4-BE49-F238E27FC236}">
                  <a16:creationId xmlns:a16="http://schemas.microsoft.com/office/drawing/2014/main" id="{1D1EC36D-E2A3-6F4E-6495-3EA2B23E0BB9}"/>
                </a:ext>
              </a:extLst>
            </p:cNvPr>
            <p:cNvSpPr/>
            <p:nvPr/>
          </p:nvSpPr>
          <p:spPr bwMode="auto">
            <a:xfrm>
              <a:off x="5548156" y="3921848"/>
              <a:ext cx="232408" cy="232408"/>
            </a:xfrm>
            <a:prstGeom prst="ellipse">
              <a:avLst/>
            </a:prstGeom>
            <a:gradFill flip="none" rotWithShape="1">
              <a:gsLst>
                <a:gs pos="0">
                  <a:srgbClr val="E0AA30"/>
                </a:gs>
                <a:gs pos="100000">
                  <a:srgbClr val="F4D9AE"/>
                </a:gs>
              </a:gsLst>
              <a:path path="circle">
                <a:fillToRect l="100000" t="100000"/>
              </a:path>
              <a:tileRect r="-100000" b="-100000"/>
            </a:gra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grpSp>
          <p:nvGrpSpPr>
            <p:cNvPr id="174" name="Group 173">
              <a:extLst>
                <a:ext uri="{FF2B5EF4-FFF2-40B4-BE49-F238E27FC236}">
                  <a16:creationId xmlns:a16="http://schemas.microsoft.com/office/drawing/2014/main" id="{75F837CA-1D86-1B41-C1BE-FAE0D13F8F54}"/>
                </a:ext>
              </a:extLst>
            </p:cNvPr>
            <p:cNvGrpSpPr/>
            <p:nvPr/>
          </p:nvGrpSpPr>
          <p:grpSpPr>
            <a:xfrm>
              <a:off x="5598820" y="3992034"/>
              <a:ext cx="131080" cy="92036"/>
              <a:chOff x="5591457" y="3989824"/>
              <a:chExt cx="131080" cy="92036"/>
            </a:xfrm>
          </p:grpSpPr>
          <p:cxnSp>
            <p:nvCxnSpPr>
              <p:cNvPr id="177" name="Straight Arrow Connector 176">
                <a:extLst>
                  <a:ext uri="{FF2B5EF4-FFF2-40B4-BE49-F238E27FC236}">
                    <a16:creationId xmlns:a16="http://schemas.microsoft.com/office/drawing/2014/main" id="{4AF054BD-F56E-00A8-3A86-66806C849C71}"/>
                  </a:ext>
                </a:extLst>
              </p:cNvPr>
              <p:cNvCxnSpPr>
                <a:cxnSpLocks/>
              </p:cNvCxnSpPr>
              <p:nvPr/>
            </p:nvCxnSpPr>
            <p:spPr>
              <a:xfrm flipH="1">
                <a:off x="5591457" y="3989824"/>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EC79460D-5C41-2979-6B1D-AC56ADB5F9F0}"/>
                  </a:ext>
                </a:extLst>
              </p:cNvPr>
              <p:cNvCxnSpPr>
                <a:cxnSpLocks/>
              </p:cNvCxnSpPr>
              <p:nvPr/>
            </p:nvCxnSpPr>
            <p:spPr>
              <a:xfrm flipH="1">
                <a:off x="5591457" y="4081860"/>
                <a:ext cx="131080" cy="0"/>
              </a:xfrm>
              <a:prstGeom prst="straightConnector1">
                <a:avLst/>
              </a:prstGeom>
              <a:ln w="19050">
                <a:solidFill>
                  <a:schemeClr val="tx1"/>
                </a:solidFill>
                <a:headEnd type="none" w="lg" len="med"/>
                <a:tailEnd type="triangle" w="med" len="sm"/>
              </a:ln>
            </p:spPr>
            <p:style>
              <a:lnRef idx="1">
                <a:schemeClr val="accent1"/>
              </a:lnRef>
              <a:fillRef idx="0">
                <a:schemeClr val="accent1"/>
              </a:fillRef>
              <a:effectRef idx="0">
                <a:schemeClr val="accent1"/>
              </a:effectRef>
              <a:fontRef idx="minor">
                <a:schemeClr val="tx1"/>
              </a:fontRef>
            </p:style>
          </p:cxnSp>
        </p:grpSp>
        <p:cxnSp>
          <p:nvCxnSpPr>
            <p:cNvPr id="175" name="Straight Connector 174">
              <a:extLst>
                <a:ext uri="{FF2B5EF4-FFF2-40B4-BE49-F238E27FC236}">
                  <a16:creationId xmlns:a16="http://schemas.microsoft.com/office/drawing/2014/main" id="{E94AE533-7F92-76D9-EADC-53F238B5AC09}"/>
                </a:ext>
              </a:extLst>
            </p:cNvPr>
            <p:cNvCxnSpPr>
              <a:cxnSpLocks/>
            </p:cNvCxnSpPr>
            <p:nvPr/>
          </p:nvCxnSpPr>
          <p:spPr>
            <a:xfrm>
              <a:off x="5218291" y="3639498"/>
              <a:ext cx="0" cy="173903"/>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65B453A4-9C53-9E03-83B7-8A9E0735EDE2}"/>
                </a:ext>
              </a:extLst>
            </p:cNvPr>
            <p:cNvCxnSpPr>
              <a:cxnSpLocks/>
            </p:cNvCxnSpPr>
            <p:nvPr/>
          </p:nvCxnSpPr>
          <p:spPr>
            <a:xfrm>
              <a:off x="5218291" y="3994150"/>
              <a:ext cx="0" cy="8992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83" name="TextBox 182">
            <a:extLst>
              <a:ext uri="{FF2B5EF4-FFF2-40B4-BE49-F238E27FC236}">
                <a16:creationId xmlns:a16="http://schemas.microsoft.com/office/drawing/2014/main" id="{ED5BC02E-A7CB-D168-F8E6-1B0F9CB4F65B}"/>
              </a:ext>
            </a:extLst>
          </p:cNvPr>
          <p:cNvSpPr txBox="1"/>
          <p:nvPr/>
        </p:nvSpPr>
        <p:spPr>
          <a:xfrm>
            <a:off x="2743268" y="5090409"/>
            <a:ext cx="466474" cy="276999"/>
          </a:xfrm>
          <a:prstGeom prst="rect">
            <a:avLst/>
          </a:prstGeom>
          <a:noFill/>
        </p:spPr>
        <p:txBody>
          <a:bodyPr wrap="none" lIns="0" tIns="0" rIns="0" bIns="0" rtlCol="0">
            <a:spAutoFit/>
          </a:bodyPr>
          <a:lstStyle/>
          <a:p>
            <a:pPr algn="l"/>
            <a:r>
              <a:rPr lang="en-US" sz="1800" dirty="0">
                <a:gradFill>
                  <a:gsLst>
                    <a:gs pos="2917">
                      <a:schemeClr val="tx1"/>
                    </a:gs>
                    <a:gs pos="30000">
                      <a:schemeClr val="tx1"/>
                    </a:gs>
                  </a:gsLst>
                  <a:lin ang="5400000" scaled="0"/>
                </a:gradFill>
              </a:rPr>
              <a:t>DOP</a:t>
            </a:r>
          </a:p>
        </p:txBody>
      </p:sp>
      <p:sp>
        <p:nvSpPr>
          <p:cNvPr id="8" name="Freeform: Shape 7" descr="Arrow">
            <a:extLst>
              <a:ext uri="{FF2B5EF4-FFF2-40B4-BE49-F238E27FC236}">
                <a16:creationId xmlns:a16="http://schemas.microsoft.com/office/drawing/2014/main" id="{71D688BC-A38D-3348-D7DC-C924DFB65CB7}"/>
              </a:ext>
            </a:extLst>
          </p:cNvPr>
          <p:cNvSpPr/>
          <p:nvPr/>
        </p:nvSpPr>
        <p:spPr bwMode="auto">
          <a:xfrm>
            <a:off x="2577674" y="1997939"/>
            <a:ext cx="2488279" cy="745261"/>
          </a:xfrm>
          <a:custGeom>
            <a:avLst/>
            <a:gdLst>
              <a:gd name="connsiteX0" fmla="*/ 2399071 w 2399071"/>
              <a:gd name="connsiteY0" fmla="*/ 0 h 1012723"/>
              <a:gd name="connsiteX1" fmla="*/ 0 w 2399071"/>
              <a:gd name="connsiteY1" fmla="*/ 0 h 1012723"/>
              <a:gd name="connsiteX2" fmla="*/ 0 w 2399071"/>
              <a:gd name="connsiteY2" fmla="*/ 1012723 h 1012723"/>
            </a:gdLst>
            <a:ahLst/>
            <a:cxnLst>
              <a:cxn ang="0">
                <a:pos x="connsiteX0" y="connsiteY0"/>
              </a:cxn>
              <a:cxn ang="0">
                <a:pos x="connsiteX1" y="connsiteY1"/>
              </a:cxn>
              <a:cxn ang="0">
                <a:pos x="connsiteX2" y="connsiteY2"/>
              </a:cxn>
            </a:cxnLst>
            <a:rect l="l" t="t" r="r" b="b"/>
            <a:pathLst>
              <a:path w="2399071" h="1012723">
                <a:moveTo>
                  <a:pt x="2399071" y="0"/>
                </a:moveTo>
                <a:lnTo>
                  <a:pt x="0" y="0"/>
                </a:lnTo>
                <a:lnTo>
                  <a:pt x="0" y="1012723"/>
                </a:lnTo>
              </a:path>
            </a:pathLst>
          </a:custGeom>
          <a:noFill/>
          <a:ln w="19050" cap="flat" cmpd="sng" algn="ctr">
            <a:solidFill>
              <a:schemeClr val="tx1"/>
            </a:solidFill>
            <a:prstDash val="solid"/>
            <a:headEnd type="none" w="lg" len="sm"/>
            <a:tailEnd type="arrow" w="lg" len="sm"/>
          </a:ln>
          <a:effectLst>
            <a:outerShdw blurRad="88900" dist="38100" dir="2700000" sx="101000" sy="101000" algn="ctr" rotWithShape="0">
              <a:srgbClr val="000000">
                <a:alpha val="15000"/>
              </a:srgbClr>
            </a:outerShdw>
          </a:effectLst>
        </p:spPr>
        <p:txBody>
          <a:bodyPr rtlCol="0" anchor="ctr"/>
          <a:lstStyle/>
          <a:p>
            <a:pPr algn="ctr"/>
            <a:endParaRPr lang="en-US" sz="1400" dirty="0">
              <a:solidFill>
                <a:schemeClr val="tx1"/>
              </a:solidFill>
            </a:endParaRPr>
          </a:p>
        </p:txBody>
      </p:sp>
      <p:sp>
        <p:nvSpPr>
          <p:cNvPr id="10" name="Freeform: Shape 9" descr="Query store">
            <a:extLst>
              <a:ext uri="{FF2B5EF4-FFF2-40B4-BE49-F238E27FC236}">
                <a16:creationId xmlns:a16="http://schemas.microsoft.com/office/drawing/2014/main" id="{4BF8E86A-A8BE-93E5-1F20-AD55DE5456E5}"/>
              </a:ext>
            </a:extLst>
          </p:cNvPr>
          <p:cNvSpPr/>
          <p:nvPr/>
        </p:nvSpPr>
        <p:spPr>
          <a:xfrm>
            <a:off x="4782082" y="5169693"/>
            <a:ext cx="584110" cy="584402"/>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sz="2000" dirty="0"/>
          </a:p>
        </p:txBody>
      </p:sp>
    </p:spTree>
    <p:extLst>
      <p:ext uri="{BB962C8B-B14F-4D97-AF65-F5344CB8AC3E}">
        <p14:creationId xmlns:p14="http://schemas.microsoft.com/office/powerpoint/2010/main" val="263853053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EE7F9-58BA-249D-A8EB-7E9FFDB6402E}"/>
              </a:ext>
            </a:extLst>
          </p:cNvPr>
          <p:cNvSpPr>
            <a:spLocks noGrp="1"/>
          </p:cNvSpPr>
          <p:nvPr>
            <p:ph type="title"/>
          </p:nvPr>
        </p:nvSpPr>
        <p:spPr/>
        <p:txBody>
          <a:bodyPr/>
          <a:lstStyle/>
          <a:p>
            <a:r>
              <a:rPr lang="en-US" dirty="0"/>
              <a:t>DOP feedback details</a:t>
            </a:r>
          </a:p>
        </p:txBody>
      </p:sp>
      <p:sp>
        <p:nvSpPr>
          <p:cNvPr id="5" name="Text Placeholder 4">
            <a:extLst>
              <a:ext uri="{FF2B5EF4-FFF2-40B4-BE49-F238E27FC236}">
                <a16:creationId xmlns:a16="http://schemas.microsoft.com/office/drawing/2014/main" id="{0A5371CF-9DE7-720B-4EC0-835680AE7F65}"/>
              </a:ext>
            </a:extLst>
          </p:cNvPr>
          <p:cNvSpPr>
            <a:spLocks noGrp="1"/>
          </p:cNvSpPr>
          <p:nvPr>
            <p:ph type="body" sz="quarter" idx="10"/>
          </p:nvPr>
        </p:nvSpPr>
        <p:spPr>
          <a:xfrm>
            <a:off x="586390" y="1434370"/>
            <a:ext cx="11018520" cy="4170372"/>
          </a:xfrm>
        </p:spPr>
        <p:txBody>
          <a:bodyPr/>
          <a:lstStyle/>
          <a:p>
            <a:pPr marL="457200" indent="-457200">
              <a:spcAft>
                <a:spcPts val="1800"/>
              </a:spcAft>
              <a:buFont typeface="Wingdings" panose="05000000000000000000" pitchFamily="2" charset="2"/>
              <a:buChar char="Ø"/>
            </a:pPr>
            <a:r>
              <a:rPr lang="en-US" dirty="0">
                <a:solidFill>
                  <a:schemeClr val="accent1"/>
                </a:solidFill>
                <a:latin typeface="+mj-lt"/>
              </a:rPr>
              <a:t>Eligible queries must have a longer duration and repetitive</a:t>
            </a:r>
          </a:p>
          <a:p>
            <a:pPr marL="457200" indent="-457200">
              <a:spcAft>
                <a:spcPts val="1800"/>
              </a:spcAft>
              <a:buFont typeface="Wingdings" panose="05000000000000000000" pitchFamily="2" charset="2"/>
              <a:buChar char="Ø"/>
            </a:pPr>
            <a:r>
              <a:rPr lang="en-US" dirty="0">
                <a:solidFill>
                  <a:schemeClr val="accent1"/>
                </a:solidFill>
                <a:latin typeface="+mj-lt"/>
              </a:rPr>
              <a:t>It’s all about lowering overall CPU usage of the query</a:t>
            </a:r>
          </a:p>
          <a:p>
            <a:pPr marL="457200" indent="-457200">
              <a:spcAft>
                <a:spcPts val="1800"/>
              </a:spcAft>
              <a:buFont typeface="Wingdings" panose="05000000000000000000" pitchFamily="2" charset="2"/>
              <a:buChar char="Ø"/>
            </a:pPr>
            <a:r>
              <a:rPr lang="en-US" dirty="0">
                <a:solidFill>
                  <a:schemeClr val="accent1"/>
                </a:solidFill>
                <a:latin typeface="+mj-lt"/>
              </a:rPr>
              <a:t>Less CPU for DOP query = more CPU for everyone else</a:t>
            </a:r>
          </a:p>
          <a:p>
            <a:pPr marL="457200" indent="-457200">
              <a:spcAft>
                <a:spcPts val="1800"/>
              </a:spcAft>
              <a:buFont typeface="Wingdings" panose="05000000000000000000" pitchFamily="2" charset="2"/>
              <a:buChar char="Ø"/>
            </a:pPr>
            <a:r>
              <a:rPr lang="en-US" dirty="0">
                <a:solidFill>
                  <a:schemeClr val="accent1"/>
                </a:solidFill>
                <a:latin typeface="+mj-lt"/>
              </a:rPr>
              <a:t>Start from MAXDOP precedence setting and </a:t>
            </a:r>
            <a:r>
              <a:rPr lang="en-US" b="1" i="1" dirty="0">
                <a:solidFill>
                  <a:schemeClr val="accent1"/>
                </a:solidFill>
                <a:latin typeface="+mj-lt"/>
              </a:rPr>
              <a:t>lower (never higher)</a:t>
            </a:r>
          </a:p>
          <a:p>
            <a:pPr marL="457200" indent="-457200">
              <a:spcAft>
                <a:spcPts val="1800"/>
              </a:spcAft>
              <a:buFont typeface="Wingdings" panose="05000000000000000000" pitchFamily="2" charset="2"/>
              <a:buChar char="Ø"/>
            </a:pPr>
            <a:r>
              <a:rPr lang="en-US" dirty="0">
                <a:solidFill>
                  <a:schemeClr val="accent1"/>
                </a:solidFill>
                <a:latin typeface="+mj-lt"/>
              </a:rPr>
              <a:t>Factor out common waits = Focus on CPU</a:t>
            </a:r>
          </a:p>
          <a:p>
            <a:pPr marL="457200" indent="-457200">
              <a:spcAft>
                <a:spcPts val="1800"/>
              </a:spcAft>
              <a:buFont typeface="Wingdings" panose="05000000000000000000" pitchFamily="2" charset="2"/>
              <a:buChar char="Ø"/>
            </a:pPr>
            <a:r>
              <a:rPr lang="en-US" dirty="0">
                <a:solidFill>
                  <a:schemeClr val="accent1"/>
                </a:solidFill>
                <a:latin typeface="+mj-lt"/>
              </a:rPr>
              <a:t>Analyze again at recompile</a:t>
            </a:r>
          </a:p>
        </p:txBody>
      </p:sp>
    </p:spTree>
    <p:extLst>
      <p:ext uri="{BB962C8B-B14F-4D97-AF65-F5344CB8AC3E}">
        <p14:creationId xmlns:p14="http://schemas.microsoft.com/office/powerpoint/2010/main" val="65021416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5322B-BE87-D8D9-F665-F6F0E975A0DE}"/>
              </a:ext>
            </a:extLst>
          </p:cNvPr>
          <p:cNvSpPr>
            <a:spLocks noGrp="1"/>
          </p:cNvSpPr>
          <p:nvPr>
            <p:ph type="title"/>
          </p:nvPr>
        </p:nvSpPr>
        <p:spPr/>
        <p:txBody>
          <a:bodyPr/>
          <a:lstStyle/>
          <a:p>
            <a:r>
              <a:rPr lang="en-US" dirty="0"/>
              <a:t>“IQP is a symphony” – Kate Smith</a:t>
            </a:r>
          </a:p>
        </p:txBody>
      </p:sp>
      <p:pic>
        <p:nvPicPr>
          <p:cNvPr id="6" name="Graphic 5" descr="Music notation with solid fill">
            <a:extLst>
              <a:ext uri="{FF2B5EF4-FFF2-40B4-BE49-F238E27FC236}">
                <a16:creationId xmlns:a16="http://schemas.microsoft.com/office/drawing/2014/main" id="{B69BC308-ECE6-EA60-9592-A4A257319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49405" y="2663190"/>
            <a:ext cx="1531620" cy="1531620"/>
          </a:xfrm>
          <a:prstGeom prst="rect">
            <a:avLst/>
          </a:prstGeom>
        </p:spPr>
      </p:pic>
      <p:grpSp>
        <p:nvGrpSpPr>
          <p:cNvPr id="13" name="Group 12">
            <a:extLst>
              <a:ext uri="{FF2B5EF4-FFF2-40B4-BE49-F238E27FC236}">
                <a16:creationId xmlns:a16="http://schemas.microsoft.com/office/drawing/2014/main" id="{F59CB34A-8C1A-C6BF-CD19-E506C110A1A0}"/>
              </a:ext>
            </a:extLst>
          </p:cNvPr>
          <p:cNvGrpSpPr/>
          <p:nvPr/>
        </p:nvGrpSpPr>
        <p:grpSpPr>
          <a:xfrm>
            <a:off x="5816313" y="3877799"/>
            <a:ext cx="559374" cy="527879"/>
            <a:chOff x="9047551" y="2655619"/>
            <a:chExt cx="559374" cy="527879"/>
          </a:xfrm>
        </p:grpSpPr>
        <p:sp>
          <p:nvSpPr>
            <p:cNvPr id="9" name="Freeform 6">
              <a:extLst>
                <a:ext uri="{FF2B5EF4-FFF2-40B4-BE49-F238E27FC236}">
                  <a16:creationId xmlns:a16="http://schemas.microsoft.com/office/drawing/2014/main" id="{B9A69296-C00E-26F3-7558-445F80A86396}"/>
                </a:ext>
              </a:extLst>
            </p:cNvPr>
            <p:cNvSpPr>
              <a:spLocks/>
            </p:cNvSpPr>
            <p:nvPr/>
          </p:nvSpPr>
          <p:spPr bwMode="auto">
            <a:xfrm rot="2171515">
              <a:off x="9226414" y="2955638"/>
              <a:ext cx="247058" cy="227860"/>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0" name="Freeform 5">
              <a:extLst>
                <a:ext uri="{FF2B5EF4-FFF2-40B4-BE49-F238E27FC236}">
                  <a16:creationId xmlns:a16="http://schemas.microsoft.com/office/drawing/2014/main" id="{0BCEECAF-4266-74B6-CA56-992DBDC79600}"/>
                </a:ext>
              </a:extLst>
            </p:cNvPr>
            <p:cNvSpPr>
              <a:spLocks/>
            </p:cNvSpPr>
            <p:nvPr/>
          </p:nvSpPr>
          <p:spPr bwMode="auto">
            <a:xfrm rot="2978489">
              <a:off x="9235370" y="2659504"/>
              <a:ext cx="229146" cy="22137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182">
              <a:extLst>
                <a:ext uri="{FF2B5EF4-FFF2-40B4-BE49-F238E27FC236}">
                  <a16:creationId xmlns:a16="http://schemas.microsoft.com/office/drawing/2014/main" id="{09B53B26-9554-3C9A-F8B1-2652F7827907}"/>
                </a:ext>
              </a:extLst>
            </p:cNvPr>
            <p:cNvSpPr/>
            <p:nvPr/>
          </p:nvSpPr>
          <p:spPr bwMode="auto">
            <a:xfrm>
              <a:off x="9047551" y="2796792"/>
              <a:ext cx="174904" cy="236114"/>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Freeform: Shape 11">
              <a:extLst>
                <a:ext uri="{FF2B5EF4-FFF2-40B4-BE49-F238E27FC236}">
                  <a16:creationId xmlns:a16="http://schemas.microsoft.com/office/drawing/2014/main" id="{6ADC9340-D2D3-C049-FCC1-01DB7F2D5DB8}"/>
                </a:ext>
              </a:extLst>
            </p:cNvPr>
            <p:cNvSpPr/>
            <p:nvPr/>
          </p:nvSpPr>
          <p:spPr>
            <a:xfrm>
              <a:off x="9404399" y="2827179"/>
              <a:ext cx="202526" cy="188102"/>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grpSp>
      <p:grpSp>
        <p:nvGrpSpPr>
          <p:cNvPr id="14" name="Group 13" descr="Intelligent Query Processing (IQP)&#10;Next Generation&#10;">
            <a:extLst>
              <a:ext uri="{FF2B5EF4-FFF2-40B4-BE49-F238E27FC236}">
                <a16:creationId xmlns:a16="http://schemas.microsoft.com/office/drawing/2014/main" id="{533D4FF7-2253-5D57-DA21-48E005DAABE3}"/>
              </a:ext>
            </a:extLst>
          </p:cNvPr>
          <p:cNvGrpSpPr/>
          <p:nvPr/>
        </p:nvGrpSpPr>
        <p:grpSpPr>
          <a:xfrm>
            <a:off x="2953110" y="1912945"/>
            <a:ext cx="586730" cy="584670"/>
            <a:chOff x="9205872" y="1855742"/>
            <a:chExt cx="820155" cy="817275"/>
          </a:xfrm>
        </p:grpSpPr>
        <p:sp>
          <p:nvSpPr>
            <p:cNvPr id="15" name="Freeform 23">
              <a:extLst>
                <a:ext uri="{FF2B5EF4-FFF2-40B4-BE49-F238E27FC236}">
                  <a16:creationId xmlns:a16="http://schemas.microsoft.com/office/drawing/2014/main" id="{4512A5A5-F71E-715D-29E1-85DDFAF147BB}"/>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6" name="Freeform 25">
              <a:extLst>
                <a:ext uri="{FF2B5EF4-FFF2-40B4-BE49-F238E27FC236}">
                  <a16:creationId xmlns:a16="http://schemas.microsoft.com/office/drawing/2014/main" id="{3BE92757-AA0B-267B-D5B3-018E90AA2BFE}"/>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7" name="Freeform 27">
              <a:extLst>
                <a:ext uri="{FF2B5EF4-FFF2-40B4-BE49-F238E27FC236}">
                  <a16:creationId xmlns:a16="http://schemas.microsoft.com/office/drawing/2014/main" id="{03FBE9FF-3520-C104-53C1-361306CD53FE}"/>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18" name="TextBox 17">
            <a:extLst>
              <a:ext uri="{FF2B5EF4-FFF2-40B4-BE49-F238E27FC236}">
                <a16:creationId xmlns:a16="http://schemas.microsoft.com/office/drawing/2014/main" id="{C8BCC88C-5656-AAE7-CB46-A9F3A9EB3FD7}"/>
              </a:ext>
            </a:extLst>
          </p:cNvPr>
          <p:cNvSpPr txBox="1"/>
          <p:nvPr/>
        </p:nvSpPr>
        <p:spPr>
          <a:xfrm>
            <a:off x="2431335" y="2655322"/>
            <a:ext cx="1757917" cy="615553"/>
          </a:xfrm>
          <a:prstGeom prst="rect">
            <a:avLst/>
          </a:prstGeom>
          <a:noFill/>
        </p:spPr>
        <p:txBody>
          <a:bodyPr wrap="none" lIns="0" tIns="0" rIns="0" bIns="0" rtlCol="0">
            <a:spAutoFit/>
          </a:bodyPr>
          <a:lstStyle/>
          <a:p>
            <a:pPr algn="ctr"/>
            <a:r>
              <a:rPr lang="en-US" sz="2000" dirty="0"/>
              <a:t>PSPO creates a </a:t>
            </a:r>
          </a:p>
          <a:p>
            <a:pPr algn="ctr"/>
            <a:r>
              <a:rPr lang="en-US" sz="2000" dirty="0"/>
              <a:t>variant plan</a:t>
            </a:r>
          </a:p>
        </p:txBody>
      </p:sp>
      <p:pic>
        <p:nvPicPr>
          <p:cNvPr id="20" name="Graphic 19" descr="Megaphone with solid fill">
            <a:extLst>
              <a:ext uri="{FF2B5EF4-FFF2-40B4-BE49-F238E27FC236}">
                <a16:creationId xmlns:a16="http://schemas.microsoft.com/office/drawing/2014/main" id="{F9111C87-8B4C-AE38-A9BC-DC2BF2A72EE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508" y="1576930"/>
            <a:ext cx="914400" cy="914400"/>
          </a:xfrm>
          <a:prstGeom prst="rect">
            <a:avLst/>
          </a:prstGeom>
        </p:spPr>
      </p:pic>
      <p:sp>
        <p:nvSpPr>
          <p:cNvPr id="21" name="TextBox 20">
            <a:extLst>
              <a:ext uri="{FF2B5EF4-FFF2-40B4-BE49-F238E27FC236}">
                <a16:creationId xmlns:a16="http://schemas.microsoft.com/office/drawing/2014/main" id="{D7E5BB2D-5E70-64E0-F05A-BE41E08EB2E6}"/>
              </a:ext>
            </a:extLst>
          </p:cNvPr>
          <p:cNvSpPr txBox="1"/>
          <p:nvPr/>
        </p:nvSpPr>
        <p:spPr>
          <a:xfrm>
            <a:off x="7904529" y="2658255"/>
            <a:ext cx="2522357" cy="615553"/>
          </a:xfrm>
          <a:prstGeom prst="rect">
            <a:avLst/>
          </a:prstGeom>
          <a:noFill/>
        </p:spPr>
        <p:txBody>
          <a:bodyPr wrap="none" lIns="0" tIns="0" rIns="0" bIns="0" rtlCol="0">
            <a:spAutoFit/>
          </a:bodyPr>
          <a:lstStyle/>
          <a:p>
            <a:pPr algn="ctr"/>
            <a:r>
              <a:rPr lang="en-US" sz="2000" dirty="0"/>
              <a:t>CE feedback creates a </a:t>
            </a:r>
          </a:p>
          <a:p>
            <a:pPr algn="ctr"/>
            <a:r>
              <a:rPr lang="en-US" sz="2000" dirty="0"/>
              <a:t>query store hint</a:t>
            </a:r>
          </a:p>
        </p:txBody>
      </p:sp>
      <p:sp>
        <p:nvSpPr>
          <p:cNvPr id="23" name="TextBox 22">
            <a:extLst>
              <a:ext uri="{FF2B5EF4-FFF2-40B4-BE49-F238E27FC236}">
                <a16:creationId xmlns:a16="http://schemas.microsoft.com/office/drawing/2014/main" id="{271B3C20-7D0F-E044-C4C6-E37C13C9889A}"/>
              </a:ext>
            </a:extLst>
          </p:cNvPr>
          <p:cNvSpPr txBox="1"/>
          <p:nvPr/>
        </p:nvSpPr>
        <p:spPr>
          <a:xfrm>
            <a:off x="1993092" y="4912451"/>
            <a:ext cx="2561407" cy="615553"/>
          </a:xfrm>
          <a:prstGeom prst="rect">
            <a:avLst/>
          </a:prstGeom>
          <a:noFill/>
        </p:spPr>
        <p:txBody>
          <a:bodyPr wrap="none" lIns="0" tIns="0" rIns="0" bIns="0" rtlCol="0">
            <a:spAutoFit/>
          </a:bodyPr>
          <a:lstStyle/>
          <a:p>
            <a:pPr algn="ctr"/>
            <a:r>
              <a:rPr lang="en-US" sz="2000" dirty="0"/>
              <a:t>MGF feedback adjusts </a:t>
            </a:r>
          </a:p>
          <a:p>
            <a:pPr algn="ctr"/>
            <a:r>
              <a:rPr lang="en-US" sz="2000" dirty="0"/>
              <a:t>the memory grant</a:t>
            </a:r>
          </a:p>
        </p:txBody>
      </p:sp>
      <p:sp>
        <p:nvSpPr>
          <p:cNvPr id="24" name="Graphic 11">
            <a:extLst>
              <a:ext uri="{FF2B5EF4-FFF2-40B4-BE49-F238E27FC236}">
                <a16:creationId xmlns:a16="http://schemas.microsoft.com/office/drawing/2014/main" id="{ECAA4847-8AAF-174E-F912-05BBEA8BA275}"/>
              </a:ext>
            </a:extLst>
          </p:cNvPr>
          <p:cNvSpPr/>
          <p:nvPr/>
        </p:nvSpPr>
        <p:spPr>
          <a:xfrm>
            <a:off x="3007753" y="4141739"/>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25" name="TextBox 24">
            <a:extLst>
              <a:ext uri="{FF2B5EF4-FFF2-40B4-BE49-F238E27FC236}">
                <a16:creationId xmlns:a16="http://schemas.microsoft.com/office/drawing/2014/main" id="{919EE427-B045-6412-6DE7-AF777EFF1693}"/>
              </a:ext>
            </a:extLst>
          </p:cNvPr>
          <p:cNvSpPr txBox="1"/>
          <p:nvPr/>
        </p:nvSpPr>
        <p:spPr>
          <a:xfrm>
            <a:off x="8251771" y="4912416"/>
            <a:ext cx="1682960" cy="615553"/>
          </a:xfrm>
          <a:prstGeom prst="rect">
            <a:avLst/>
          </a:prstGeom>
          <a:noFill/>
        </p:spPr>
        <p:txBody>
          <a:bodyPr wrap="none" lIns="0" tIns="0" rIns="0" bIns="0" rtlCol="0">
            <a:spAutoFit/>
          </a:bodyPr>
          <a:lstStyle/>
          <a:p>
            <a:pPr algn="ctr"/>
            <a:r>
              <a:rPr lang="en-US" sz="2000" dirty="0"/>
              <a:t>DOP feedback </a:t>
            </a:r>
          </a:p>
          <a:p>
            <a:pPr algn="ctr"/>
            <a:r>
              <a:rPr lang="en-US" sz="2000" dirty="0"/>
              <a:t>adjusts DOP</a:t>
            </a:r>
          </a:p>
        </p:txBody>
      </p:sp>
      <p:grpSp>
        <p:nvGrpSpPr>
          <p:cNvPr id="27" name="Group 26" descr="Circular arrows">
            <a:extLst>
              <a:ext uri="{FF2B5EF4-FFF2-40B4-BE49-F238E27FC236}">
                <a16:creationId xmlns:a16="http://schemas.microsoft.com/office/drawing/2014/main" id="{209EF44F-E701-6B16-6686-50397EDBADD4}"/>
              </a:ext>
            </a:extLst>
          </p:cNvPr>
          <p:cNvGrpSpPr/>
          <p:nvPr/>
        </p:nvGrpSpPr>
        <p:grpSpPr>
          <a:xfrm>
            <a:off x="8850930" y="4218501"/>
            <a:ext cx="484642" cy="472080"/>
            <a:chOff x="8351284" y="4830948"/>
            <a:chExt cx="484642" cy="472080"/>
          </a:xfrm>
        </p:grpSpPr>
        <p:sp>
          <p:nvSpPr>
            <p:cNvPr id="28" name="Freeform: Shape 27">
              <a:extLst>
                <a:ext uri="{FF2B5EF4-FFF2-40B4-BE49-F238E27FC236}">
                  <a16:creationId xmlns:a16="http://schemas.microsoft.com/office/drawing/2014/main" id="{5A722487-ACBC-1110-8F9A-A905F0D8B0FF}"/>
                </a:ext>
              </a:extLst>
            </p:cNvPr>
            <p:cNvSpPr/>
            <p:nvPr/>
          </p:nvSpPr>
          <p:spPr>
            <a:xfrm>
              <a:off x="8351284" y="4965107"/>
              <a:ext cx="244559" cy="306292"/>
            </a:xfrm>
            <a:custGeom>
              <a:avLst/>
              <a:gdLst>
                <a:gd name="connsiteX0" fmla="*/ 231212 w 244559"/>
                <a:gd name="connsiteY0" fmla="*/ 277134 h 306292"/>
                <a:gd name="connsiteX1" fmla="*/ 70881 w 244559"/>
                <a:gd name="connsiteY1" fmla="*/ 87691 h 306292"/>
                <a:gd name="connsiteX2" fmla="*/ 74427 w 244559"/>
                <a:gd name="connsiteY2" fmla="*/ 53039 h 306292"/>
                <a:gd name="connsiteX3" fmla="*/ 75018 w 244559"/>
                <a:gd name="connsiteY3" fmla="*/ 53039 h 306292"/>
                <a:gd name="connsiteX4" fmla="*/ 88540 w 244559"/>
                <a:gd name="connsiteY4" fmla="*/ 76461 h 306292"/>
                <a:gd name="connsiteX5" fmla="*/ 108747 w 244559"/>
                <a:gd name="connsiteY5" fmla="*/ 81891 h 306292"/>
                <a:gd name="connsiteX6" fmla="*/ 114178 w 244559"/>
                <a:gd name="connsiteY6" fmla="*/ 61684 h 306292"/>
                <a:gd name="connsiteX7" fmla="*/ 82776 w 244559"/>
                <a:gd name="connsiteY7" fmla="*/ 7378 h 306292"/>
                <a:gd name="connsiteX8" fmla="*/ 73836 w 244559"/>
                <a:gd name="connsiteY8" fmla="*/ 506 h 306292"/>
                <a:gd name="connsiteX9" fmla="*/ 62606 w 244559"/>
                <a:gd name="connsiteY9" fmla="*/ 1984 h 306292"/>
                <a:gd name="connsiteX10" fmla="*/ 7930 w 244559"/>
                <a:gd name="connsiteY10" fmla="*/ 33533 h 306292"/>
                <a:gd name="connsiteX11" fmla="*/ 1686 w 244559"/>
                <a:gd name="connsiteY11" fmla="*/ 53476 h 306292"/>
                <a:gd name="connsiteX12" fmla="*/ 21630 w 244559"/>
                <a:gd name="connsiteY12" fmla="*/ 59720 h 306292"/>
                <a:gd name="connsiteX13" fmla="*/ 22708 w 244559"/>
                <a:gd name="connsiteY13" fmla="*/ 59098 h 306292"/>
                <a:gd name="connsiteX14" fmla="*/ 45316 w 244559"/>
                <a:gd name="connsiteY14" fmla="*/ 46020 h 306292"/>
                <a:gd name="connsiteX15" fmla="*/ 41327 w 244559"/>
                <a:gd name="connsiteY15" fmla="*/ 87691 h 306292"/>
                <a:gd name="connsiteX16" fmla="*/ 226040 w 244559"/>
                <a:gd name="connsiteY16" fmla="*/ 306245 h 306292"/>
                <a:gd name="connsiteX17" fmla="*/ 228553 w 244559"/>
                <a:gd name="connsiteY17" fmla="*/ 306245 h 306292"/>
                <a:gd name="connsiteX18" fmla="*/ 244512 w 244559"/>
                <a:gd name="connsiteY18" fmla="*/ 292650 h 306292"/>
                <a:gd name="connsiteX19" fmla="*/ 230917 w 244559"/>
                <a:gd name="connsiteY19" fmla="*/ 276690 h 306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4559" h="306292">
                  <a:moveTo>
                    <a:pt x="231212" y="277134"/>
                  </a:moveTo>
                  <a:cubicBezTo>
                    <a:pt x="138530" y="261872"/>
                    <a:pt x="70611" y="181621"/>
                    <a:pt x="70881" y="87691"/>
                  </a:cubicBezTo>
                  <a:cubicBezTo>
                    <a:pt x="71021" y="76057"/>
                    <a:pt x="72207" y="64460"/>
                    <a:pt x="74427" y="53039"/>
                  </a:cubicBezTo>
                  <a:lnTo>
                    <a:pt x="75018" y="53039"/>
                  </a:lnTo>
                  <a:lnTo>
                    <a:pt x="88540" y="76461"/>
                  </a:lnTo>
                  <a:cubicBezTo>
                    <a:pt x="92620" y="83540"/>
                    <a:pt x="101668" y="85972"/>
                    <a:pt x="108747" y="81891"/>
                  </a:cubicBezTo>
                  <a:cubicBezTo>
                    <a:pt x="115827" y="77811"/>
                    <a:pt x="118259" y="68763"/>
                    <a:pt x="114178" y="61684"/>
                  </a:cubicBezTo>
                  <a:lnTo>
                    <a:pt x="82776" y="7378"/>
                  </a:lnTo>
                  <a:cubicBezTo>
                    <a:pt x="80821" y="3996"/>
                    <a:pt x="77607" y="1525"/>
                    <a:pt x="73836" y="506"/>
                  </a:cubicBezTo>
                  <a:cubicBezTo>
                    <a:pt x="70045" y="-513"/>
                    <a:pt x="66004" y="19"/>
                    <a:pt x="62606" y="1984"/>
                  </a:cubicBezTo>
                  <a:lnTo>
                    <a:pt x="7930" y="33533"/>
                  </a:lnTo>
                  <a:cubicBezTo>
                    <a:pt x="699" y="37316"/>
                    <a:pt x="-2097" y="46245"/>
                    <a:pt x="1686" y="53476"/>
                  </a:cubicBezTo>
                  <a:cubicBezTo>
                    <a:pt x="5469" y="60708"/>
                    <a:pt x="14398" y="63503"/>
                    <a:pt x="21630" y="59720"/>
                  </a:cubicBezTo>
                  <a:cubicBezTo>
                    <a:pt x="21997" y="59528"/>
                    <a:pt x="22357" y="59321"/>
                    <a:pt x="22708" y="59098"/>
                  </a:cubicBezTo>
                  <a:lnTo>
                    <a:pt x="45316" y="46020"/>
                  </a:lnTo>
                  <a:cubicBezTo>
                    <a:pt x="42687" y="59755"/>
                    <a:pt x="41351" y="73707"/>
                    <a:pt x="41327" y="87691"/>
                  </a:cubicBezTo>
                  <a:cubicBezTo>
                    <a:pt x="40991" y="195975"/>
                    <a:pt x="119215" y="288530"/>
                    <a:pt x="226040" y="306245"/>
                  </a:cubicBezTo>
                  <a:lnTo>
                    <a:pt x="228553" y="306245"/>
                  </a:lnTo>
                  <a:cubicBezTo>
                    <a:pt x="236714" y="306898"/>
                    <a:pt x="243859" y="300811"/>
                    <a:pt x="244512" y="292650"/>
                  </a:cubicBezTo>
                  <a:cubicBezTo>
                    <a:pt x="245165" y="284488"/>
                    <a:pt x="239078" y="277344"/>
                    <a:pt x="230917" y="276690"/>
                  </a:cubicBezTo>
                  <a:close/>
                </a:path>
              </a:pathLst>
            </a:custGeom>
            <a:solidFill>
              <a:schemeClr val="accent1"/>
            </a:solidFill>
            <a:ln w="7342"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40F5F935-18A3-A561-0662-FDF09CABA18B}"/>
                </a:ext>
              </a:extLst>
            </p:cNvPr>
            <p:cNvSpPr/>
            <p:nvPr/>
          </p:nvSpPr>
          <p:spPr>
            <a:xfrm>
              <a:off x="8633955" y="4965821"/>
              <a:ext cx="201971" cy="337207"/>
            </a:xfrm>
            <a:custGeom>
              <a:avLst/>
              <a:gdLst>
                <a:gd name="connsiteX0" fmla="*/ 201969 w 201971"/>
                <a:gd name="connsiteY0" fmla="*/ 86978 h 337207"/>
                <a:gd name="connsiteX1" fmla="*/ 188153 w 201971"/>
                <a:gd name="connsiteY1" fmla="*/ 9619 h 337207"/>
                <a:gd name="connsiteX2" fmla="*/ 169127 w 201971"/>
                <a:gd name="connsiteY2" fmla="*/ 938 h 337207"/>
                <a:gd name="connsiteX3" fmla="*/ 160445 w 201971"/>
                <a:gd name="connsiteY3" fmla="*/ 19963 h 337207"/>
                <a:gd name="connsiteX4" fmla="*/ 47390 w 201971"/>
                <a:gd name="connsiteY4" fmla="*/ 266996 h 337207"/>
                <a:gd name="connsiteX5" fmla="*/ 45258 w 201971"/>
                <a:gd name="connsiteY5" fmla="*/ 267775 h 337207"/>
                <a:gd name="connsiteX6" fmla="*/ 45258 w 201971"/>
                <a:gd name="connsiteY6" fmla="*/ 267775 h 337207"/>
                <a:gd name="connsiteX7" fmla="*/ 58705 w 201971"/>
                <a:gd name="connsiteY7" fmla="*/ 244280 h 337207"/>
                <a:gd name="connsiteX8" fmla="*/ 53238 w 201971"/>
                <a:gd name="connsiteY8" fmla="*/ 224035 h 337207"/>
                <a:gd name="connsiteX9" fmla="*/ 32993 w 201971"/>
                <a:gd name="connsiteY9" fmla="*/ 229503 h 337207"/>
                <a:gd name="connsiteX10" fmla="*/ 1961 w 201971"/>
                <a:gd name="connsiteY10" fmla="*/ 283956 h 337207"/>
                <a:gd name="connsiteX11" fmla="*/ 7428 w 201971"/>
                <a:gd name="connsiteY11" fmla="*/ 304126 h 337207"/>
                <a:gd name="connsiteX12" fmla="*/ 7429 w 201971"/>
                <a:gd name="connsiteY12" fmla="*/ 304127 h 337207"/>
                <a:gd name="connsiteX13" fmla="*/ 61882 w 201971"/>
                <a:gd name="connsiteY13" fmla="*/ 335233 h 337207"/>
                <a:gd name="connsiteX14" fmla="*/ 82127 w 201971"/>
                <a:gd name="connsiteY14" fmla="*/ 329765 h 337207"/>
                <a:gd name="connsiteX15" fmla="*/ 76659 w 201971"/>
                <a:gd name="connsiteY15" fmla="*/ 309521 h 337207"/>
                <a:gd name="connsiteX16" fmla="*/ 53607 w 201971"/>
                <a:gd name="connsiteY16" fmla="*/ 296443 h 337207"/>
                <a:gd name="connsiteX17" fmla="*/ 201969 w 201971"/>
                <a:gd name="connsiteY17" fmla="*/ 86978 h 337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1971" h="337207">
                  <a:moveTo>
                    <a:pt x="201969" y="86978"/>
                  </a:moveTo>
                  <a:cubicBezTo>
                    <a:pt x="201999" y="60575"/>
                    <a:pt x="197321" y="34379"/>
                    <a:pt x="188153" y="9619"/>
                  </a:cubicBezTo>
                  <a:cubicBezTo>
                    <a:pt x="185296" y="1969"/>
                    <a:pt x="176778" y="-1918"/>
                    <a:pt x="169127" y="938"/>
                  </a:cubicBezTo>
                  <a:cubicBezTo>
                    <a:pt x="161476" y="3794"/>
                    <a:pt x="157589" y="12313"/>
                    <a:pt x="160445" y="19963"/>
                  </a:cubicBezTo>
                  <a:cubicBezTo>
                    <a:pt x="197442" y="119399"/>
                    <a:pt x="146826" y="229999"/>
                    <a:pt x="47390" y="266996"/>
                  </a:cubicBezTo>
                  <a:cubicBezTo>
                    <a:pt x="46681" y="267261"/>
                    <a:pt x="45970" y="267520"/>
                    <a:pt x="45258" y="267775"/>
                  </a:cubicBezTo>
                  <a:lnTo>
                    <a:pt x="45258" y="267775"/>
                  </a:lnTo>
                  <a:lnTo>
                    <a:pt x="58705" y="244280"/>
                  </a:lnTo>
                  <a:cubicBezTo>
                    <a:pt x="62786" y="237180"/>
                    <a:pt x="60338" y="228116"/>
                    <a:pt x="53238" y="224035"/>
                  </a:cubicBezTo>
                  <a:cubicBezTo>
                    <a:pt x="46137" y="219955"/>
                    <a:pt x="37074" y="222402"/>
                    <a:pt x="32993" y="229503"/>
                  </a:cubicBezTo>
                  <a:lnTo>
                    <a:pt x="1961" y="283956"/>
                  </a:lnTo>
                  <a:cubicBezTo>
                    <a:pt x="-2099" y="291036"/>
                    <a:pt x="348" y="300066"/>
                    <a:pt x="7428" y="304126"/>
                  </a:cubicBezTo>
                  <a:cubicBezTo>
                    <a:pt x="7428" y="304127"/>
                    <a:pt x="7429" y="304127"/>
                    <a:pt x="7429" y="304127"/>
                  </a:cubicBezTo>
                  <a:lnTo>
                    <a:pt x="61882" y="335233"/>
                  </a:lnTo>
                  <a:cubicBezTo>
                    <a:pt x="68983" y="339314"/>
                    <a:pt x="78046" y="336866"/>
                    <a:pt x="82127" y="329765"/>
                  </a:cubicBezTo>
                  <a:cubicBezTo>
                    <a:pt x="86207" y="322665"/>
                    <a:pt x="83760" y="313602"/>
                    <a:pt x="76659" y="309521"/>
                  </a:cubicBezTo>
                  <a:lnTo>
                    <a:pt x="53607" y="296443"/>
                  </a:lnTo>
                  <a:cubicBezTo>
                    <a:pt x="142755" y="265518"/>
                    <a:pt x="202379" y="181336"/>
                    <a:pt x="201969" y="86978"/>
                  </a:cubicBezTo>
                  <a:close/>
                </a:path>
              </a:pathLst>
            </a:custGeom>
            <a:solidFill>
              <a:schemeClr val="accent1"/>
            </a:solidFill>
            <a:ln w="7342"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74D7BFF2-3298-BC53-7BA8-57FB53F716E8}"/>
                </a:ext>
              </a:extLst>
            </p:cNvPr>
            <p:cNvSpPr/>
            <p:nvPr/>
          </p:nvSpPr>
          <p:spPr>
            <a:xfrm>
              <a:off x="8441218" y="4830948"/>
              <a:ext cx="346532" cy="103439"/>
            </a:xfrm>
            <a:custGeom>
              <a:avLst/>
              <a:gdLst>
                <a:gd name="connsiteX0" fmla="*/ 269101 w 346532"/>
                <a:gd name="connsiteY0" fmla="*/ 73858 h 103439"/>
                <a:gd name="connsiteX1" fmla="*/ 254323 w 346532"/>
                <a:gd name="connsiteY1" fmla="*/ 88635 h 103439"/>
                <a:gd name="connsiteX2" fmla="*/ 269101 w 346532"/>
                <a:gd name="connsiteY2" fmla="*/ 103413 h 103439"/>
                <a:gd name="connsiteX3" fmla="*/ 329834 w 346532"/>
                <a:gd name="connsiteY3" fmla="*/ 103413 h 103439"/>
                <a:gd name="connsiteX4" fmla="*/ 331534 w 346532"/>
                <a:gd name="connsiteY4" fmla="*/ 103413 h 103439"/>
                <a:gd name="connsiteX5" fmla="*/ 339513 w 346532"/>
                <a:gd name="connsiteY5" fmla="*/ 100974 h 103439"/>
                <a:gd name="connsiteX6" fmla="*/ 340548 w 346532"/>
                <a:gd name="connsiteY6" fmla="*/ 100309 h 103439"/>
                <a:gd name="connsiteX7" fmla="*/ 340991 w 346532"/>
                <a:gd name="connsiteY7" fmla="*/ 99940 h 103439"/>
                <a:gd name="connsiteX8" fmla="*/ 340991 w 346532"/>
                <a:gd name="connsiteY8" fmla="*/ 99940 h 103439"/>
                <a:gd name="connsiteX9" fmla="*/ 341952 w 346532"/>
                <a:gd name="connsiteY9" fmla="*/ 99201 h 103439"/>
                <a:gd name="connsiteX10" fmla="*/ 346533 w 346532"/>
                <a:gd name="connsiteY10" fmla="*/ 88635 h 103439"/>
                <a:gd name="connsiteX11" fmla="*/ 346533 w 346532"/>
                <a:gd name="connsiteY11" fmla="*/ 25980 h 103439"/>
                <a:gd name="connsiteX12" fmla="*/ 331755 w 346532"/>
                <a:gd name="connsiteY12" fmla="*/ 11203 h 103439"/>
                <a:gd name="connsiteX13" fmla="*/ 316978 w 346532"/>
                <a:gd name="connsiteY13" fmla="*/ 25980 h 103439"/>
                <a:gd name="connsiteX14" fmla="*/ 316978 w 346532"/>
                <a:gd name="connsiteY14" fmla="*/ 52949 h 103439"/>
                <a:gd name="connsiteX15" fmla="*/ 316978 w 346532"/>
                <a:gd name="connsiteY15" fmla="*/ 52949 h 103439"/>
                <a:gd name="connsiteX16" fmla="*/ 4503 w 346532"/>
                <a:gd name="connsiteY16" fmla="*/ 77898 h 103439"/>
                <a:gd name="connsiteX17" fmla="*/ 3482 w 346532"/>
                <a:gd name="connsiteY17" fmla="*/ 79104 h 103439"/>
                <a:gd name="connsiteX18" fmla="*/ 5255 w 346532"/>
                <a:gd name="connsiteY18" fmla="*/ 99940 h 103439"/>
                <a:gd name="connsiteX19" fmla="*/ 26091 w 346532"/>
                <a:gd name="connsiteY19" fmla="*/ 98167 h 103439"/>
                <a:gd name="connsiteX20" fmla="*/ 295625 w 346532"/>
                <a:gd name="connsiteY20" fmla="*/ 73637 h 10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6532" h="103439">
                  <a:moveTo>
                    <a:pt x="269101" y="73858"/>
                  </a:moveTo>
                  <a:cubicBezTo>
                    <a:pt x="260939" y="73858"/>
                    <a:pt x="254323" y="80474"/>
                    <a:pt x="254323" y="88635"/>
                  </a:cubicBezTo>
                  <a:cubicBezTo>
                    <a:pt x="254323" y="96797"/>
                    <a:pt x="260939" y="103413"/>
                    <a:pt x="269101" y="103413"/>
                  </a:cubicBezTo>
                  <a:lnTo>
                    <a:pt x="329834" y="103413"/>
                  </a:lnTo>
                  <a:cubicBezTo>
                    <a:pt x="330400" y="103449"/>
                    <a:pt x="330968" y="103449"/>
                    <a:pt x="331534" y="103413"/>
                  </a:cubicBezTo>
                  <a:cubicBezTo>
                    <a:pt x="334378" y="103413"/>
                    <a:pt x="337156" y="102564"/>
                    <a:pt x="339513" y="100974"/>
                  </a:cubicBezTo>
                  <a:lnTo>
                    <a:pt x="340548" y="100309"/>
                  </a:lnTo>
                  <a:lnTo>
                    <a:pt x="340991" y="99940"/>
                  </a:lnTo>
                  <a:lnTo>
                    <a:pt x="340991" y="99940"/>
                  </a:lnTo>
                  <a:lnTo>
                    <a:pt x="341952" y="99201"/>
                  </a:lnTo>
                  <a:cubicBezTo>
                    <a:pt x="344844" y="96444"/>
                    <a:pt x="346497" y="92632"/>
                    <a:pt x="346533" y="88635"/>
                  </a:cubicBezTo>
                  <a:lnTo>
                    <a:pt x="346533" y="25980"/>
                  </a:lnTo>
                  <a:cubicBezTo>
                    <a:pt x="346533" y="17819"/>
                    <a:pt x="339917" y="11203"/>
                    <a:pt x="331755" y="11203"/>
                  </a:cubicBezTo>
                  <a:cubicBezTo>
                    <a:pt x="323594" y="11203"/>
                    <a:pt x="316978" y="17819"/>
                    <a:pt x="316978" y="25980"/>
                  </a:cubicBezTo>
                  <a:lnTo>
                    <a:pt x="316978" y="52949"/>
                  </a:lnTo>
                  <a:lnTo>
                    <a:pt x="316978" y="52949"/>
                  </a:lnTo>
                  <a:cubicBezTo>
                    <a:pt x="223801" y="-26449"/>
                    <a:pt x="83901" y="-15279"/>
                    <a:pt x="4503" y="77898"/>
                  </a:cubicBezTo>
                  <a:cubicBezTo>
                    <a:pt x="4161" y="78298"/>
                    <a:pt x="3821" y="78701"/>
                    <a:pt x="3482" y="79104"/>
                  </a:cubicBezTo>
                  <a:cubicBezTo>
                    <a:pt x="-1782" y="85348"/>
                    <a:pt x="-988" y="94676"/>
                    <a:pt x="5255" y="99940"/>
                  </a:cubicBezTo>
                  <a:cubicBezTo>
                    <a:pt x="11499" y="105204"/>
                    <a:pt x="20827" y="104410"/>
                    <a:pt x="26091" y="98167"/>
                  </a:cubicBezTo>
                  <a:cubicBezTo>
                    <a:pt x="93947" y="17344"/>
                    <a:pt x="214294" y="6392"/>
                    <a:pt x="295625" y="73637"/>
                  </a:cubicBezTo>
                  <a:close/>
                </a:path>
              </a:pathLst>
            </a:custGeom>
            <a:solidFill>
              <a:schemeClr val="accent1"/>
            </a:solidFill>
            <a:ln w="734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96362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3" grpId="0"/>
      <p:bldP spid="24" grpId="0" animBg="1"/>
      <p:bldP spid="2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8738" y="135438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743030"/>
            <a:ext cx="4303467" cy="3570684"/>
          </a:xfrm>
        </p:spPr>
        <p:txBody>
          <a:bodyPr wrap="square">
            <a:noAutofit/>
          </a:bodyPr>
          <a:lstStyle/>
          <a:p>
            <a:r>
              <a:rPr lang="en-US" sz="2400" dirty="0">
                <a:latin typeface="+mj-lt"/>
              </a:rPr>
              <a:t>Exercise 3.1</a:t>
            </a:r>
          </a:p>
          <a:p>
            <a:r>
              <a:rPr lang="en-US" sz="2400" dirty="0">
                <a:latin typeface="+mj-lt"/>
              </a:rPr>
              <a:t>Parameter Sensitive Plan (PSP) optimization</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3.0</a:t>
            </a:r>
          </a:p>
          <a:p>
            <a:r>
              <a:rPr lang="en-US" sz="2400" dirty="0">
                <a:solidFill>
                  <a:schemeClr val="accent1">
                    <a:lumMod val="40000"/>
                    <a:lumOff val="60000"/>
                  </a:schemeClr>
                </a:solidFill>
                <a:latin typeface="+mj-lt"/>
              </a:rPr>
              <a:t>Persisted Memory Grant Feedback</a:t>
            </a:r>
          </a:p>
          <a:p>
            <a:br>
              <a:rPr lang="en-US" sz="2400" dirty="0">
                <a:solidFill>
                  <a:schemeClr val="accent1">
                    <a:lumMod val="40000"/>
                    <a:lumOff val="60000"/>
                  </a:schemeClr>
                </a:solidFill>
                <a:latin typeface="+mj-lt"/>
              </a:rPr>
            </a:br>
            <a:r>
              <a:rPr lang="en-US" sz="2400" dirty="0">
                <a:solidFill>
                  <a:schemeClr val="accent1">
                    <a:lumMod val="40000"/>
                    <a:lumOff val="60000"/>
                  </a:schemeClr>
                </a:solidFill>
                <a:latin typeface="+mj-lt"/>
              </a:rPr>
              <a:t>Advanced: Exercise 3.2</a:t>
            </a:r>
          </a:p>
          <a:p>
            <a:r>
              <a:rPr lang="en-US" sz="2400" dirty="0">
                <a:solidFill>
                  <a:schemeClr val="accent1">
                    <a:lumMod val="40000"/>
                    <a:lumOff val="60000"/>
                  </a:schemeClr>
                </a:solidFill>
                <a:latin typeface="+mj-lt"/>
              </a:rPr>
              <a:t>DOP feedback</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Query Store is now on by default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2022 under which circumstances: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Parameter Sensitive Plan optimization can help which scenario: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44709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Create a new database with SSMS</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Use CREATE DATABASE in SQL Server 2022</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database backup</a:t>
            </a:r>
            <a:br>
              <a:rPr kumimoji="0" lang="en-US" sz="1800" b="0" i="0" u="none" strike="noStrike" kern="1200" cap="none" spc="0" normalizeH="0" baseline="0" noProof="0" dirty="0">
                <a:ln>
                  <a:noFill/>
                </a:ln>
                <a:solidFill>
                  <a:srgbClr val="000000"/>
                </a:solidFill>
                <a:effectLst/>
                <a:uLnTx/>
                <a:uFillTx/>
                <a:latin typeface="Segoe UI"/>
                <a:ea typeface="+mn-ea"/>
                <a:cs typeface="+mn-cs"/>
              </a:rPr>
            </a:br>
            <a:r>
              <a:rPr kumimoji="0" lang="en-US" sz="1800" b="0" i="0" u="none" strike="noStrike" kern="1200" cap="none" spc="0" normalizeH="0" baseline="0" noProof="0" dirty="0">
                <a:ln>
                  <a:noFill/>
                </a:ln>
                <a:solidFill>
                  <a:srgbClr val="000000"/>
                </a:solidFill>
                <a:effectLst/>
                <a:uLnTx/>
                <a:uFillTx/>
                <a:latin typeface="Segoe UI"/>
                <a:ea typeface="+mn-ea"/>
                <a:cs typeface="+mn-cs"/>
              </a:rPr>
              <a:t>from SQL Server 2019</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Restore a version compatible backup from Azure SQL Managed Instance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95701"/>
            <a:ext cx="5847814" cy="80822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5465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Data is skewed and you use ad-hoc queries with your application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Scenarios where more than one plan in cache would help with stored procedure performance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Stored procedure performance using parameters in filters with &gt;= operators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SQL from edge to cloud</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prstClr val="black"/>
              </a:solidFill>
              <a:latin typeface="Segoe UI"/>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2511742" y="5242845"/>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600549" y="5869812"/>
            <a:ext cx="3820374"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Familiarity</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887209" y="5242845"/>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9" name="TextBox 88">
            <a:extLst>
              <a:ext uri="{FF2B5EF4-FFF2-40B4-BE49-F238E27FC236}">
                <a16:creationId xmlns:a16="http://schemas.microsoft.com/office/drawing/2014/main" id="{2A38263C-9835-4862-9570-064CCD962204}"/>
              </a:ext>
            </a:extLst>
          </p:cNvPr>
          <p:cNvSpPr txBox="1"/>
          <p:nvPr/>
        </p:nvSpPr>
        <p:spPr>
          <a:xfrm>
            <a:off x="4420923" y="5869812"/>
            <a:ext cx="3378658" cy="404049"/>
          </a:xfrm>
          <a:prstGeom prst="rect">
            <a:avLst/>
          </a:prstGeom>
          <a:solidFill>
            <a:schemeClr val="accent1"/>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grpSp>
        <p:nvGrpSpPr>
          <p:cNvPr id="115" name="flexibility" descr="flexibility, choice, simplified monitoring, identify">
            <a:extLst>
              <a:ext uri="{FF2B5EF4-FFF2-40B4-BE49-F238E27FC236}">
                <a16:creationId xmlns:a16="http://schemas.microsoft.com/office/drawing/2014/main" id="{B2EF7C32-160D-4767-AC04-CA5AD7BCDCE7}"/>
              </a:ext>
            </a:extLst>
          </p:cNvPr>
          <p:cNvGrpSpPr/>
          <p:nvPr/>
        </p:nvGrpSpPr>
        <p:grpSpPr>
          <a:xfrm>
            <a:off x="9271000" y="5244789"/>
            <a:ext cx="435822" cy="434294"/>
            <a:chOff x="4523972" y="1203961"/>
            <a:chExt cx="366502" cy="365216"/>
          </a:xfrm>
        </p:grpSpPr>
        <p:sp>
          <p:nvSpPr>
            <p:cNvPr id="116" name="Freeform 35">
              <a:extLst>
                <a:ext uri="{FF2B5EF4-FFF2-40B4-BE49-F238E27FC236}">
                  <a16:creationId xmlns:a16="http://schemas.microsoft.com/office/drawing/2014/main" id="{7F2518FC-C662-4004-BC0C-AD44275F4067}"/>
                </a:ext>
              </a:extLst>
            </p:cNvPr>
            <p:cNvSpPr>
              <a:spLocks/>
            </p:cNvSpPr>
            <p:nvPr/>
          </p:nvSpPr>
          <p:spPr bwMode="auto">
            <a:xfrm>
              <a:off x="4796598" y="1203961"/>
              <a:ext cx="93876" cy="92590"/>
            </a:xfrm>
            <a:custGeom>
              <a:avLst/>
              <a:gdLst>
                <a:gd name="T0" fmla="*/ 0 w 73"/>
                <a:gd name="T1" fmla="*/ 0 h 72"/>
                <a:gd name="T2" fmla="*/ 73 w 73"/>
                <a:gd name="T3" fmla="*/ 0 h 72"/>
                <a:gd name="T4" fmla="*/ 73 w 73"/>
                <a:gd name="T5" fmla="*/ 72 h 72"/>
                <a:gd name="T6" fmla="*/ 43 w 73"/>
                <a:gd name="T7" fmla="*/ 72 h 72"/>
                <a:gd name="T8" fmla="*/ 43 w 73"/>
                <a:gd name="T9" fmla="*/ 29 h 72"/>
                <a:gd name="T10" fmla="*/ 0 w 73"/>
                <a:gd name="T11" fmla="*/ 29 h 72"/>
                <a:gd name="T12" fmla="*/ 0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0" y="0"/>
                  </a:moveTo>
                  <a:lnTo>
                    <a:pt x="73" y="0"/>
                  </a:lnTo>
                  <a:lnTo>
                    <a:pt x="73" y="72"/>
                  </a:lnTo>
                  <a:lnTo>
                    <a:pt x="43" y="72"/>
                  </a:lnTo>
                  <a:lnTo>
                    <a:pt x="43" y="29"/>
                  </a:lnTo>
                  <a:lnTo>
                    <a:pt x="0" y="29"/>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7" name="Freeform 36">
              <a:extLst>
                <a:ext uri="{FF2B5EF4-FFF2-40B4-BE49-F238E27FC236}">
                  <a16:creationId xmlns:a16="http://schemas.microsoft.com/office/drawing/2014/main" id="{6A6C5744-CB3A-4392-8DD0-1896F73CB0A3}"/>
                </a:ext>
              </a:extLst>
            </p:cNvPr>
            <p:cNvSpPr>
              <a:spLocks/>
            </p:cNvSpPr>
            <p:nvPr/>
          </p:nvSpPr>
          <p:spPr bwMode="auto">
            <a:xfrm>
              <a:off x="4633279" y="1203961"/>
              <a:ext cx="92590" cy="92590"/>
            </a:xfrm>
            <a:custGeom>
              <a:avLst/>
              <a:gdLst>
                <a:gd name="T0" fmla="*/ 30 w 72"/>
                <a:gd name="T1" fmla="*/ 72 h 72"/>
                <a:gd name="T2" fmla="*/ 0 w 72"/>
                <a:gd name="T3" fmla="*/ 72 h 72"/>
                <a:gd name="T4" fmla="*/ 0 w 72"/>
                <a:gd name="T5" fmla="*/ 0 h 72"/>
                <a:gd name="T6" fmla="*/ 72 w 72"/>
                <a:gd name="T7" fmla="*/ 0 h 72"/>
                <a:gd name="T8" fmla="*/ 72 w 72"/>
                <a:gd name="T9" fmla="*/ 29 h 72"/>
                <a:gd name="T10" fmla="*/ 30 w 72"/>
                <a:gd name="T11" fmla="*/ 29 h 72"/>
                <a:gd name="T12" fmla="*/ 3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30" y="72"/>
                  </a:moveTo>
                  <a:lnTo>
                    <a:pt x="0" y="72"/>
                  </a:lnTo>
                  <a:lnTo>
                    <a:pt x="0" y="0"/>
                  </a:lnTo>
                  <a:lnTo>
                    <a:pt x="72" y="0"/>
                  </a:lnTo>
                  <a:lnTo>
                    <a:pt x="72" y="29"/>
                  </a:lnTo>
                  <a:lnTo>
                    <a:pt x="30" y="29"/>
                  </a:lnTo>
                  <a:lnTo>
                    <a:pt x="3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8" name="Freeform 37">
              <a:extLst>
                <a:ext uri="{FF2B5EF4-FFF2-40B4-BE49-F238E27FC236}">
                  <a16:creationId xmlns:a16="http://schemas.microsoft.com/office/drawing/2014/main" id="{D9F13E65-39E9-4E1C-8B72-A24B853D6B3E}"/>
                </a:ext>
              </a:extLst>
            </p:cNvPr>
            <p:cNvSpPr>
              <a:spLocks/>
            </p:cNvSpPr>
            <p:nvPr/>
          </p:nvSpPr>
          <p:spPr bwMode="auto">
            <a:xfrm>
              <a:off x="4796598" y="1367279"/>
              <a:ext cx="93876" cy="92590"/>
            </a:xfrm>
            <a:custGeom>
              <a:avLst/>
              <a:gdLst>
                <a:gd name="T0" fmla="*/ 43 w 73"/>
                <a:gd name="T1" fmla="*/ 0 h 72"/>
                <a:gd name="T2" fmla="*/ 73 w 73"/>
                <a:gd name="T3" fmla="*/ 0 h 72"/>
                <a:gd name="T4" fmla="*/ 73 w 73"/>
                <a:gd name="T5" fmla="*/ 72 h 72"/>
                <a:gd name="T6" fmla="*/ 0 w 73"/>
                <a:gd name="T7" fmla="*/ 72 h 72"/>
                <a:gd name="T8" fmla="*/ 0 w 73"/>
                <a:gd name="T9" fmla="*/ 42 h 72"/>
                <a:gd name="T10" fmla="*/ 43 w 73"/>
                <a:gd name="T11" fmla="*/ 42 h 72"/>
                <a:gd name="T12" fmla="*/ 43 w 73"/>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3" h="72">
                  <a:moveTo>
                    <a:pt x="43" y="0"/>
                  </a:moveTo>
                  <a:lnTo>
                    <a:pt x="73" y="0"/>
                  </a:lnTo>
                  <a:lnTo>
                    <a:pt x="73" y="72"/>
                  </a:lnTo>
                  <a:lnTo>
                    <a:pt x="0" y="72"/>
                  </a:lnTo>
                  <a:lnTo>
                    <a:pt x="0" y="42"/>
                  </a:lnTo>
                  <a:lnTo>
                    <a:pt x="43" y="42"/>
                  </a:lnTo>
                  <a:lnTo>
                    <a:pt x="4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9" name="Freeform 38">
              <a:extLst>
                <a:ext uri="{FF2B5EF4-FFF2-40B4-BE49-F238E27FC236}">
                  <a16:creationId xmlns:a16="http://schemas.microsoft.com/office/drawing/2014/main" id="{3EE8E7B4-1C45-453F-AE85-AFE427492128}"/>
                </a:ext>
              </a:extLst>
            </p:cNvPr>
            <p:cNvSpPr>
              <a:spLocks/>
            </p:cNvSpPr>
            <p:nvPr/>
          </p:nvSpPr>
          <p:spPr bwMode="auto">
            <a:xfrm>
              <a:off x="4633279" y="1367279"/>
              <a:ext cx="92590" cy="92590"/>
            </a:xfrm>
            <a:custGeom>
              <a:avLst/>
              <a:gdLst>
                <a:gd name="T0" fmla="*/ 0 w 72"/>
                <a:gd name="T1" fmla="*/ 72 h 72"/>
                <a:gd name="T2" fmla="*/ 0 w 72"/>
                <a:gd name="T3" fmla="*/ 0 h 72"/>
                <a:gd name="T4" fmla="*/ 30 w 72"/>
                <a:gd name="T5" fmla="*/ 0 h 72"/>
                <a:gd name="T6" fmla="*/ 30 w 72"/>
                <a:gd name="T7" fmla="*/ 42 h 72"/>
                <a:gd name="T8" fmla="*/ 72 w 72"/>
                <a:gd name="T9" fmla="*/ 42 h 72"/>
                <a:gd name="T10" fmla="*/ 72 w 72"/>
                <a:gd name="T11" fmla="*/ 72 h 72"/>
                <a:gd name="T12" fmla="*/ 0 w 72"/>
                <a:gd name="T13" fmla="*/ 72 h 72"/>
              </a:gdLst>
              <a:ahLst/>
              <a:cxnLst>
                <a:cxn ang="0">
                  <a:pos x="T0" y="T1"/>
                </a:cxn>
                <a:cxn ang="0">
                  <a:pos x="T2" y="T3"/>
                </a:cxn>
                <a:cxn ang="0">
                  <a:pos x="T4" y="T5"/>
                </a:cxn>
                <a:cxn ang="0">
                  <a:pos x="T6" y="T7"/>
                </a:cxn>
                <a:cxn ang="0">
                  <a:pos x="T8" y="T9"/>
                </a:cxn>
                <a:cxn ang="0">
                  <a:pos x="T10" y="T11"/>
                </a:cxn>
                <a:cxn ang="0">
                  <a:pos x="T12" y="T13"/>
                </a:cxn>
              </a:cxnLst>
              <a:rect l="0" t="0" r="r" b="b"/>
              <a:pathLst>
                <a:path w="72" h="72">
                  <a:moveTo>
                    <a:pt x="0" y="72"/>
                  </a:moveTo>
                  <a:lnTo>
                    <a:pt x="0" y="0"/>
                  </a:lnTo>
                  <a:lnTo>
                    <a:pt x="30" y="0"/>
                  </a:lnTo>
                  <a:lnTo>
                    <a:pt x="30" y="42"/>
                  </a:lnTo>
                  <a:lnTo>
                    <a:pt x="72" y="42"/>
                  </a:lnTo>
                  <a:lnTo>
                    <a:pt x="72" y="72"/>
                  </a:lnTo>
                  <a:lnTo>
                    <a:pt x="0" y="7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0" name="Oval 39">
              <a:extLst>
                <a:ext uri="{FF2B5EF4-FFF2-40B4-BE49-F238E27FC236}">
                  <a16:creationId xmlns:a16="http://schemas.microsoft.com/office/drawing/2014/main" id="{1B672F2C-0190-4C84-A27A-9C6E7CC0C660}"/>
                </a:ext>
              </a:extLst>
            </p:cNvPr>
            <p:cNvSpPr>
              <a:spLocks noChangeArrowheads="1"/>
            </p:cNvSpPr>
            <p:nvPr/>
          </p:nvSpPr>
          <p:spPr bwMode="auto">
            <a:xfrm>
              <a:off x="4687290"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1" name="Oval 40">
              <a:extLst>
                <a:ext uri="{FF2B5EF4-FFF2-40B4-BE49-F238E27FC236}">
                  <a16:creationId xmlns:a16="http://schemas.microsoft.com/office/drawing/2014/main" id="{96C67CE1-EB56-465A-8E22-4F3624F4C7C4}"/>
                </a:ext>
              </a:extLst>
            </p:cNvPr>
            <p:cNvSpPr>
              <a:spLocks noChangeArrowheads="1"/>
            </p:cNvSpPr>
            <p:nvPr/>
          </p:nvSpPr>
          <p:spPr bwMode="auto">
            <a:xfrm>
              <a:off x="4742587" y="1257972"/>
              <a:ext cx="37293"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2" name="Oval 41">
              <a:extLst>
                <a:ext uri="{FF2B5EF4-FFF2-40B4-BE49-F238E27FC236}">
                  <a16:creationId xmlns:a16="http://schemas.microsoft.com/office/drawing/2014/main" id="{A269CF6B-C7BC-4C41-8D33-72D8821DBB05}"/>
                </a:ext>
              </a:extLst>
            </p:cNvPr>
            <p:cNvSpPr>
              <a:spLocks noChangeArrowheads="1"/>
            </p:cNvSpPr>
            <p:nvPr/>
          </p:nvSpPr>
          <p:spPr bwMode="auto">
            <a:xfrm>
              <a:off x="4796598" y="1313268"/>
              <a:ext cx="38579"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3" name="Oval 42">
              <a:extLst>
                <a:ext uri="{FF2B5EF4-FFF2-40B4-BE49-F238E27FC236}">
                  <a16:creationId xmlns:a16="http://schemas.microsoft.com/office/drawing/2014/main" id="{A65CD0B1-1E07-4A46-BC6E-0051B8DF4446}"/>
                </a:ext>
              </a:extLst>
            </p:cNvPr>
            <p:cNvSpPr>
              <a:spLocks noChangeArrowheads="1"/>
            </p:cNvSpPr>
            <p:nvPr/>
          </p:nvSpPr>
          <p:spPr bwMode="auto">
            <a:xfrm>
              <a:off x="4742587" y="1367279"/>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4" name="Oval 43">
              <a:extLst>
                <a:ext uri="{FF2B5EF4-FFF2-40B4-BE49-F238E27FC236}">
                  <a16:creationId xmlns:a16="http://schemas.microsoft.com/office/drawing/2014/main" id="{7AFC5F75-10BB-4214-87AA-F6816FC7554F}"/>
                </a:ext>
              </a:extLst>
            </p:cNvPr>
            <p:cNvSpPr>
              <a:spLocks noChangeArrowheads="1"/>
            </p:cNvSpPr>
            <p:nvPr/>
          </p:nvSpPr>
          <p:spPr bwMode="auto">
            <a:xfrm>
              <a:off x="4742587" y="1313268"/>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5" name="Oval 44">
              <a:extLst>
                <a:ext uri="{FF2B5EF4-FFF2-40B4-BE49-F238E27FC236}">
                  <a16:creationId xmlns:a16="http://schemas.microsoft.com/office/drawing/2014/main" id="{803D8176-00BC-4D1C-BB12-597B5325768A}"/>
                </a:ext>
              </a:extLst>
            </p:cNvPr>
            <p:cNvSpPr>
              <a:spLocks noChangeArrowheads="1"/>
            </p:cNvSpPr>
            <p:nvPr/>
          </p:nvSpPr>
          <p:spPr bwMode="auto">
            <a:xfrm>
              <a:off x="4523972" y="1203961"/>
              <a:ext cx="37293"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6" name="Rectangle 45">
              <a:extLst>
                <a:ext uri="{FF2B5EF4-FFF2-40B4-BE49-F238E27FC236}">
                  <a16:creationId xmlns:a16="http://schemas.microsoft.com/office/drawing/2014/main" id="{C04E6493-758B-4A44-B909-96EFFEFCBD69}"/>
                </a:ext>
              </a:extLst>
            </p:cNvPr>
            <p:cNvSpPr>
              <a:spLocks noChangeArrowheads="1"/>
            </p:cNvSpPr>
            <p:nvPr/>
          </p:nvSpPr>
          <p:spPr bwMode="auto">
            <a:xfrm>
              <a:off x="4577983" y="1203961"/>
              <a:ext cx="39865"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7" name="Rectangle 46">
              <a:extLst>
                <a:ext uri="{FF2B5EF4-FFF2-40B4-BE49-F238E27FC236}">
                  <a16:creationId xmlns:a16="http://schemas.microsoft.com/office/drawing/2014/main" id="{138A49CD-B50D-4769-8B36-FA8EB0F351B8}"/>
                </a:ext>
              </a:extLst>
            </p:cNvPr>
            <p:cNvSpPr>
              <a:spLocks noChangeArrowheads="1"/>
            </p:cNvSpPr>
            <p:nvPr/>
          </p:nvSpPr>
          <p:spPr bwMode="auto">
            <a:xfrm>
              <a:off x="4523972" y="1257972"/>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8" name="Rectangle 47">
              <a:extLst>
                <a:ext uri="{FF2B5EF4-FFF2-40B4-BE49-F238E27FC236}">
                  <a16:creationId xmlns:a16="http://schemas.microsoft.com/office/drawing/2014/main" id="{FD92A018-4ABD-441B-A158-9E2AC6604078}"/>
                </a:ext>
              </a:extLst>
            </p:cNvPr>
            <p:cNvSpPr>
              <a:spLocks noChangeArrowheads="1"/>
            </p:cNvSpPr>
            <p:nvPr/>
          </p:nvSpPr>
          <p:spPr bwMode="auto">
            <a:xfrm>
              <a:off x="4577983" y="1257972"/>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29" name="Rectangle 48">
              <a:extLst>
                <a:ext uri="{FF2B5EF4-FFF2-40B4-BE49-F238E27FC236}">
                  <a16:creationId xmlns:a16="http://schemas.microsoft.com/office/drawing/2014/main" id="{7F9D9921-073B-430E-BD83-6AEB4524F616}"/>
                </a:ext>
              </a:extLst>
            </p:cNvPr>
            <p:cNvSpPr>
              <a:spLocks noChangeArrowheads="1"/>
            </p:cNvSpPr>
            <p:nvPr/>
          </p:nvSpPr>
          <p:spPr bwMode="auto">
            <a:xfrm>
              <a:off x="4523972" y="1313268"/>
              <a:ext cx="37293" cy="3729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0" name="Oval 49">
              <a:extLst>
                <a:ext uri="{FF2B5EF4-FFF2-40B4-BE49-F238E27FC236}">
                  <a16:creationId xmlns:a16="http://schemas.microsoft.com/office/drawing/2014/main" id="{E8C2D44B-76A3-425C-AD81-24247AC30B30}"/>
                </a:ext>
              </a:extLst>
            </p:cNvPr>
            <p:cNvSpPr>
              <a:spLocks noChangeArrowheads="1"/>
            </p:cNvSpPr>
            <p:nvPr/>
          </p:nvSpPr>
          <p:spPr bwMode="auto">
            <a:xfrm>
              <a:off x="4577983" y="1313268"/>
              <a:ext cx="39865" cy="3729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1" name="Rectangle 50">
              <a:extLst>
                <a:ext uri="{FF2B5EF4-FFF2-40B4-BE49-F238E27FC236}">
                  <a16:creationId xmlns:a16="http://schemas.microsoft.com/office/drawing/2014/main" id="{C54994FF-E5E5-4208-B52D-E60F618D79DB}"/>
                </a:ext>
              </a:extLst>
            </p:cNvPr>
            <p:cNvSpPr>
              <a:spLocks noChangeArrowheads="1"/>
            </p:cNvSpPr>
            <p:nvPr/>
          </p:nvSpPr>
          <p:spPr bwMode="auto">
            <a:xfrm>
              <a:off x="4523972" y="1421290"/>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2" name="Rectangle 51">
              <a:extLst>
                <a:ext uri="{FF2B5EF4-FFF2-40B4-BE49-F238E27FC236}">
                  <a16:creationId xmlns:a16="http://schemas.microsoft.com/office/drawing/2014/main" id="{AA70B5D4-899F-447A-8B1C-15DFD1C9EF48}"/>
                </a:ext>
              </a:extLst>
            </p:cNvPr>
            <p:cNvSpPr>
              <a:spLocks noChangeArrowheads="1"/>
            </p:cNvSpPr>
            <p:nvPr/>
          </p:nvSpPr>
          <p:spPr bwMode="auto">
            <a:xfrm>
              <a:off x="4577983" y="1475301"/>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3" name="Oval 52">
              <a:extLst>
                <a:ext uri="{FF2B5EF4-FFF2-40B4-BE49-F238E27FC236}">
                  <a16:creationId xmlns:a16="http://schemas.microsoft.com/office/drawing/2014/main" id="{FFFBEFCF-26B5-467E-8D04-B43A2E605C65}"/>
                </a:ext>
              </a:extLst>
            </p:cNvPr>
            <p:cNvSpPr>
              <a:spLocks noChangeArrowheads="1"/>
            </p:cNvSpPr>
            <p:nvPr/>
          </p:nvSpPr>
          <p:spPr bwMode="auto">
            <a:xfrm>
              <a:off x="4851895"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4" name="Rectangle 53">
              <a:extLst>
                <a:ext uri="{FF2B5EF4-FFF2-40B4-BE49-F238E27FC236}">
                  <a16:creationId xmlns:a16="http://schemas.microsoft.com/office/drawing/2014/main" id="{32593D46-811B-4E09-BFA3-6588533A0ABF}"/>
                </a:ext>
              </a:extLst>
            </p:cNvPr>
            <p:cNvSpPr>
              <a:spLocks noChangeArrowheads="1"/>
            </p:cNvSpPr>
            <p:nvPr/>
          </p:nvSpPr>
          <p:spPr bwMode="auto">
            <a:xfrm>
              <a:off x="4742587" y="1530598"/>
              <a:ext cx="37293"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5" name="Rectangle 54">
              <a:extLst>
                <a:ext uri="{FF2B5EF4-FFF2-40B4-BE49-F238E27FC236}">
                  <a16:creationId xmlns:a16="http://schemas.microsoft.com/office/drawing/2014/main" id="{AA413AE6-B6A8-477E-A9C3-D89B48D80AE5}"/>
                </a:ext>
              </a:extLst>
            </p:cNvPr>
            <p:cNvSpPr>
              <a:spLocks noChangeArrowheads="1"/>
            </p:cNvSpPr>
            <p:nvPr/>
          </p:nvSpPr>
          <p:spPr bwMode="auto">
            <a:xfrm>
              <a:off x="4796598"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6" name="Oval 55">
              <a:extLst>
                <a:ext uri="{FF2B5EF4-FFF2-40B4-BE49-F238E27FC236}">
                  <a16:creationId xmlns:a16="http://schemas.microsoft.com/office/drawing/2014/main" id="{C409FFC0-BEB0-407C-8885-F340377B9D85}"/>
                </a:ext>
              </a:extLst>
            </p:cNvPr>
            <p:cNvSpPr>
              <a:spLocks noChangeArrowheads="1"/>
            </p:cNvSpPr>
            <p:nvPr/>
          </p:nvSpPr>
          <p:spPr bwMode="auto">
            <a:xfrm>
              <a:off x="4633279" y="1530598"/>
              <a:ext cx="38579" cy="3857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7" name="Rectangle 56">
              <a:extLst>
                <a:ext uri="{FF2B5EF4-FFF2-40B4-BE49-F238E27FC236}">
                  <a16:creationId xmlns:a16="http://schemas.microsoft.com/office/drawing/2014/main" id="{9E2A73D2-A470-478D-8269-4907EDCE6015}"/>
                </a:ext>
              </a:extLst>
            </p:cNvPr>
            <p:cNvSpPr>
              <a:spLocks noChangeArrowheads="1"/>
            </p:cNvSpPr>
            <p:nvPr/>
          </p:nvSpPr>
          <p:spPr bwMode="auto">
            <a:xfrm>
              <a:off x="4577983" y="1530598"/>
              <a:ext cx="39865"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sp>
          <p:nvSpPr>
            <p:cNvPr id="138" name="Rectangle 57">
              <a:extLst>
                <a:ext uri="{FF2B5EF4-FFF2-40B4-BE49-F238E27FC236}">
                  <a16:creationId xmlns:a16="http://schemas.microsoft.com/office/drawing/2014/main" id="{BA9FD455-5475-4012-9F9C-38FC3F803478}"/>
                </a:ext>
              </a:extLst>
            </p:cNvPr>
            <p:cNvSpPr>
              <a:spLocks noChangeArrowheads="1"/>
            </p:cNvSpPr>
            <p:nvPr/>
          </p:nvSpPr>
          <p:spPr bwMode="auto">
            <a:xfrm>
              <a:off x="4687290" y="1475301"/>
              <a:ext cx="38579" cy="385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90" name="TextBox 89">
            <a:extLst>
              <a:ext uri="{FF2B5EF4-FFF2-40B4-BE49-F238E27FC236}">
                <a16:creationId xmlns:a16="http://schemas.microsoft.com/office/drawing/2014/main" id="{EBBE5B7A-0C7D-415C-90C2-2ED75E6E448B}"/>
              </a:ext>
            </a:extLst>
          </p:cNvPr>
          <p:cNvSpPr txBox="1"/>
          <p:nvPr/>
        </p:nvSpPr>
        <p:spPr>
          <a:xfrm>
            <a:off x="7799581" y="5869812"/>
            <a:ext cx="3807201" cy="404049"/>
          </a:xfrm>
          <a:prstGeom prst="rect">
            <a:avLst/>
          </a:prstGeom>
          <a:solidFill>
            <a:schemeClr val="accent3"/>
          </a:solidFill>
        </p:spPr>
        <p:txBody>
          <a:bodyPr wrap="square" lIns="0" tIns="0" rIns="0" bIns="0" rtlCol="0" anchor="ctr" anchorCtr="0">
            <a:no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gradFill>
                  <a:gsLst>
                    <a:gs pos="83000">
                      <a:schemeClr val="bg1"/>
                    </a:gs>
                    <a:gs pos="100000">
                      <a:schemeClr val="bg1"/>
                    </a:gs>
                  </a:gsLst>
                  <a:lin ang="5400000" scaled="1"/>
                </a:gradFill>
                <a:effectLst/>
                <a:uLnTx/>
                <a:uFillTx/>
                <a:latin typeface="+mj-lt"/>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mn-cs"/>
              </a:rPr>
              <a:t>Flexibility</a:t>
            </a:r>
          </a:p>
        </p:txBody>
      </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a:t>
            </a:r>
            <a:r>
              <a:rPr kumimoji="0" lang="en-US" sz="1200" b="0" i="0" u="none" strike="noStrike" kern="0" cap="none" spc="0" normalizeH="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 SQL Server</a:t>
            </a:r>
            <a:endPar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Tree>
    <p:extLst>
      <p:ext uri="{BB962C8B-B14F-4D97-AF65-F5344CB8AC3E}">
        <p14:creationId xmlns:p14="http://schemas.microsoft.com/office/powerpoint/2010/main" val="53858578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CE Feedback works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Parallel efficiency is defined as:</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572920"/>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20087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Applies a query hint in plan cache</a:t>
            </a:r>
            <a:r>
              <a:rPr kumimoji="0" lang="en-US" sz="1600" b="1" i="0" u="none" strike="noStrike" kern="1200" cap="none" spc="0" normalizeH="0" baseline="0" noProof="0" dirty="0">
                <a:ln>
                  <a:noFill/>
                </a:ln>
                <a:solidFill>
                  <a:srgbClr val="000000"/>
                </a:solidFill>
                <a:effectLst/>
                <a:uLnTx/>
                <a:uFillTx/>
                <a:latin typeface="Segoe UI"/>
                <a:ea typeface="+mn-ea"/>
                <a:cs typeface="+mn-cs"/>
              </a:rPr>
              <a:t>​</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Disables the legacy cardinality estimation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Triggers a recompile to see if the query gets a different plan</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change between legacy</a:t>
            </a:r>
            <a:br>
              <a:rPr kumimoji="0" lang="en-US" sz="1600" b="0" i="0" u="none" strike="noStrike" kern="1200" cap="none" spc="0" normalizeH="0" baseline="0" noProof="0" dirty="0">
                <a:ln>
                  <a:noFill/>
                </a:ln>
                <a:solidFill>
                  <a:srgbClr val="000000"/>
                </a:solidFill>
                <a:effectLst/>
                <a:uLnTx/>
                <a:uFillTx/>
                <a:latin typeface="Segoe UI"/>
                <a:ea typeface="+mn-ea"/>
                <a:cs typeface="+mn-cs"/>
              </a:rPr>
            </a:br>
            <a:r>
              <a:rPr kumimoji="0" lang="en-US" sz="1600" b="0" i="0" u="none" strike="noStrike" kern="1200" cap="none" spc="0" normalizeH="0" baseline="0" noProof="0" dirty="0">
                <a:ln>
                  <a:noFill/>
                </a:ln>
                <a:solidFill>
                  <a:srgbClr val="000000"/>
                </a:solidFill>
                <a:effectLst/>
                <a:uLnTx/>
                <a:uFillTx/>
                <a:latin typeface="Segoe UI"/>
                <a:ea typeface="+mn-ea"/>
                <a:cs typeface="+mn-cs"/>
              </a:rPr>
              <a:t>and new CE model</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Persist a query store hint for queries that improve in performance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627120"/>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4687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Dynamically calculating the best setting for sp_configure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The lowest DOP setting for a query to achieve similar duration across executions while lowering CPU</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 MAXDOP setting for the database that lowers the overall CPU for the system</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B and C</a:t>
            </a: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24401" y="658218"/>
            <a:ext cx="6884987" cy="5539978"/>
          </a:xfrm>
          <a:prstGeom prst="rect">
            <a:avLst/>
          </a:prstGeom>
          <a:noFill/>
        </p:spPr>
        <p:txBody>
          <a:bodyPr wrap="square" lIns="0" tIns="0" rIns="0" bIns="0" rtlCol="0">
            <a:spAutoFit/>
          </a:bodyPr>
          <a:lstStyle/>
          <a:p>
            <a:pPr>
              <a:spcAft>
                <a:spcPts val="4200"/>
              </a:spcAft>
            </a:pPr>
            <a:r>
              <a:rPr lang="en-US" sz="2000" dirty="0"/>
              <a:t>The </a:t>
            </a:r>
            <a:r>
              <a:rPr lang="en-US" sz="2000" b="1" dirty="0"/>
              <a:t>new Query store</a:t>
            </a:r>
            <a:r>
              <a:rPr lang="en-US" sz="2000" dirty="0"/>
              <a:t> is on by default for new databases, provides hints, works with replicas, and is a store for new query intelligence</a:t>
            </a:r>
            <a:endParaRPr lang="en-US" sz="2000" b="1" dirty="0"/>
          </a:p>
          <a:p>
            <a:pPr lvl="0">
              <a:spcAft>
                <a:spcPts val="4200"/>
              </a:spcAft>
            </a:pPr>
            <a:r>
              <a:rPr lang="en-US" sz="2000" dirty="0"/>
              <a:t>Upgrade to SQL Server 2022 with </a:t>
            </a:r>
            <a:r>
              <a:rPr lang="en-US" sz="2000" b="1" dirty="0"/>
              <a:t>any dbcompat </a:t>
            </a:r>
            <a:r>
              <a:rPr lang="en-US" sz="2000" dirty="0"/>
              <a:t>and get approx. percentile and optimized plan forcing</a:t>
            </a:r>
          </a:p>
          <a:p>
            <a:pPr lvl="0">
              <a:spcAft>
                <a:spcPts val="4200"/>
              </a:spcAft>
            </a:pPr>
            <a:r>
              <a:rPr lang="en-US" sz="2000" dirty="0"/>
              <a:t>Upgrade and use </a:t>
            </a:r>
            <a:r>
              <a:rPr lang="en-US" sz="2000" b="1" dirty="0"/>
              <a:t>dbcompat 140+ </a:t>
            </a:r>
            <a:r>
              <a:rPr lang="en-US" sz="2000" dirty="0"/>
              <a:t>to enable memory grant percentiles and feedback</a:t>
            </a:r>
          </a:p>
          <a:p>
            <a:pPr lvl="0">
              <a:spcAft>
                <a:spcPts val="4200"/>
              </a:spcAft>
            </a:pPr>
            <a:r>
              <a:rPr lang="en-US" sz="2000" dirty="0"/>
              <a:t>Upgrade and use </a:t>
            </a:r>
            <a:r>
              <a:rPr lang="en-US" sz="2000" b="1" dirty="0"/>
              <a:t>dbcompat 160</a:t>
            </a:r>
            <a:r>
              <a:rPr lang="en-US" sz="2000" dirty="0"/>
              <a:t> to light up parameter sensitive plan optimization, ce feedback, and dop feedback</a:t>
            </a:r>
          </a:p>
          <a:p>
            <a:pPr lvl="0">
              <a:spcAft>
                <a:spcPts val="4200"/>
              </a:spcAft>
            </a:pPr>
            <a:r>
              <a:rPr lang="en-US" sz="2000" dirty="0"/>
              <a:t>Don’t forget all the great innovations from </a:t>
            </a:r>
            <a:r>
              <a:rPr lang="en-US" sz="2000" b="1" dirty="0"/>
              <a:t>IQP Gen1 and 2 </a:t>
            </a:r>
            <a:r>
              <a:rPr lang="en-US" sz="2000" dirty="0"/>
              <a:t>that come with dbcompat 140 and 150+</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910182"/>
            <a:ext cx="8834555" cy="498598"/>
          </a:xfrm>
        </p:spPr>
        <p:txBody>
          <a:bodyPr/>
          <a:lstStyle/>
          <a:p>
            <a:r>
              <a:rPr lang="en-US" dirty="0"/>
              <a:t>Power your database with security, scalability, and availability</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Overview</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Security enhancements</a:t>
            </a:r>
          </a:p>
          <a:p>
            <a:pPr marL="457200" marR="0" lvl="0" indent="-457200" fontAlgn="auto">
              <a:lnSpc>
                <a:spcPct val="100000"/>
              </a:lnSpc>
              <a:spcBef>
                <a:spcPts val="0"/>
              </a:spcBef>
              <a:spcAft>
                <a:spcPts val="600"/>
              </a:spcAft>
              <a:buClrTx/>
              <a:buSzTx/>
              <a:buFontTx/>
              <a:buNone/>
              <a:tabLst/>
              <a:defRPr/>
            </a:pPr>
            <a:r>
              <a:rPr lang="en-US" sz="1600" dirty="0">
                <a:gradFill>
                  <a:gsLst>
                    <a:gs pos="2917">
                      <a:prstClr val="white"/>
                    </a:gs>
                    <a:gs pos="30000">
                      <a:prstClr val="white"/>
                    </a:gs>
                  </a:gsLst>
                  <a:lin ang="5400000" scaled="0"/>
                </a:gradFill>
                <a:latin typeface="Segoe UI"/>
              </a:rPr>
              <a:t>Scalability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Availability enhancements</a:t>
            </a:r>
          </a:p>
          <a:p>
            <a:pPr marL="457200" indent="-457200">
              <a:spcAft>
                <a:spcPts val="600"/>
              </a:spcAft>
              <a:defRPr/>
            </a:pPr>
            <a:r>
              <a:rPr lang="en-US" sz="1600" dirty="0">
                <a:gradFill>
                  <a:gsLst>
                    <a:gs pos="2917">
                      <a:prstClr val="white"/>
                    </a:gs>
                    <a:gs pos="30000">
                      <a:prstClr val="white"/>
                    </a:gs>
                  </a:gsLst>
                  <a:lin ang="5400000" scaled="0"/>
                </a:gradFill>
                <a:latin typeface="Segoe UI"/>
              </a:rPr>
              <a:t>Purvi’s List</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1" name="Group 34">
            <a:extLst>
              <a:ext uri="{FF2B5EF4-FFF2-40B4-BE49-F238E27FC236}">
                <a16:creationId xmlns:a16="http://schemas.microsoft.com/office/drawing/2014/main" id="{F2D1FBEC-FC0F-E9D3-D5A7-B7789F9EF587}"/>
              </a:ext>
              <a:ext uri="{C183D7F6-B498-43B3-948B-1728B52AA6E4}">
                <adec:decorative xmlns:adec="http://schemas.microsoft.com/office/drawing/2017/decorative" val="1"/>
              </a:ext>
            </a:extLst>
          </p:cNvPr>
          <p:cNvGrpSpPr>
            <a:grpSpLocks noChangeAspect="1"/>
          </p:cNvGrpSpPr>
          <p:nvPr/>
        </p:nvGrpSpPr>
        <p:grpSpPr bwMode="auto">
          <a:xfrm>
            <a:off x="703996" y="1344370"/>
            <a:ext cx="408806" cy="399836"/>
            <a:chOff x="2805" y="999"/>
            <a:chExt cx="319" cy="312"/>
          </a:xfrm>
        </p:grpSpPr>
        <p:sp>
          <p:nvSpPr>
            <p:cNvPr id="12" name="Freeform 35">
              <a:extLst>
                <a:ext uri="{FF2B5EF4-FFF2-40B4-BE49-F238E27FC236}">
                  <a16:creationId xmlns:a16="http://schemas.microsoft.com/office/drawing/2014/main" id="{FB37AB9B-102A-566A-2D3A-76B0580E1809}"/>
                </a:ext>
              </a:extLst>
            </p:cNvPr>
            <p:cNvSpPr>
              <a:spLocks noEditPoints="1"/>
            </p:cNvSpPr>
            <p:nvPr/>
          </p:nvSpPr>
          <p:spPr bwMode="auto">
            <a:xfrm>
              <a:off x="2805" y="999"/>
              <a:ext cx="319" cy="312"/>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gradFill>
              <a:gsLst>
                <a:gs pos="2917">
                  <a:schemeClr val="accent3"/>
                </a:gs>
                <a:gs pos="100000">
                  <a:schemeClr val="accent1"/>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36">
              <a:extLst>
                <a:ext uri="{FF2B5EF4-FFF2-40B4-BE49-F238E27FC236}">
                  <a16:creationId xmlns:a16="http://schemas.microsoft.com/office/drawing/2014/main" id="{0EF9E551-2100-0C09-125B-52BFDBCB1C41}"/>
                </a:ext>
              </a:extLst>
            </p:cNvPr>
            <p:cNvSpPr>
              <a:spLocks noEditPoints="1"/>
            </p:cNvSpPr>
            <p:nvPr/>
          </p:nvSpPr>
          <p:spPr bwMode="auto">
            <a:xfrm>
              <a:off x="2870" y="1057"/>
              <a:ext cx="196" cy="195"/>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3E0BBA53-3FB4-7E74-ECC7-61796B5DF062}"/>
              </a:ext>
              <a:ext uri="{C183D7F6-B498-43B3-948B-1728B52AA6E4}">
                <adec:decorative xmlns:adec="http://schemas.microsoft.com/office/drawing/2017/decorative" val="1"/>
              </a:ext>
            </a:extLst>
          </p:cNvPr>
          <p:cNvSpPr/>
          <p:nvPr/>
        </p:nvSpPr>
        <p:spPr bwMode="auto">
          <a:xfrm>
            <a:off x="741157"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8" name="Rectangle: Rounded Corners 7">
            <a:extLst>
              <a:ext uri="{FF2B5EF4-FFF2-40B4-BE49-F238E27FC236}">
                <a16:creationId xmlns:a16="http://schemas.microsoft.com/office/drawing/2014/main" id="{C511010B-3C92-D37F-FFA5-4E1422262359}"/>
              </a:ext>
              <a:ext uri="{C183D7F6-B498-43B3-948B-1728B52AA6E4}">
                <adec:decorative xmlns:adec="http://schemas.microsoft.com/office/drawing/2017/decorative" val="1"/>
              </a:ext>
            </a:extLst>
          </p:cNvPr>
          <p:cNvSpPr/>
          <p:nvPr/>
        </p:nvSpPr>
        <p:spPr bwMode="auto">
          <a:xfrm>
            <a:off x="4480616"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4" name="Rectangle: Rounded Corners 13">
            <a:extLst>
              <a:ext uri="{FF2B5EF4-FFF2-40B4-BE49-F238E27FC236}">
                <a16:creationId xmlns:a16="http://schemas.microsoft.com/office/drawing/2014/main" id="{A6AC9CA8-E6F7-9BC2-8EFA-28F1E2DD2EF0}"/>
              </a:ext>
              <a:ext uri="{C183D7F6-B498-43B3-948B-1728B52AA6E4}">
                <adec:decorative xmlns:adec="http://schemas.microsoft.com/office/drawing/2017/decorative" val="1"/>
              </a:ext>
            </a:extLst>
          </p:cNvPr>
          <p:cNvSpPr/>
          <p:nvPr/>
        </p:nvSpPr>
        <p:spPr bwMode="auto">
          <a:xfrm>
            <a:off x="4324553"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BFF7CDB0-33FA-EB5E-59F9-FA13F67A1DDD}"/>
              </a:ext>
              <a:ext uri="{C183D7F6-B498-43B3-948B-1728B52AA6E4}">
                <adec:decorative xmlns:adec="http://schemas.microsoft.com/office/drawing/2017/decorative" val="1"/>
              </a:ext>
            </a:extLst>
          </p:cNvPr>
          <p:cNvSpPr/>
          <p:nvPr/>
        </p:nvSpPr>
        <p:spPr bwMode="auto">
          <a:xfrm>
            <a:off x="8220075" y="1676825"/>
            <a:ext cx="3232356" cy="4592213"/>
          </a:xfrm>
          <a:prstGeom prst="roundRect">
            <a:avLst>
              <a:gd name="adj" fmla="val 362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182880" bIns="0" numCol="1" spcCol="0" rtlCol="0" fromWordArt="0" anchor="ctr" anchorCtr="0" forceAA="0" compatLnSpc="1">
            <a:prstTxWarp prst="textNoShape">
              <a:avLst/>
            </a:prstTxWarp>
            <a:noAutofit/>
          </a:bodyPr>
          <a:lstStyle/>
          <a:p>
            <a:pPr marL="0" marR="0" lvl="0" indent="0" algn="l" defTabSz="1822450" rtl="0" eaLnBrk="1" fontAlgn="auto" latinLnBrk="0" hangingPunct="1">
              <a:lnSpc>
                <a:spcPct val="90000"/>
              </a:lnSpc>
              <a:spcBef>
                <a:spcPct val="0"/>
              </a:spcBef>
              <a:spcAft>
                <a:spcPct val="35000"/>
              </a:spcAft>
              <a:buClrTx/>
              <a:buSzTx/>
              <a:buFontTx/>
              <a:buNone/>
              <a:tabLst/>
              <a:defRPr/>
            </a:pPr>
            <a:endParaRPr kumimoji="0" lang="en-US" sz="3200" i="0" u="none" strike="noStrike" kern="1200" cap="none" spc="0" normalizeH="0" baseline="0" noProof="0" dirty="0">
              <a:ln>
                <a:noFill/>
              </a:ln>
              <a:solidFill>
                <a:srgbClr val="000000">
                  <a:hueOff val="0"/>
                  <a:satOff val="0"/>
                  <a:lumOff val="0"/>
                  <a:alphaOff val="0"/>
                </a:srgbClr>
              </a:solidFill>
              <a:effectLst/>
              <a:uLnTx/>
              <a:uFillTx/>
              <a:latin typeface="+mj-lt"/>
              <a:ea typeface="+mn-ea"/>
              <a:cs typeface="+mn-cs"/>
            </a:endParaRPr>
          </a:p>
        </p:txBody>
      </p:sp>
      <p:sp>
        <p:nvSpPr>
          <p:cNvPr id="15" name="Rectangle: Rounded Corners 14">
            <a:extLst>
              <a:ext uri="{FF2B5EF4-FFF2-40B4-BE49-F238E27FC236}">
                <a16:creationId xmlns:a16="http://schemas.microsoft.com/office/drawing/2014/main" id="{82046D11-42F6-B37A-2B7B-728B8E2AC3D7}"/>
              </a:ext>
              <a:ext uri="{C183D7F6-B498-43B3-948B-1728B52AA6E4}">
                <adec:decorative xmlns:adec="http://schemas.microsoft.com/office/drawing/2017/decorative" val="1"/>
              </a:ext>
            </a:extLst>
          </p:cNvPr>
          <p:cNvSpPr/>
          <p:nvPr/>
        </p:nvSpPr>
        <p:spPr bwMode="auto">
          <a:xfrm>
            <a:off x="8071878"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CE8FD17-B99D-471C-92EE-4B7BFC084012}"/>
              </a:ext>
            </a:extLst>
          </p:cNvPr>
          <p:cNvSpPr>
            <a:spLocks noGrp="1"/>
          </p:cNvSpPr>
          <p:nvPr>
            <p:ph type="title"/>
          </p:nvPr>
        </p:nvSpPr>
        <p:spPr>
          <a:xfrm>
            <a:off x="1467353" y="457200"/>
            <a:ext cx="10139429" cy="553998"/>
          </a:xfrm>
        </p:spPr>
        <p:txBody>
          <a:bodyPr tIns="0" rIns="0" bIns="0"/>
          <a:lstStyle/>
          <a:p>
            <a:r>
              <a:rPr lang="en-US" sz="3200" b="0" dirty="0">
                <a:solidFill>
                  <a:srgbClr val="000000"/>
                </a:solidFill>
                <a:latin typeface="Segoe UI Semibold"/>
              </a:rPr>
              <a:t>Industry-proven database engine</a:t>
            </a:r>
            <a:br>
              <a:rPr lang="en-US" dirty="0"/>
            </a:br>
            <a:r>
              <a:rPr lang="en-US" sz="2000" dirty="0">
                <a:solidFill>
                  <a:schemeClr val="accent1"/>
                </a:solidFill>
              </a:rPr>
              <a:t>Security, scalability, and availability</a:t>
            </a:r>
          </a:p>
        </p:txBody>
      </p:sp>
      <p:pic>
        <p:nvPicPr>
          <p:cNvPr id="11" name="Graphic 10">
            <a:extLst>
              <a:ext uri="{FF2B5EF4-FFF2-40B4-BE49-F238E27FC236}">
                <a16:creationId xmlns:a16="http://schemas.microsoft.com/office/drawing/2014/main" id="{DF227C04-C93C-45B9-8912-9B8C215FB41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7335" y="454009"/>
            <a:ext cx="758859" cy="758859"/>
          </a:xfrm>
          <a:prstGeom prst="rect">
            <a:avLst/>
          </a:prstGeom>
        </p:spPr>
      </p:pic>
      <p:sp>
        <p:nvSpPr>
          <p:cNvPr id="111" name="TextBox 110">
            <a:extLst>
              <a:ext uri="{FF2B5EF4-FFF2-40B4-BE49-F238E27FC236}">
                <a16:creationId xmlns:a16="http://schemas.microsoft.com/office/drawing/2014/main" id="{8375A5A4-C4CD-467A-8CAD-29C32CBF84AC}"/>
              </a:ext>
            </a:extLst>
          </p:cNvPr>
          <p:cNvSpPr txBox="1"/>
          <p:nvPr/>
        </p:nvSpPr>
        <p:spPr>
          <a:xfrm>
            <a:off x="4331208" y="1743966"/>
            <a:ext cx="3529584"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Scalable</a:t>
            </a:r>
          </a:p>
        </p:txBody>
      </p:sp>
      <p:sp>
        <p:nvSpPr>
          <p:cNvPr id="112" name="TextBox 111">
            <a:extLst>
              <a:ext uri="{FF2B5EF4-FFF2-40B4-BE49-F238E27FC236}">
                <a16:creationId xmlns:a16="http://schemas.microsoft.com/office/drawing/2014/main" id="{4FEC86BA-BF9C-407A-8B57-9E7A7775DDDD}"/>
              </a:ext>
            </a:extLst>
          </p:cNvPr>
          <p:cNvSpPr txBox="1"/>
          <p:nvPr/>
        </p:nvSpPr>
        <p:spPr>
          <a:xfrm>
            <a:off x="4547686" y="4892254"/>
            <a:ext cx="3064086"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Buffer pool parallel scan</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“Hands-free” tempdb</a:t>
            </a:r>
            <a:endParaRPr kumimoji="0" lang="en-US" sz="1200" i="0" u="none" strike="noStrike" kern="1200" cap="none" spc="0" normalizeH="0" baseline="0" noProof="0" dirty="0">
              <a:ln>
                <a:noFill/>
              </a:ln>
              <a:solidFill>
                <a:srgbClr val="1A1A1A"/>
              </a:solidFill>
              <a:effectLst/>
              <a:uLnTx/>
              <a:uFillTx/>
              <a:ea typeface="+mn-ea"/>
              <a:cs typeface="+mn-cs"/>
            </a:endParaRP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Auto async update stats concurrency</a:t>
            </a:r>
          </a:p>
        </p:txBody>
      </p:sp>
      <p:sp>
        <p:nvSpPr>
          <p:cNvPr id="126" name="TextBox 125">
            <a:extLst>
              <a:ext uri="{FF2B5EF4-FFF2-40B4-BE49-F238E27FC236}">
                <a16:creationId xmlns:a16="http://schemas.microsoft.com/office/drawing/2014/main" id="{56FB9537-BF37-4306-BD19-CC7D453746AB}"/>
              </a:ext>
            </a:extLst>
          </p:cNvPr>
          <p:cNvSpPr txBox="1"/>
          <p:nvPr/>
        </p:nvSpPr>
        <p:spPr>
          <a:xfrm>
            <a:off x="8214313" y="1743966"/>
            <a:ext cx="3236529" cy="523220"/>
          </a:xfrm>
          <a:prstGeom prst="rect">
            <a:avLst/>
          </a:prstGeom>
          <a:noFill/>
        </p:spPr>
        <p:txBody>
          <a:bodyPr wrap="square" anchor="ctr" anchorCtr="0">
            <a:spAutoFit/>
          </a:bodyPr>
          <a:lstStyle>
            <a:defPPr>
              <a:defRPr lang="en-US"/>
            </a:defPPr>
            <a:lvl1pPr marR="0" lvl="0" indent="0" algn="ctr" defTabSz="914192" fontAlgn="auto">
              <a:lnSpc>
                <a:spcPct val="100000"/>
              </a:lnSpc>
              <a:spcBef>
                <a:spcPts val="0"/>
              </a:spcBef>
              <a:spcAft>
                <a:spcPts val="0"/>
              </a:spcAft>
              <a:buClrTx/>
              <a:buSzTx/>
              <a:buFontTx/>
              <a:buNone/>
              <a:tabLst/>
              <a:defRPr kumimoji="0" sz="2800" b="1" i="0" u="none" strike="noStrike" cap="none" spc="0" normalizeH="0" baseline="0">
                <a:ln>
                  <a:noFill/>
                </a:ln>
                <a:effectLst/>
                <a:uLnTx/>
                <a:uFillTx/>
                <a:latin typeface="Segoe UI Semibold"/>
                <a:cs typeface="Segoe UI Semibold"/>
              </a:defRPr>
            </a:lvl1pPr>
          </a:lstStyle>
          <a:p>
            <a:r>
              <a:rPr lang="en-US" dirty="0"/>
              <a:t>Available</a:t>
            </a:r>
          </a:p>
        </p:txBody>
      </p:sp>
      <p:sp>
        <p:nvSpPr>
          <p:cNvPr id="127" name="TextBox 126">
            <a:extLst>
              <a:ext uri="{FF2B5EF4-FFF2-40B4-BE49-F238E27FC236}">
                <a16:creationId xmlns:a16="http://schemas.microsoft.com/office/drawing/2014/main" id="{6C3B5ADD-9ABC-4F81-9AED-EF0D80533732}"/>
              </a:ext>
            </a:extLst>
          </p:cNvPr>
          <p:cNvSpPr txBox="1"/>
          <p:nvPr/>
        </p:nvSpPr>
        <p:spPr>
          <a:xfrm>
            <a:off x="8293211" y="4892254"/>
            <a:ext cx="3064086" cy="1138773"/>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Contained Availability Groups</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Cross-platform SNAPSHOT backups</a:t>
            </a:r>
          </a:p>
          <a:p>
            <a:pPr algn="ctr" defTabSz="914192">
              <a:spcAft>
                <a:spcPts val="1200"/>
              </a:spcAft>
              <a:defRPr/>
            </a:pPr>
            <a:r>
              <a:rPr kumimoji="0" lang="en-US" sz="1200" i="0" u="none" strike="noStrike" kern="1200" cap="none" spc="0" normalizeH="0" baseline="0" noProof="0" dirty="0">
                <a:ln>
                  <a:noFill/>
                </a:ln>
                <a:solidFill>
                  <a:srgbClr val="1A1A1A"/>
                </a:solidFill>
                <a:effectLst/>
                <a:uLnTx/>
                <a:uFillTx/>
                <a:ea typeface="+mn-ea"/>
                <a:cs typeface="+mn-cs"/>
              </a:rPr>
              <a:t>Intel QuickAssist</a:t>
            </a:r>
            <a:r>
              <a:rPr kumimoji="0" lang="en-US" sz="1200" i="0" u="none" strike="noStrike" kern="1200" cap="none" spc="0" normalizeH="0" baseline="30000" noProof="0" dirty="0">
                <a:ln>
                  <a:noFill/>
                </a:ln>
                <a:solidFill>
                  <a:srgbClr val="1A1A1A"/>
                </a:solidFill>
                <a:effectLst/>
                <a:uLnTx/>
                <a:uFillTx/>
                <a:ea typeface="+mn-ea"/>
                <a:cs typeface="+mn-cs"/>
              </a:rPr>
              <a:t>TM</a:t>
            </a:r>
            <a:r>
              <a:rPr kumimoji="0" lang="en-US" sz="1200" i="0" u="none" strike="noStrike" kern="1200" cap="none" spc="0" normalizeH="0" baseline="0" noProof="0" dirty="0">
                <a:ln>
                  <a:noFill/>
                </a:ln>
                <a:solidFill>
                  <a:srgbClr val="1A1A1A"/>
                </a:solidFill>
                <a:effectLst/>
                <a:uLnTx/>
                <a:uFillTx/>
                <a:ea typeface="+mn-ea"/>
                <a:cs typeface="+mn-cs"/>
              </a:rPr>
              <a:t> Technology</a:t>
            </a:r>
            <a:br>
              <a:rPr kumimoji="0" lang="en-US" sz="1200" i="0" u="none" strike="noStrike" kern="1200" cap="none" spc="0" normalizeH="0" baseline="0" noProof="0" dirty="0">
                <a:ln>
                  <a:noFill/>
                </a:ln>
                <a:solidFill>
                  <a:srgbClr val="1A1A1A"/>
                </a:solidFill>
                <a:effectLst/>
                <a:uLnTx/>
                <a:uFillTx/>
                <a:ea typeface="+mn-ea"/>
                <a:cs typeface="+mn-cs"/>
              </a:rPr>
            </a:br>
            <a:r>
              <a:rPr kumimoji="0" lang="en-US" sz="1200" i="0" u="none" strike="noStrike" kern="1200" cap="none" spc="0" normalizeH="0" baseline="0" noProof="0" dirty="0">
                <a:ln>
                  <a:noFill/>
                </a:ln>
                <a:solidFill>
                  <a:srgbClr val="1A1A1A"/>
                </a:solidFill>
                <a:effectLst/>
                <a:uLnTx/>
                <a:uFillTx/>
                <a:ea typeface="+mn-ea"/>
                <a:cs typeface="+mn-cs"/>
              </a:rPr>
              <a:t>backup compression</a:t>
            </a:r>
          </a:p>
        </p:txBody>
      </p:sp>
      <p:sp>
        <p:nvSpPr>
          <p:cNvPr id="13" name="Rectangle: Rounded Corners 12">
            <a:extLst>
              <a:ext uri="{FF2B5EF4-FFF2-40B4-BE49-F238E27FC236}">
                <a16:creationId xmlns:a16="http://schemas.microsoft.com/office/drawing/2014/main" id="{ECB3C4B9-9AA4-5795-80D5-7EBC3CA4E39A}"/>
              </a:ext>
              <a:ext uri="{C183D7F6-B498-43B3-948B-1728B52AA6E4}">
                <adec:decorative xmlns:adec="http://schemas.microsoft.com/office/drawing/2017/decorative" val="1"/>
              </a:ext>
            </a:extLst>
          </p:cNvPr>
          <p:cNvSpPr/>
          <p:nvPr/>
        </p:nvSpPr>
        <p:spPr bwMode="auto">
          <a:xfrm>
            <a:off x="584200" y="2369335"/>
            <a:ext cx="3542894" cy="2347447"/>
          </a:xfrm>
          <a:prstGeom prst="roundRect">
            <a:avLst>
              <a:gd name="adj" fmla="val 4765"/>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TextBox 25">
            <a:extLst>
              <a:ext uri="{FF2B5EF4-FFF2-40B4-BE49-F238E27FC236}">
                <a16:creationId xmlns:a16="http://schemas.microsoft.com/office/drawing/2014/main" id="{86311EEA-2DFD-4AA8-9448-C6CA94D6CC14}"/>
              </a:ext>
            </a:extLst>
          </p:cNvPr>
          <p:cNvSpPr txBox="1"/>
          <p:nvPr/>
        </p:nvSpPr>
        <p:spPr>
          <a:xfrm>
            <a:off x="735091" y="1743966"/>
            <a:ext cx="3232356" cy="523220"/>
          </a:xfrm>
          <a:prstGeom prst="rect">
            <a:avLst/>
          </a:prstGeom>
          <a:noFill/>
        </p:spPr>
        <p:txBody>
          <a:bodyPr wrap="square" anchor="ctr" anchorCtr="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latin typeface="Segoe UI Semibold"/>
                <a:ea typeface="+mn-ea"/>
                <a:cs typeface="Segoe UI Semibold"/>
              </a:rPr>
              <a:t>Secure</a:t>
            </a:r>
          </a:p>
        </p:txBody>
      </p:sp>
      <p:sp>
        <p:nvSpPr>
          <p:cNvPr id="27" name="TextBox 26">
            <a:extLst>
              <a:ext uri="{FF2B5EF4-FFF2-40B4-BE49-F238E27FC236}">
                <a16:creationId xmlns:a16="http://schemas.microsoft.com/office/drawing/2014/main" id="{AA96C449-6E54-4BFB-9463-3C63E5A593DB}"/>
              </a:ext>
            </a:extLst>
          </p:cNvPr>
          <p:cNvSpPr txBox="1"/>
          <p:nvPr/>
        </p:nvSpPr>
        <p:spPr>
          <a:xfrm>
            <a:off x="804740" y="4892254"/>
            <a:ext cx="3094049" cy="954107"/>
          </a:xfrm>
          <a:prstGeom prst="rect">
            <a:avLst/>
          </a:prstGeom>
          <a:noFill/>
        </p:spPr>
        <p:txBody>
          <a:bodyPr wrap="square">
            <a:spAutoFit/>
          </a:bodyPr>
          <a:lstStyle/>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Ledger for SQL Server</a:t>
            </a:r>
          </a:p>
          <a:p>
            <a:pPr marR="0" lvl="0" algn="ctr" defTabSz="914192" rtl="0" eaLnBrk="1" fontAlgn="auto" latinLnBrk="0" hangingPunct="1">
              <a:lnSpc>
                <a:spcPct val="100000"/>
              </a:lnSpc>
              <a:spcBef>
                <a:spcPts val="0"/>
              </a:spcBef>
              <a:spcAft>
                <a:spcPts val="1200"/>
              </a:spcAft>
              <a:buClrTx/>
              <a:buSzTx/>
              <a:tabLst/>
              <a:defRPr/>
            </a:pPr>
            <a:r>
              <a:rPr kumimoji="0" lang="en-US" sz="1200" i="0" u="none" strike="noStrike" kern="1200" cap="none" spc="0" normalizeH="0" baseline="0" noProof="0" dirty="0">
                <a:ln>
                  <a:noFill/>
                </a:ln>
                <a:solidFill>
                  <a:srgbClr val="1A1A1A"/>
                </a:solidFill>
                <a:effectLst/>
                <a:uLnTx/>
                <a:uFillTx/>
                <a:ea typeface="+mn-ea"/>
                <a:cs typeface="+mn-cs"/>
              </a:rPr>
              <a:t>Always encrypted enhancements</a:t>
            </a:r>
          </a:p>
          <a:p>
            <a:pPr marR="0" lvl="0" algn="ctr" defTabSz="914192" rtl="0" eaLnBrk="1" fontAlgn="auto" latinLnBrk="0" hangingPunct="1">
              <a:lnSpc>
                <a:spcPct val="100000"/>
              </a:lnSpc>
              <a:spcBef>
                <a:spcPts val="0"/>
              </a:spcBef>
              <a:spcAft>
                <a:spcPts val="1200"/>
              </a:spcAft>
              <a:buClrTx/>
              <a:buSzTx/>
              <a:tabLst/>
              <a:defRPr/>
            </a:pPr>
            <a:r>
              <a:rPr lang="en-US" sz="1200" dirty="0">
                <a:solidFill>
                  <a:srgbClr val="1A1A1A"/>
                </a:solidFill>
              </a:rPr>
              <a:t>Strict connected encryption (TDS 8.0)</a:t>
            </a:r>
            <a:endParaRPr kumimoji="0" lang="en-US" sz="1200" i="0" u="none" strike="noStrike" kern="1200" cap="none" spc="0" normalizeH="0" baseline="0" noProof="0" dirty="0">
              <a:ln>
                <a:noFill/>
              </a:ln>
              <a:solidFill>
                <a:srgbClr val="1A1A1A"/>
              </a:solidFill>
              <a:effectLst/>
              <a:uLnTx/>
              <a:uFillTx/>
              <a:ea typeface="+mn-ea"/>
              <a:cs typeface="+mn-cs"/>
            </a:endParaRPr>
          </a:p>
        </p:txBody>
      </p:sp>
      <p:grpSp>
        <p:nvGrpSpPr>
          <p:cNvPr id="24" name="Group 23">
            <a:extLst>
              <a:ext uri="{FF2B5EF4-FFF2-40B4-BE49-F238E27FC236}">
                <a16:creationId xmlns:a16="http://schemas.microsoft.com/office/drawing/2014/main" id="{876F3DDE-6B89-A2A6-959A-8EAE73F3F254}"/>
              </a:ext>
              <a:ext uri="{C183D7F6-B498-43B3-948B-1728B52AA6E4}">
                <adec:decorative xmlns:adec="http://schemas.microsoft.com/office/drawing/2017/decorative" val="1"/>
              </a:ext>
            </a:extLst>
          </p:cNvPr>
          <p:cNvGrpSpPr/>
          <p:nvPr/>
        </p:nvGrpSpPr>
        <p:grpSpPr>
          <a:xfrm>
            <a:off x="1333317" y="2619135"/>
            <a:ext cx="2039476" cy="1754662"/>
            <a:chOff x="1162810" y="2358379"/>
            <a:chExt cx="2380490" cy="2048055"/>
          </a:xfrm>
        </p:grpSpPr>
        <p:sp>
          <p:nvSpPr>
            <p:cNvPr id="75" name="Oval 74">
              <a:extLst>
                <a:ext uri="{FF2B5EF4-FFF2-40B4-BE49-F238E27FC236}">
                  <a16:creationId xmlns:a16="http://schemas.microsoft.com/office/drawing/2014/main" id="{DC366577-66A9-4A8F-8483-A52E518F1FB6}"/>
                </a:ext>
              </a:extLst>
            </p:cNvPr>
            <p:cNvSpPr/>
            <p:nvPr/>
          </p:nvSpPr>
          <p:spPr bwMode="auto">
            <a:xfrm rot="16200000">
              <a:off x="146671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76" name="Oval 75">
              <a:extLst>
                <a:ext uri="{FF2B5EF4-FFF2-40B4-BE49-F238E27FC236}">
                  <a16:creationId xmlns:a16="http://schemas.microsoft.com/office/drawing/2014/main" id="{30A263F3-DF98-48E5-84FE-8AD2010F7350}"/>
                </a:ext>
              </a:extLst>
            </p:cNvPr>
            <p:cNvSpPr/>
            <p:nvPr/>
          </p:nvSpPr>
          <p:spPr bwMode="auto">
            <a:xfrm rot="16200000">
              <a:off x="270681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7" name="Oval 76">
              <a:extLst>
                <a:ext uri="{FF2B5EF4-FFF2-40B4-BE49-F238E27FC236}">
                  <a16:creationId xmlns:a16="http://schemas.microsoft.com/office/drawing/2014/main" id="{69175AC5-14C3-4BCA-988A-953CEE99A650}"/>
                </a:ext>
              </a:extLst>
            </p:cNvPr>
            <p:cNvSpPr/>
            <p:nvPr/>
          </p:nvSpPr>
          <p:spPr bwMode="auto">
            <a:xfrm rot="16200000">
              <a:off x="116280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4FF3F2F7-DB7C-4EA6-945D-7D48FAEB7DBB}"/>
                </a:ext>
              </a:extLst>
            </p:cNvPr>
            <p:cNvSpPr/>
            <p:nvPr/>
          </p:nvSpPr>
          <p:spPr bwMode="auto">
            <a:xfrm rot="16200000">
              <a:off x="193480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32" name="Group 4">
              <a:extLst>
                <a:ext uri="{FF2B5EF4-FFF2-40B4-BE49-F238E27FC236}">
                  <a16:creationId xmlns:a16="http://schemas.microsoft.com/office/drawing/2014/main" id="{B070807B-D943-4972-B835-4D43A4116FD4}"/>
                </a:ext>
              </a:extLst>
            </p:cNvPr>
            <p:cNvGrpSpPr>
              <a:grpSpLocks noChangeAspect="1"/>
            </p:cNvGrpSpPr>
            <p:nvPr/>
          </p:nvGrpSpPr>
          <p:grpSpPr bwMode="auto">
            <a:xfrm>
              <a:off x="2134359" y="2415053"/>
              <a:ext cx="437392" cy="437392"/>
              <a:chOff x="410" y="999"/>
              <a:chExt cx="312" cy="312"/>
            </a:xfrm>
          </p:grpSpPr>
          <p:sp>
            <p:nvSpPr>
              <p:cNvPr id="34" name="AutoShape 3">
                <a:extLst>
                  <a:ext uri="{FF2B5EF4-FFF2-40B4-BE49-F238E27FC236}">
                    <a16:creationId xmlns:a16="http://schemas.microsoft.com/office/drawing/2014/main" id="{AAEB4484-24B4-4E13-928C-85339153D36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5">
                <a:extLst>
                  <a:ext uri="{FF2B5EF4-FFF2-40B4-BE49-F238E27FC236}">
                    <a16:creationId xmlns:a16="http://schemas.microsoft.com/office/drawing/2014/main" id="{0C480D53-86C9-449B-A792-EE1A0FB6C2F3}"/>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6">
                <a:extLst>
                  <a:ext uri="{FF2B5EF4-FFF2-40B4-BE49-F238E27FC236}">
                    <a16:creationId xmlns:a16="http://schemas.microsoft.com/office/drawing/2014/main" id="{DC2002BB-4D01-4D98-A63B-27610D9A00F4}"/>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7">
                <a:extLst>
                  <a:ext uri="{FF2B5EF4-FFF2-40B4-BE49-F238E27FC236}">
                    <a16:creationId xmlns:a16="http://schemas.microsoft.com/office/drawing/2014/main" id="{8EB1C63E-B008-4A00-9F50-DB648A82A364}"/>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pic>
          <p:nvPicPr>
            <p:cNvPr id="30" name="Graphic 29">
              <a:extLst>
                <a:ext uri="{FF2B5EF4-FFF2-40B4-BE49-F238E27FC236}">
                  <a16:creationId xmlns:a16="http://schemas.microsoft.com/office/drawing/2014/main" id="{4F0186EC-1598-40BF-903E-73BFB5F0D5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2361" y="3596780"/>
              <a:ext cx="457390" cy="465260"/>
            </a:xfrm>
            <a:prstGeom prst="rect">
              <a:avLst/>
            </a:prstGeom>
          </p:spPr>
        </p:pic>
        <p:pic>
          <p:nvPicPr>
            <p:cNvPr id="5" name="Graphic 4" descr="Plugged Unplugged with solid fill">
              <a:extLst>
                <a:ext uri="{FF2B5EF4-FFF2-40B4-BE49-F238E27FC236}">
                  <a16:creationId xmlns:a16="http://schemas.microsoft.com/office/drawing/2014/main" id="{39EDB72C-E56C-4360-4D53-3F83A6552B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7149" y="3521449"/>
              <a:ext cx="596071" cy="596071"/>
            </a:xfrm>
            <a:prstGeom prst="rect">
              <a:avLst/>
            </a:prstGeom>
          </p:spPr>
        </p:pic>
        <p:grpSp>
          <p:nvGrpSpPr>
            <p:cNvPr id="16" name="Group 15">
              <a:extLst>
                <a:ext uri="{FF2B5EF4-FFF2-40B4-BE49-F238E27FC236}">
                  <a16:creationId xmlns:a16="http://schemas.microsoft.com/office/drawing/2014/main" id="{AF023216-CFAD-35CC-8513-79F8EB14F848}"/>
                </a:ext>
              </a:extLst>
            </p:cNvPr>
            <p:cNvGrpSpPr/>
            <p:nvPr/>
          </p:nvGrpSpPr>
          <p:grpSpPr>
            <a:xfrm>
              <a:off x="2091609" y="3191474"/>
              <a:ext cx="480142" cy="592556"/>
              <a:chOff x="1373357" y="2771717"/>
              <a:chExt cx="1266942" cy="1563570"/>
            </a:xfrm>
          </p:grpSpPr>
          <p:sp>
            <p:nvSpPr>
              <p:cNvPr id="17" name="Freeform: Shape 16">
                <a:extLst>
                  <a:ext uri="{FF2B5EF4-FFF2-40B4-BE49-F238E27FC236}">
                    <a16:creationId xmlns:a16="http://schemas.microsoft.com/office/drawing/2014/main" id="{3C47D9D9-7244-4738-9426-9BDE18ACF7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383A83A7-A15B-0923-83A1-AC358E6F5070}"/>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grpSp>
        <p:nvGrpSpPr>
          <p:cNvPr id="25" name="Group 24">
            <a:extLst>
              <a:ext uri="{FF2B5EF4-FFF2-40B4-BE49-F238E27FC236}">
                <a16:creationId xmlns:a16="http://schemas.microsoft.com/office/drawing/2014/main" id="{625C837B-8BE9-3C89-F6CF-35E460FF127C}"/>
              </a:ext>
              <a:ext uri="{C183D7F6-B498-43B3-948B-1728B52AA6E4}">
                <adec:decorative xmlns:adec="http://schemas.microsoft.com/office/drawing/2017/decorative" val="1"/>
              </a:ext>
            </a:extLst>
          </p:cNvPr>
          <p:cNvGrpSpPr/>
          <p:nvPr/>
        </p:nvGrpSpPr>
        <p:grpSpPr>
          <a:xfrm>
            <a:off x="5076262" y="2619135"/>
            <a:ext cx="2039476" cy="1754662"/>
            <a:chOff x="4905755" y="2358379"/>
            <a:chExt cx="2380490" cy="2048055"/>
          </a:xfrm>
        </p:grpSpPr>
        <p:sp>
          <p:nvSpPr>
            <p:cNvPr id="114" name="Oval 113">
              <a:extLst>
                <a:ext uri="{FF2B5EF4-FFF2-40B4-BE49-F238E27FC236}">
                  <a16:creationId xmlns:a16="http://schemas.microsoft.com/office/drawing/2014/main" id="{8B7C7F6C-B09E-4FEA-A9DC-95D1B8D75DB1}"/>
                </a:ext>
              </a:extLst>
            </p:cNvPr>
            <p:cNvSpPr/>
            <p:nvPr/>
          </p:nvSpPr>
          <p:spPr bwMode="auto">
            <a:xfrm rot="16200000">
              <a:off x="5209657"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15" name="Oval 114">
              <a:extLst>
                <a:ext uri="{FF2B5EF4-FFF2-40B4-BE49-F238E27FC236}">
                  <a16:creationId xmlns:a16="http://schemas.microsoft.com/office/drawing/2014/main" id="{A1C8323B-9888-4B3E-A0AB-472E8E174B96}"/>
                </a:ext>
              </a:extLst>
            </p:cNvPr>
            <p:cNvSpPr/>
            <p:nvPr/>
          </p:nvSpPr>
          <p:spPr bwMode="auto">
            <a:xfrm rot="16200000">
              <a:off x="6449755"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C9ED1115-3EDB-484F-84BC-F9E1FD4B011D}"/>
                </a:ext>
              </a:extLst>
            </p:cNvPr>
            <p:cNvSpPr/>
            <p:nvPr/>
          </p:nvSpPr>
          <p:spPr bwMode="auto">
            <a:xfrm rot="16200000">
              <a:off x="4905754"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32A380AF-99D9-4835-B6BD-6272A23B971A}"/>
                </a:ext>
              </a:extLst>
            </p:cNvPr>
            <p:cNvSpPr/>
            <p:nvPr/>
          </p:nvSpPr>
          <p:spPr bwMode="auto">
            <a:xfrm rot="16200000">
              <a:off x="5677754"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0" name="Freeform 35">
              <a:extLst>
                <a:ext uri="{FF2B5EF4-FFF2-40B4-BE49-F238E27FC236}">
                  <a16:creationId xmlns:a16="http://schemas.microsoft.com/office/drawing/2014/main" id="{7F1CD5A1-566F-4C1E-94E2-18AC00CA21C1}"/>
                </a:ext>
              </a:extLst>
            </p:cNvPr>
            <p:cNvSpPr>
              <a:spLocks noEditPoints="1"/>
            </p:cNvSpPr>
            <p:nvPr/>
          </p:nvSpPr>
          <p:spPr bwMode="auto">
            <a:xfrm>
              <a:off x="5877389" y="2419936"/>
              <a:ext cx="437220" cy="427626"/>
            </a:xfrm>
            <a:custGeom>
              <a:avLst/>
              <a:gdLst>
                <a:gd name="T0" fmla="*/ 715 w 1397"/>
                <a:gd name="T1" fmla="*/ 0 h 1365"/>
                <a:gd name="T2" fmla="*/ 125 w 1397"/>
                <a:gd name="T3" fmla="*/ 341 h 1365"/>
                <a:gd name="T4" fmla="*/ 125 w 1397"/>
                <a:gd name="T5" fmla="*/ 1024 h 1365"/>
                <a:gd name="T6" fmla="*/ 715 w 1397"/>
                <a:gd name="T7" fmla="*/ 1365 h 1365"/>
                <a:gd name="T8" fmla="*/ 1397 w 1397"/>
                <a:gd name="T9" fmla="*/ 683 h 1365"/>
                <a:gd name="T10" fmla="*/ 715 w 1397"/>
                <a:gd name="T11" fmla="*/ 0 h 1365"/>
                <a:gd name="T12" fmla="*/ 714 w 1397"/>
                <a:gd name="T13" fmla="*/ 1238 h 1365"/>
                <a:gd name="T14" fmla="*/ 159 w 1397"/>
                <a:gd name="T15" fmla="*/ 683 h 1365"/>
                <a:gd name="T16" fmla="*/ 714 w 1397"/>
                <a:gd name="T17" fmla="*/ 128 h 1365"/>
                <a:gd name="T18" fmla="*/ 1269 w 1397"/>
                <a:gd name="T19" fmla="*/ 683 h 1365"/>
                <a:gd name="T20" fmla="*/ 714 w 1397"/>
                <a:gd name="T21" fmla="*/ 1238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7" h="1365">
                  <a:moveTo>
                    <a:pt x="715" y="0"/>
                  </a:moveTo>
                  <a:cubicBezTo>
                    <a:pt x="465" y="0"/>
                    <a:pt x="250" y="124"/>
                    <a:pt x="125" y="341"/>
                  </a:cubicBezTo>
                  <a:cubicBezTo>
                    <a:pt x="0" y="559"/>
                    <a:pt x="0" y="807"/>
                    <a:pt x="125" y="1024"/>
                  </a:cubicBezTo>
                  <a:cubicBezTo>
                    <a:pt x="250" y="1242"/>
                    <a:pt x="465" y="1365"/>
                    <a:pt x="715" y="1365"/>
                  </a:cubicBezTo>
                  <a:cubicBezTo>
                    <a:pt x="1092" y="1365"/>
                    <a:pt x="1397" y="1060"/>
                    <a:pt x="1397" y="683"/>
                  </a:cubicBezTo>
                  <a:cubicBezTo>
                    <a:pt x="1397" y="306"/>
                    <a:pt x="1092" y="0"/>
                    <a:pt x="715" y="0"/>
                  </a:cubicBezTo>
                  <a:close/>
                  <a:moveTo>
                    <a:pt x="714" y="1238"/>
                  </a:moveTo>
                  <a:cubicBezTo>
                    <a:pt x="408" y="1238"/>
                    <a:pt x="159" y="989"/>
                    <a:pt x="159" y="683"/>
                  </a:cubicBezTo>
                  <a:cubicBezTo>
                    <a:pt x="159" y="377"/>
                    <a:pt x="408" y="128"/>
                    <a:pt x="714" y="128"/>
                  </a:cubicBezTo>
                  <a:cubicBezTo>
                    <a:pt x="1020" y="128"/>
                    <a:pt x="1269" y="377"/>
                    <a:pt x="1269" y="683"/>
                  </a:cubicBezTo>
                  <a:cubicBezTo>
                    <a:pt x="1269" y="989"/>
                    <a:pt x="1020" y="1238"/>
                    <a:pt x="714" y="123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36">
              <a:extLst>
                <a:ext uri="{FF2B5EF4-FFF2-40B4-BE49-F238E27FC236}">
                  <a16:creationId xmlns:a16="http://schemas.microsoft.com/office/drawing/2014/main" id="{5BF6D9AB-12FA-4F3E-9541-004F13888E01}"/>
                </a:ext>
              </a:extLst>
            </p:cNvPr>
            <p:cNvSpPr>
              <a:spLocks noEditPoints="1"/>
            </p:cNvSpPr>
            <p:nvPr/>
          </p:nvSpPr>
          <p:spPr bwMode="auto">
            <a:xfrm>
              <a:off x="5966478" y="2499431"/>
              <a:ext cx="268637" cy="267266"/>
            </a:xfrm>
            <a:custGeom>
              <a:avLst/>
              <a:gdLst>
                <a:gd name="T0" fmla="*/ 854 w 854"/>
                <a:gd name="T1" fmla="*/ 471 h 854"/>
                <a:gd name="T2" fmla="*/ 852 w 854"/>
                <a:gd name="T3" fmla="*/ 382 h 854"/>
                <a:gd name="T4" fmla="*/ 789 w 854"/>
                <a:gd name="T5" fmla="*/ 383 h 854"/>
                <a:gd name="T6" fmla="*/ 716 w 854"/>
                <a:gd name="T7" fmla="*/ 205 h 854"/>
                <a:gd name="T8" fmla="*/ 760 w 854"/>
                <a:gd name="T9" fmla="*/ 161 h 854"/>
                <a:gd name="T10" fmla="*/ 692 w 854"/>
                <a:gd name="T11" fmla="*/ 96 h 854"/>
                <a:gd name="T12" fmla="*/ 649 w 854"/>
                <a:gd name="T13" fmla="*/ 139 h 854"/>
                <a:gd name="T14" fmla="*/ 465 w 854"/>
                <a:gd name="T15" fmla="*/ 66 h 854"/>
                <a:gd name="T16" fmla="*/ 464 w 854"/>
                <a:gd name="T17" fmla="*/ 0 h 854"/>
                <a:gd name="T18" fmla="*/ 374 w 854"/>
                <a:gd name="T19" fmla="*/ 2 h 854"/>
                <a:gd name="T20" fmla="*/ 374 w 854"/>
                <a:gd name="T21" fmla="*/ 67 h 854"/>
                <a:gd name="T22" fmla="*/ 198 w 854"/>
                <a:gd name="T23" fmla="*/ 144 h 854"/>
                <a:gd name="T24" fmla="*/ 155 w 854"/>
                <a:gd name="T25" fmla="*/ 103 h 854"/>
                <a:gd name="T26" fmla="*/ 89 w 854"/>
                <a:gd name="T27" fmla="*/ 169 h 854"/>
                <a:gd name="T28" fmla="*/ 133 w 854"/>
                <a:gd name="T29" fmla="*/ 211 h 854"/>
                <a:gd name="T30" fmla="*/ 64 w 854"/>
                <a:gd name="T31" fmla="*/ 383 h 854"/>
                <a:gd name="T32" fmla="*/ 0 w 854"/>
                <a:gd name="T33" fmla="*/ 383 h 854"/>
                <a:gd name="T34" fmla="*/ 1 w 854"/>
                <a:gd name="T35" fmla="*/ 472 h 854"/>
                <a:gd name="T36" fmla="*/ 63 w 854"/>
                <a:gd name="T37" fmla="*/ 471 h 854"/>
                <a:gd name="T38" fmla="*/ 138 w 854"/>
                <a:gd name="T39" fmla="*/ 654 h 854"/>
                <a:gd name="T40" fmla="*/ 96 w 854"/>
                <a:gd name="T41" fmla="*/ 696 h 854"/>
                <a:gd name="T42" fmla="*/ 164 w 854"/>
                <a:gd name="T43" fmla="*/ 761 h 854"/>
                <a:gd name="T44" fmla="*/ 205 w 854"/>
                <a:gd name="T45" fmla="*/ 720 h 854"/>
                <a:gd name="T46" fmla="*/ 389 w 854"/>
                <a:gd name="T47" fmla="*/ 794 h 854"/>
                <a:gd name="T48" fmla="*/ 390 w 854"/>
                <a:gd name="T49" fmla="*/ 854 h 854"/>
                <a:gd name="T50" fmla="*/ 480 w 854"/>
                <a:gd name="T51" fmla="*/ 853 h 854"/>
                <a:gd name="T52" fmla="*/ 479 w 854"/>
                <a:gd name="T53" fmla="*/ 792 h 854"/>
                <a:gd name="T54" fmla="*/ 657 w 854"/>
                <a:gd name="T55" fmla="*/ 713 h 854"/>
                <a:gd name="T56" fmla="*/ 700 w 854"/>
                <a:gd name="T57" fmla="*/ 755 h 854"/>
                <a:gd name="T58" fmla="*/ 766 w 854"/>
                <a:gd name="T59" fmla="*/ 688 h 854"/>
                <a:gd name="T60" fmla="*/ 722 w 854"/>
                <a:gd name="T61" fmla="*/ 645 h 854"/>
                <a:gd name="T62" fmla="*/ 790 w 854"/>
                <a:gd name="T63" fmla="*/ 472 h 854"/>
                <a:gd name="T64" fmla="*/ 854 w 854"/>
                <a:gd name="T65" fmla="*/ 471 h 854"/>
                <a:gd name="T66" fmla="*/ 426 w 854"/>
                <a:gd name="T67" fmla="*/ 683 h 854"/>
                <a:gd name="T68" fmla="*/ 170 w 854"/>
                <a:gd name="T69" fmla="*/ 427 h 854"/>
                <a:gd name="T70" fmla="*/ 426 w 854"/>
                <a:gd name="T71" fmla="*/ 171 h 854"/>
                <a:gd name="T72" fmla="*/ 681 w 854"/>
                <a:gd name="T73" fmla="*/ 427 h 854"/>
                <a:gd name="T74" fmla="*/ 426 w 854"/>
                <a:gd name="T75" fmla="*/ 683 h 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4" h="854">
                  <a:moveTo>
                    <a:pt x="854" y="471"/>
                  </a:moveTo>
                  <a:cubicBezTo>
                    <a:pt x="852" y="382"/>
                    <a:pt x="852" y="382"/>
                    <a:pt x="852" y="382"/>
                  </a:cubicBezTo>
                  <a:cubicBezTo>
                    <a:pt x="789" y="383"/>
                    <a:pt x="789" y="383"/>
                    <a:pt x="789" y="383"/>
                  </a:cubicBezTo>
                  <a:cubicBezTo>
                    <a:pt x="781" y="317"/>
                    <a:pt x="755" y="256"/>
                    <a:pt x="716" y="205"/>
                  </a:cubicBezTo>
                  <a:cubicBezTo>
                    <a:pt x="760" y="161"/>
                    <a:pt x="760" y="161"/>
                    <a:pt x="760" y="161"/>
                  </a:cubicBezTo>
                  <a:cubicBezTo>
                    <a:pt x="692" y="96"/>
                    <a:pt x="692" y="96"/>
                    <a:pt x="692" y="96"/>
                  </a:cubicBezTo>
                  <a:cubicBezTo>
                    <a:pt x="649" y="139"/>
                    <a:pt x="649" y="139"/>
                    <a:pt x="649" y="139"/>
                  </a:cubicBezTo>
                  <a:cubicBezTo>
                    <a:pt x="597" y="99"/>
                    <a:pt x="534" y="73"/>
                    <a:pt x="465" y="66"/>
                  </a:cubicBezTo>
                  <a:cubicBezTo>
                    <a:pt x="464" y="0"/>
                    <a:pt x="464" y="0"/>
                    <a:pt x="464" y="0"/>
                  </a:cubicBezTo>
                  <a:cubicBezTo>
                    <a:pt x="374" y="2"/>
                    <a:pt x="374" y="2"/>
                    <a:pt x="374" y="2"/>
                  </a:cubicBezTo>
                  <a:cubicBezTo>
                    <a:pt x="374" y="67"/>
                    <a:pt x="374" y="67"/>
                    <a:pt x="374" y="67"/>
                  </a:cubicBezTo>
                  <a:cubicBezTo>
                    <a:pt x="308" y="77"/>
                    <a:pt x="248" y="104"/>
                    <a:pt x="198" y="144"/>
                  </a:cubicBezTo>
                  <a:cubicBezTo>
                    <a:pt x="155" y="103"/>
                    <a:pt x="155" y="103"/>
                    <a:pt x="155" y="103"/>
                  </a:cubicBezTo>
                  <a:cubicBezTo>
                    <a:pt x="89" y="169"/>
                    <a:pt x="89" y="169"/>
                    <a:pt x="89" y="169"/>
                  </a:cubicBezTo>
                  <a:cubicBezTo>
                    <a:pt x="133" y="211"/>
                    <a:pt x="133" y="211"/>
                    <a:pt x="133" y="211"/>
                  </a:cubicBezTo>
                  <a:cubicBezTo>
                    <a:pt x="96" y="260"/>
                    <a:pt x="72" y="319"/>
                    <a:pt x="64" y="383"/>
                  </a:cubicBezTo>
                  <a:cubicBezTo>
                    <a:pt x="0" y="383"/>
                    <a:pt x="0" y="383"/>
                    <a:pt x="0" y="383"/>
                  </a:cubicBezTo>
                  <a:cubicBezTo>
                    <a:pt x="1" y="472"/>
                    <a:pt x="1" y="472"/>
                    <a:pt x="1" y="472"/>
                  </a:cubicBezTo>
                  <a:cubicBezTo>
                    <a:pt x="63" y="471"/>
                    <a:pt x="63" y="471"/>
                    <a:pt x="63" y="471"/>
                  </a:cubicBezTo>
                  <a:cubicBezTo>
                    <a:pt x="71" y="540"/>
                    <a:pt x="98" y="603"/>
                    <a:pt x="138" y="654"/>
                  </a:cubicBezTo>
                  <a:cubicBezTo>
                    <a:pt x="96" y="696"/>
                    <a:pt x="96" y="696"/>
                    <a:pt x="96" y="696"/>
                  </a:cubicBezTo>
                  <a:cubicBezTo>
                    <a:pt x="164" y="761"/>
                    <a:pt x="164" y="761"/>
                    <a:pt x="164" y="761"/>
                  </a:cubicBezTo>
                  <a:cubicBezTo>
                    <a:pt x="205" y="720"/>
                    <a:pt x="205" y="720"/>
                    <a:pt x="205" y="720"/>
                  </a:cubicBezTo>
                  <a:cubicBezTo>
                    <a:pt x="257" y="760"/>
                    <a:pt x="320" y="786"/>
                    <a:pt x="389" y="794"/>
                  </a:cubicBezTo>
                  <a:cubicBezTo>
                    <a:pt x="390" y="854"/>
                    <a:pt x="390" y="854"/>
                    <a:pt x="390" y="854"/>
                  </a:cubicBezTo>
                  <a:cubicBezTo>
                    <a:pt x="480" y="853"/>
                    <a:pt x="480" y="853"/>
                    <a:pt x="480" y="853"/>
                  </a:cubicBezTo>
                  <a:cubicBezTo>
                    <a:pt x="479" y="792"/>
                    <a:pt x="479" y="792"/>
                    <a:pt x="479" y="792"/>
                  </a:cubicBezTo>
                  <a:cubicBezTo>
                    <a:pt x="546" y="782"/>
                    <a:pt x="607" y="754"/>
                    <a:pt x="657" y="713"/>
                  </a:cubicBezTo>
                  <a:cubicBezTo>
                    <a:pt x="700" y="755"/>
                    <a:pt x="700" y="755"/>
                    <a:pt x="700" y="755"/>
                  </a:cubicBezTo>
                  <a:cubicBezTo>
                    <a:pt x="766" y="688"/>
                    <a:pt x="766" y="688"/>
                    <a:pt x="766" y="688"/>
                  </a:cubicBezTo>
                  <a:cubicBezTo>
                    <a:pt x="722" y="645"/>
                    <a:pt x="722" y="645"/>
                    <a:pt x="722" y="645"/>
                  </a:cubicBezTo>
                  <a:cubicBezTo>
                    <a:pt x="758" y="596"/>
                    <a:pt x="782" y="536"/>
                    <a:pt x="790" y="472"/>
                  </a:cubicBezTo>
                  <a:lnTo>
                    <a:pt x="854" y="471"/>
                  </a:lnTo>
                  <a:close/>
                  <a:moveTo>
                    <a:pt x="426" y="683"/>
                  </a:moveTo>
                  <a:cubicBezTo>
                    <a:pt x="284" y="683"/>
                    <a:pt x="170" y="568"/>
                    <a:pt x="170" y="427"/>
                  </a:cubicBezTo>
                  <a:cubicBezTo>
                    <a:pt x="170" y="286"/>
                    <a:pt x="284" y="171"/>
                    <a:pt x="426" y="171"/>
                  </a:cubicBezTo>
                  <a:cubicBezTo>
                    <a:pt x="567" y="171"/>
                    <a:pt x="681" y="286"/>
                    <a:pt x="681" y="427"/>
                  </a:cubicBezTo>
                  <a:cubicBezTo>
                    <a:pt x="681" y="568"/>
                    <a:pt x="567" y="683"/>
                    <a:pt x="426" y="68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3" name="AutoShape 188">
              <a:extLst>
                <a:ext uri="{FF2B5EF4-FFF2-40B4-BE49-F238E27FC236}">
                  <a16:creationId xmlns:a16="http://schemas.microsoft.com/office/drawing/2014/main" id="{1D8C12E7-87C8-4053-8EA9-624EAC2E2FDB}"/>
                </a:ext>
              </a:extLst>
            </p:cNvPr>
            <p:cNvSpPr>
              <a:spLocks noChangeAspect="1" noChangeArrowheads="1" noTextEdit="1"/>
            </p:cNvSpPr>
            <p:nvPr/>
          </p:nvSpPr>
          <p:spPr bwMode="auto">
            <a:xfrm>
              <a:off x="5110186" y="3669049"/>
              <a:ext cx="427626" cy="320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4" name="Rectangle 190">
              <a:extLst>
                <a:ext uri="{FF2B5EF4-FFF2-40B4-BE49-F238E27FC236}">
                  <a16:creationId xmlns:a16="http://schemas.microsoft.com/office/drawing/2014/main" id="{5AFF1BD5-F10C-4039-90A5-19DBB6C70358}"/>
                </a:ext>
              </a:extLst>
            </p:cNvPr>
            <p:cNvSpPr>
              <a:spLocks noChangeArrowheads="1"/>
            </p:cNvSpPr>
            <p:nvPr/>
          </p:nvSpPr>
          <p:spPr bwMode="auto">
            <a:xfrm>
              <a:off x="5110186" y="3669049"/>
              <a:ext cx="427626" cy="3974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Rectangle 191">
              <a:extLst>
                <a:ext uri="{FF2B5EF4-FFF2-40B4-BE49-F238E27FC236}">
                  <a16:creationId xmlns:a16="http://schemas.microsoft.com/office/drawing/2014/main" id="{3A910815-3214-4061-859A-094ED81336B4}"/>
                </a:ext>
              </a:extLst>
            </p:cNvPr>
            <p:cNvSpPr>
              <a:spLocks noChangeArrowheads="1"/>
            </p:cNvSpPr>
            <p:nvPr/>
          </p:nvSpPr>
          <p:spPr bwMode="auto">
            <a:xfrm>
              <a:off x="5110186" y="3708796"/>
              <a:ext cx="427626" cy="28097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6" name="Oval 192">
              <a:extLst>
                <a:ext uri="{FF2B5EF4-FFF2-40B4-BE49-F238E27FC236}">
                  <a16:creationId xmlns:a16="http://schemas.microsoft.com/office/drawing/2014/main" id="{D296CF8A-967D-4193-82D4-60FD1F5009EA}"/>
                </a:ext>
              </a:extLst>
            </p:cNvPr>
            <p:cNvSpPr>
              <a:spLocks noChangeArrowheads="1"/>
            </p:cNvSpPr>
            <p:nvPr/>
          </p:nvSpPr>
          <p:spPr bwMode="auto">
            <a:xfrm>
              <a:off x="5123892" y="3682755"/>
              <a:ext cx="12335"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7" name="Oval 193">
              <a:extLst>
                <a:ext uri="{FF2B5EF4-FFF2-40B4-BE49-F238E27FC236}">
                  <a16:creationId xmlns:a16="http://schemas.microsoft.com/office/drawing/2014/main" id="{0B145049-BFCB-46C1-87B9-29D5A6334A7E}"/>
                </a:ext>
              </a:extLst>
            </p:cNvPr>
            <p:cNvSpPr>
              <a:spLocks noChangeArrowheads="1"/>
            </p:cNvSpPr>
            <p:nvPr/>
          </p:nvSpPr>
          <p:spPr bwMode="auto">
            <a:xfrm>
              <a:off x="5143080"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8" name="Oval 194">
              <a:extLst>
                <a:ext uri="{FF2B5EF4-FFF2-40B4-BE49-F238E27FC236}">
                  <a16:creationId xmlns:a16="http://schemas.microsoft.com/office/drawing/2014/main" id="{07150223-D8A6-4EC9-A933-F72FA82E83D8}"/>
                </a:ext>
              </a:extLst>
            </p:cNvPr>
            <p:cNvSpPr>
              <a:spLocks noChangeArrowheads="1"/>
            </p:cNvSpPr>
            <p:nvPr/>
          </p:nvSpPr>
          <p:spPr bwMode="auto">
            <a:xfrm>
              <a:off x="5163639" y="3682755"/>
              <a:ext cx="13706" cy="1370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9" name="Freeform 195">
              <a:extLst>
                <a:ext uri="{FF2B5EF4-FFF2-40B4-BE49-F238E27FC236}">
                  <a16:creationId xmlns:a16="http://schemas.microsoft.com/office/drawing/2014/main" id="{A3844B89-8407-46C8-8366-09BC341E140C}"/>
                </a:ext>
              </a:extLst>
            </p:cNvPr>
            <p:cNvSpPr>
              <a:spLocks/>
            </p:cNvSpPr>
            <p:nvPr/>
          </p:nvSpPr>
          <p:spPr bwMode="auto">
            <a:xfrm>
              <a:off x="5382935" y="3834891"/>
              <a:ext cx="60306" cy="61677"/>
            </a:xfrm>
            <a:custGeom>
              <a:avLst/>
              <a:gdLst>
                <a:gd name="T0" fmla="*/ 34 w 44"/>
                <a:gd name="T1" fmla="*/ 0 h 45"/>
                <a:gd name="T2" fmla="*/ 44 w 44"/>
                <a:gd name="T3" fmla="*/ 11 h 45"/>
                <a:gd name="T4" fmla="*/ 10 w 44"/>
                <a:gd name="T5" fmla="*/ 45 h 45"/>
                <a:gd name="T6" fmla="*/ 0 w 44"/>
                <a:gd name="T7" fmla="*/ 35 h 45"/>
                <a:gd name="T8" fmla="*/ 34 w 44"/>
                <a:gd name="T9" fmla="*/ 0 h 45"/>
              </a:gdLst>
              <a:ahLst/>
              <a:cxnLst>
                <a:cxn ang="0">
                  <a:pos x="T0" y="T1"/>
                </a:cxn>
                <a:cxn ang="0">
                  <a:pos x="T2" y="T3"/>
                </a:cxn>
                <a:cxn ang="0">
                  <a:pos x="T4" y="T5"/>
                </a:cxn>
                <a:cxn ang="0">
                  <a:pos x="T6" y="T7"/>
                </a:cxn>
                <a:cxn ang="0">
                  <a:pos x="T8" y="T9"/>
                </a:cxn>
              </a:cxnLst>
              <a:rect l="0" t="0" r="r" b="b"/>
              <a:pathLst>
                <a:path w="44" h="45">
                  <a:moveTo>
                    <a:pt x="34" y="0"/>
                  </a:moveTo>
                  <a:lnTo>
                    <a:pt x="44" y="11"/>
                  </a:lnTo>
                  <a:lnTo>
                    <a:pt x="10" y="45"/>
                  </a:lnTo>
                  <a:lnTo>
                    <a:pt x="0" y="35"/>
                  </a:lnTo>
                  <a:lnTo>
                    <a:pt x="3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0" name="Freeform 196">
              <a:extLst>
                <a:ext uri="{FF2B5EF4-FFF2-40B4-BE49-F238E27FC236}">
                  <a16:creationId xmlns:a16="http://schemas.microsoft.com/office/drawing/2014/main" id="{E5C9EA36-D6BA-4D57-9504-C2868032E153}"/>
                </a:ext>
              </a:extLst>
            </p:cNvPr>
            <p:cNvSpPr>
              <a:spLocks/>
            </p:cNvSpPr>
            <p:nvPr/>
          </p:nvSpPr>
          <p:spPr bwMode="auto">
            <a:xfrm>
              <a:off x="5381564" y="3801997"/>
              <a:ext cx="61677" cy="61677"/>
            </a:xfrm>
            <a:custGeom>
              <a:avLst/>
              <a:gdLst>
                <a:gd name="T0" fmla="*/ 45 w 45"/>
                <a:gd name="T1" fmla="*/ 35 h 45"/>
                <a:gd name="T2" fmla="*/ 35 w 45"/>
                <a:gd name="T3" fmla="*/ 45 h 45"/>
                <a:gd name="T4" fmla="*/ 0 w 45"/>
                <a:gd name="T5" fmla="*/ 11 h 45"/>
                <a:gd name="T6" fmla="*/ 11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5" y="45"/>
                  </a:lnTo>
                  <a:lnTo>
                    <a:pt x="0" y="11"/>
                  </a:lnTo>
                  <a:lnTo>
                    <a:pt x="11" y="0"/>
                  </a:lnTo>
                  <a:lnTo>
                    <a:pt x="45" y="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1" name="Freeform 197">
              <a:extLst>
                <a:ext uri="{FF2B5EF4-FFF2-40B4-BE49-F238E27FC236}">
                  <a16:creationId xmlns:a16="http://schemas.microsoft.com/office/drawing/2014/main" id="{A9A54A7E-D61A-401F-B938-04DECAFBAC46}"/>
                </a:ext>
              </a:extLst>
            </p:cNvPr>
            <p:cNvSpPr>
              <a:spLocks/>
            </p:cNvSpPr>
            <p:nvPr/>
          </p:nvSpPr>
          <p:spPr bwMode="auto">
            <a:xfrm>
              <a:off x="5203387" y="3834891"/>
              <a:ext cx="61677" cy="61677"/>
            </a:xfrm>
            <a:custGeom>
              <a:avLst/>
              <a:gdLst>
                <a:gd name="T0" fmla="*/ 11 w 45"/>
                <a:gd name="T1" fmla="*/ 0 h 45"/>
                <a:gd name="T2" fmla="*/ 0 w 45"/>
                <a:gd name="T3" fmla="*/ 11 h 45"/>
                <a:gd name="T4" fmla="*/ 34 w 45"/>
                <a:gd name="T5" fmla="*/ 45 h 45"/>
                <a:gd name="T6" fmla="*/ 45 w 45"/>
                <a:gd name="T7" fmla="*/ 34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4" y="45"/>
                  </a:lnTo>
                  <a:lnTo>
                    <a:pt x="45" y="34"/>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2" name="Freeform 198">
              <a:extLst>
                <a:ext uri="{FF2B5EF4-FFF2-40B4-BE49-F238E27FC236}">
                  <a16:creationId xmlns:a16="http://schemas.microsoft.com/office/drawing/2014/main" id="{A7A09A50-A8EF-4C59-A177-2E23AE2AD322}"/>
                </a:ext>
              </a:extLst>
            </p:cNvPr>
            <p:cNvSpPr>
              <a:spLocks/>
            </p:cNvSpPr>
            <p:nvPr/>
          </p:nvSpPr>
          <p:spPr bwMode="auto">
            <a:xfrm>
              <a:off x="5203387" y="3803368"/>
              <a:ext cx="61677" cy="60306"/>
            </a:xfrm>
            <a:custGeom>
              <a:avLst/>
              <a:gdLst>
                <a:gd name="T0" fmla="*/ 0 w 45"/>
                <a:gd name="T1" fmla="*/ 34 h 44"/>
                <a:gd name="T2" fmla="*/ 11 w 45"/>
                <a:gd name="T3" fmla="*/ 44 h 44"/>
                <a:gd name="T4" fmla="*/ 45 w 45"/>
                <a:gd name="T5" fmla="*/ 10 h 44"/>
                <a:gd name="T6" fmla="*/ 34 w 45"/>
                <a:gd name="T7" fmla="*/ 0 h 44"/>
                <a:gd name="T8" fmla="*/ 0 w 45"/>
                <a:gd name="T9" fmla="*/ 34 h 44"/>
              </a:gdLst>
              <a:ahLst/>
              <a:cxnLst>
                <a:cxn ang="0">
                  <a:pos x="T0" y="T1"/>
                </a:cxn>
                <a:cxn ang="0">
                  <a:pos x="T2" y="T3"/>
                </a:cxn>
                <a:cxn ang="0">
                  <a:pos x="T4" y="T5"/>
                </a:cxn>
                <a:cxn ang="0">
                  <a:pos x="T6" y="T7"/>
                </a:cxn>
                <a:cxn ang="0">
                  <a:pos x="T8" y="T9"/>
                </a:cxn>
              </a:cxnLst>
              <a:rect l="0" t="0" r="r" b="b"/>
              <a:pathLst>
                <a:path w="45" h="44">
                  <a:moveTo>
                    <a:pt x="0" y="34"/>
                  </a:moveTo>
                  <a:lnTo>
                    <a:pt x="11" y="44"/>
                  </a:lnTo>
                  <a:lnTo>
                    <a:pt x="45" y="10"/>
                  </a:lnTo>
                  <a:lnTo>
                    <a:pt x="34" y="0"/>
                  </a:lnTo>
                  <a:lnTo>
                    <a:pt x="0" y="3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3" name="Rectangle 199">
              <a:extLst>
                <a:ext uri="{FF2B5EF4-FFF2-40B4-BE49-F238E27FC236}">
                  <a16:creationId xmlns:a16="http://schemas.microsoft.com/office/drawing/2014/main" id="{C7B562F4-897E-4DB0-995B-BFB307391EE1}"/>
                </a:ext>
              </a:extLst>
            </p:cNvPr>
            <p:cNvSpPr>
              <a:spLocks noChangeArrowheads="1"/>
            </p:cNvSpPr>
            <p:nvPr/>
          </p:nvSpPr>
          <p:spPr bwMode="auto">
            <a:xfrm>
              <a:off x="5303440" y="3829409"/>
              <a:ext cx="41118" cy="3974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pic>
          <p:nvPicPr>
            <p:cNvPr id="10" name="Graphic 9" descr="Processor with solid fill">
              <a:extLst>
                <a:ext uri="{FF2B5EF4-FFF2-40B4-BE49-F238E27FC236}">
                  <a16:creationId xmlns:a16="http://schemas.microsoft.com/office/drawing/2014/main" id="{B8257D15-874D-4081-9218-8D20BC9C23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33383" y="3594792"/>
              <a:ext cx="469234" cy="469234"/>
            </a:xfrm>
            <a:prstGeom prst="rect">
              <a:avLst/>
            </a:prstGeom>
          </p:spPr>
        </p:pic>
        <p:sp>
          <p:nvSpPr>
            <p:cNvPr id="143" name="Freeform 136">
              <a:extLst>
                <a:ext uri="{FF2B5EF4-FFF2-40B4-BE49-F238E27FC236}">
                  <a16:creationId xmlns:a16="http://schemas.microsoft.com/office/drawing/2014/main" id="{2998C821-C375-4D9A-9F5F-802B3BE630FD}"/>
                </a:ext>
              </a:extLst>
            </p:cNvPr>
            <p:cNvSpPr>
              <a:spLocks/>
            </p:cNvSpPr>
            <p:nvPr/>
          </p:nvSpPr>
          <p:spPr bwMode="auto">
            <a:xfrm>
              <a:off x="6434207" y="352315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nvGrpSpPr>
            <p:cNvPr id="19" name="Group 18">
              <a:extLst>
                <a:ext uri="{FF2B5EF4-FFF2-40B4-BE49-F238E27FC236}">
                  <a16:creationId xmlns:a16="http://schemas.microsoft.com/office/drawing/2014/main" id="{52FB65F0-F4C4-04CB-EF84-73E90E659925}"/>
                </a:ext>
              </a:extLst>
            </p:cNvPr>
            <p:cNvGrpSpPr/>
            <p:nvPr/>
          </p:nvGrpSpPr>
          <p:grpSpPr>
            <a:xfrm>
              <a:off x="5741879" y="3206351"/>
              <a:ext cx="711608" cy="575050"/>
              <a:chOff x="1098692" y="2946401"/>
              <a:chExt cx="1816272" cy="1467728"/>
            </a:xfrm>
          </p:grpSpPr>
          <p:sp>
            <p:nvSpPr>
              <p:cNvPr id="20" name="Freeform: Shape 19">
                <a:extLst>
                  <a:ext uri="{FF2B5EF4-FFF2-40B4-BE49-F238E27FC236}">
                    <a16:creationId xmlns:a16="http://schemas.microsoft.com/office/drawing/2014/main" id="{5A48ACB5-7EDF-FB12-0269-3DC3B2596B9F}"/>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1" name="Freeform: Shape 20">
                <a:extLst>
                  <a:ext uri="{FF2B5EF4-FFF2-40B4-BE49-F238E27FC236}">
                    <a16:creationId xmlns:a16="http://schemas.microsoft.com/office/drawing/2014/main" id="{B43D6C42-6759-2260-8323-9FB17C11B842}"/>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grpSp>
      <p:grpSp>
        <p:nvGrpSpPr>
          <p:cNvPr id="28" name="Group 27">
            <a:extLst>
              <a:ext uri="{FF2B5EF4-FFF2-40B4-BE49-F238E27FC236}">
                <a16:creationId xmlns:a16="http://schemas.microsoft.com/office/drawing/2014/main" id="{F2112451-F623-8E5E-BE2B-57F2E5C15E74}"/>
              </a:ext>
              <a:ext uri="{C183D7F6-B498-43B3-948B-1728B52AA6E4}">
                <adec:decorative xmlns:adec="http://schemas.microsoft.com/office/drawing/2017/decorative" val="1"/>
              </a:ext>
            </a:extLst>
          </p:cNvPr>
          <p:cNvGrpSpPr/>
          <p:nvPr/>
        </p:nvGrpSpPr>
        <p:grpSpPr>
          <a:xfrm>
            <a:off x="8821787" y="2619135"/>
            <a:ext cx="2039476" cy="1754662"/>
            <a:chOff x="8651280" y="2358379"/>
            <a:chExt cx="2380490" cy="2048055"/>
          </a:xfrm>
        </p:grpSpPr>
        <p:sp>
          <p:nvSpPr>
            <p:cNvPr id="129" name="Oval 128">
              <a:extLst>
                <a:ext uri="{FF2B5EF4-FFF2-40B4-BE49-F238E27FC236}">
                  <a16:creationId xmlns:a16="http://schemas.microsoft.com/office/drawing/2014/main" id="{C92B6A1E-866E-4937-8C9A-07548B8D9882}"/>
                </a:ext>
              </a:extLst>
            </p:cNvPr>
            <p:cNvSpPr/>
            <p:nvPr/>
          </p:nvSpPr>
          <p:spPr bwMode="auto">
            <a:xfrm rot="16200000">
              <a:off x="8955182" y="2634392"/>
              <a:ext cx="1772685" cy="1771400"/>
            </a:xfrm>
            <a:prstGeom prst="ellipse">
              <a:avLst/>
            </a:prstGeom>
            <a:noFill/>
            <a:ln w="38100" cap="flat" cmpd="sng" algn="ctr">
              <a:solidFill>
                <a:srgbClr val="0078D4"/>
              </a:solid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30" name="Oval 129">
              <a:extLst>
                <a:ext uri="{FF2B5EF4-FFF2-40B4-BE49-F238E27FC236}">
                  <a16:creationId xmlns:a16="http://schemas.microsoft.com/office/drawing/2014/main" id="{1D71E736-9B6D-4E37-A09E-126C644DEDF8}"/>
                </a:ext>
              </a:extLst>
            </p:cNvPr>
            <p:cNvSpPr/>
            <p:nvPr/>
          </p:nvSpPr>
          <p:spPr bwMode="auto">
            <a:xfrm rot="16200000">
              <a:off x="10195280"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A11A7D70-F91A-4BC3-A2B1-B63906973550}"/>
                </a:ext>
              </a:extLst>
            </p:cNvPr>
            <p:cNvSpPr/>
            <p:nvPr/>
          </p:nvSpPr>
          <p:spPr bwMode="auto">
            <a:xfrm rot="16200000">
              <a:off x="8651279" y="3411165"/>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2" name="Oval 131">
              <a:extLst>
                <a:ext uri="{FF2B5EF4-FFF2-40B4-BE49-F238E27FC236}">
                  <a16:creationId xmlns:a16="http://schemas.microsoft.com/office/drawing/2014/main" id="{54C3195D-0807-4BC1-9A29-21EA2172D234}"/>
                </a:ext>
              </a:extLst>
            </p:cNvPr>
            <p:cNvSpPr/>
            <p:nvPr/>
          </p:nvSpPr>
          <p:spPr bwMode="auto">
            <a:xfrm rot="16200000">
              <a:off x="9423279" y="2358380"/>
              <a:ext cx="836491" cy="836489"/>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5" name="Freeform: Shape 54">
              <a:extLst>
                <a:ext uri="{FF2B5EF4-FFF2-40B4-BE49-F238E27FC236}">
                  <a16:creationId xmlns:a16="http://schemas.microsoft.com/office/drawing/2014/main" id="{68CDAA1D-2C74-47FE-8149-FA1F886A7C41}"/>
                </a:ext>
              </a:extLst>
            </p:cNvPr>
            <p:cNvSpPr>
              <a:spLocks/>
            </p:cNvSpPr>
            <p:nvPr/>
          </p:nvSpPr>
          <p:spPr bwMode="auto">
            <a:xfrm>
              <a:off x="9624648" y="2579530"/>
              <a:ext cx="216876" cy="271095"/>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56" name="Freeform: Shape 55">
              <a:extLst>
                <a:ext uri="{FF2B5EF4-FFF2-40B4-BE49-F238E27FC236}">
                  <a16:creationId xmlns:a16="http://schemas.microsoft.com/office/drawing/2014/main" id="{5FF69009-C603-4541-B5E4-1C0B62CB3E0D}"/>
                </a:ext>
              </a:extLst>
            </p:cNvPr>
            <p:cNvSpPr>
              <a:spLocks/>
            </p:cNvSpPr>
            <p:nvPr/>
          </p:nvSpPr>
          <p:spPr bwMode="auto">
            <a:xfrm>
              <a:off x="9841524" y="2416873"/>
              <a:ext cx="216876" cy="271095"/>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
          <p:nvSpPr>
            <p:cNvPr id="60" name="Freeform: Shape 59">
              <a:extLst>
                <a:ext uri="{FF2B5EF4-FFF2-40B4-BE49-F238E27FC236}">
                  <a16:creationId xmlns:a16="http://schemas.microsoft.com/office/drawing/2014/main" id="{232CEA4C-EE2E-424B-AE20-8E2B1EF04104}"/>
                </a:ext>
              </a:extLst>
            </p:cNvPr>
            <p:cNvSpPr/>
            <p:nvPr/>
          </p:nvSpPr>
          <p:spPr>
            <a:xfrm>
              <a:off x="10461776" y="3656945"/>
              <a:ext cx="391028" cy="322598"/>
            </a:xfrm>
            <a:custGeom>
              <a:avLst/>
              <a:gdLst>
                <a:gd name="connsiteX0" fmla="*/ 195514 w 391028"/>
                <a:gd name="connsiteY0" fmla="*/ 283496 h 322598"/>
                <a:gd name="connsiteX1" fmla="*/ 107533 w 391028"/>
                <a:gd name="connsiteY1" fmla="*/ 195514 h 322598"/>
                <a:gd name="connsiteX2" fmla="*/ 195514 w 391028"/>
                <a:gd name="connsiteY2" fmla="*/ 107533 h 322598"/>
                <a:gd name="connsiteX3" fmla="*/ 283496 w 391028"/>
                <a:gd name="connsiteY3" fmla="*/ 195514 h 322598"/>
                <a:gd name="connsiteX4" fmla="*/ 195514 w 391028"/>
                <a:gd name="connsiteY4" fmla="*/ 283496 h 322598"/>
                <a:gd name="connsiteX5" fmla="*/ 97757 w 391028"/>
                <a:gd name="connsiteY5" fmla="*/ 127084 h 322598"/>
                <a:gd name="connsiteX6" fmla="*/ 39103 w 391028"/>
                <a:gd name="connsiteY6" fmla="*/ 127084 h 322598"/>
                <a:gd name="connsiteX7" fmla="*/ 39103 w 391028"/>
                <a:gd name="connsiteY7" fmla="*/ 87981 h 322598"/>
                <a:gd name="connsiteX8" fmla="*/ 97757 w 391028"/>
                <a:gd name="connsiteY8" fmla="*/ 87981 h 322598"/>
                <a:gd name="connsiteX9" fmla="*/ 97757 w 391028"/>
                <a:gd name="connsiteY9" fmla="*/ 127084 h 322598"/>
                <a:gd name="connsiteX10" fmla="*/ 371477 w 391028"/>
                <a:gd name="connsiteY10" fmla="*/ 48879 h 322598"/>
                <a:gd name="connsiteX11" fmla="*/ 273720 w 391028"/>
                <a:gd name="connsiteY11" fmla="*/ 48879 h 322598"/>
                <a:gd name="connsiteX12" fmla="*/ 244393 w 391028"/>
                <a:gd name="connsiteY12" fmla="*/ 0 h 322598"/>
                <a:gd name="connsiteX13" fmla="*/ 146636 w 391028"/>
                <a:gd name="connsiteY13" fmla="*/ 0 h 322598"/>
                <a:gd name="connsiteX14" fmla="*/ 117309 w 391028"/>
                <a:gd name="connsiteY14" fmla="*/ 48879 h 322598"/>
                <a:gd name="connsiteX15" fmla="*/ 19551 w 391028"/>
                <a:gd name="connsiteY15" fmla="*/ 48879 h 322598"/>
                <a:gd name="connsiteX16" fmla="*/ 0 w 391028"/>
                <a:gd name="connsiteY16" fmla="*/ 68430 h 322598"/>
                <a:gd name="connsiteX17" fmla="*/ 0 w 391028"/>
                <a:gd name="connsiteY17" fmla="*/ 303047 h 322598"/>
                <a:gd name="connsiteX18" fmla="*/ 19551 w 391028"/>
                <a:gd name="connsiteY18" fmla="*/ 322598 h 322598"/>
                <a:gd name="connsiteX19" fmla="*/ 371477 w 391028"/>
                <a:gd name="connsiteY19" fmla="*/ 322598 h 322598"/>
                <a:gd name="connsiteX20" fmla="*/ 391028 w 391028"/>
                <a:gd name="connsiteY20" fmla="*/ 303047 h 322598"/>
                <a:gd name="connsiteX21" fmla="*/ 391028 w 391028"/>
                <a:gd name="connsiteY21" fmla="*/ 68430 h 322598"/>
                <a:gd name="connsiteX22" fmla="*/ 371477 w 391028"/>
                <a:gd name="connsiteY22" fmla="*/ 48879 h 322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028" h="322598">
                  <a:moveTo>
                    <a:pt x="195514" y="283496"/>
                  </a:moveTo>
                  <a:cubicBezTo>
                    <a:pt x="146636" y="283496"/>
                    <a:pt x="107533" y="244393"/>
                    <a:pt x="107533" y="195514"/>
                  </a:cubicBezTo>
                  <a:cubicBezTo>
                    <a:pt x="107533" y="146636"/>
                    <a:pt x="146636" y="107533"/>
                    <a:pt x="195514" y="107533"/>
                  </a:cubicBezTo>
                  <a:cubicBezTo>
                    <a:pt x="244393" y="107533"/>
                    <a:pt x="283496" y="146636"/>
                    <a:pt x="283496" y="195514"/>
                  </a:cubicBezTo>
                  <a:cubicBezTo>
                    <a:pt x="283496" y="244393"/>
                    <a:pt x="244393" y="283496"/>
                    <a:pt x="195514" y="283496"/>
                  </a:cubicBezTo>
                  <a:close/>
                  <a:moveTo>
                    <a:pt x="97757" y="127084"/>
                  </a:moveTo>
                  <a:lnTo>
                    <a:pt x="39103" y="127084"/>
                  </a:lnTo>
                  <a:lnTo>
                    <a:pt x="39103" y="87981"/>
                  </a:lnTo>
                  <a:lnTo>
                    <a:pt x="97757" y="87981"/>
                  </a:lnTo>
                  <a:lnTo>
                    <a:pt x="97757" y="127084"/>
                  </a:lnTo>
                  <a:close/>
                  <a:moveTo>
                    <a:pt x="371477" y="48879"/>
                  </a:moveTo>
                  <a:lnTo>
                    <a:pt x="273720" y="48879"/>
                  </a:lnTo>
                  <a:lnTo>
                    <a:pt x="244393" y="0"/>
                  </a:lnTo>
                  <a:lnTo>
                    <a:pt x="146636" y="0"/>
                  </a:lnTo>
                  <a:lnTo>
                    <a:pt x="117309" y="48879"/>
                  </a:lnTo>
                  <a:lnTo>
                    <a:pt x="19551" y="48879"/>
                  </a:lnTo>
                  <a:cubicBezTo>
                    <a:pt x="8798" y="48879"/>
                    <a:pt x="0" y="57677"/>
                    <a:pt x="0" y="68430"/>
                  </a:cubicBezTo>
                  <a:lnTo>
                    <a:pt x="0" y="303047"/>
                  </a:lnTo>
                  <a:cubicBezTo>
                    <a:pt x="0" y="313800"/>
                    <a:pt x="8798" y="322598"/>
                    <a:pt x="19551" y="322598"/>
                  </a:cubicBezTo>
                  <a:lnTo>
                    <a:pt x="371477" y="322598"/>
                  </a:lnTo>
                  <a:cubicBezTo>
                    <a:pt x="382230" y="322598"/>
                    <a:pt x="391028" y="313800"/>
                    <a:pt x="391028" y="303047"/>
                  </a:cubicBezTo>
                  <a:lnTo>
                    <a:pt x="391028" y="68430"/>
                  </a:lnTo>
                  <a:cubicBezTo>
                    <a:pt x="391028" y="57677"/>
                    <a:pt x="382230" y="48879"/>
                    <a:pt x="371477" y="48879"/>
                  </a:cubicBezTo>
                  <a:close/>
                </a:path>
              </a:pathLst>
            </a:custGeom>
            <a:solidFill>
              <a:schemeClr val="tx1"/>
            </a:solidFill>
            <a:ln w="4862" cap="flat">
              <a:noFill/>
              <a:prstDash val="solid"/>
              <a:miter/>
            </a:ln>
          </p:spPr>
          <p:txBody>
            <a:bodyPr rtlCol="0" anchor="ctr"/>
            <a:lstStyle/>
            <a:p>
              <a:endParaRPr lang="en-AU" dirty="0"/>
            </a:p>
          </p:txBody>
        </p:sp>
        <p:sp>
          <p:nvSpPr>
            <p:cNvPr id="63" name="Freeform: Shape 62">
              <a:extLst>
                <a:ext uri="{FF2B5EF4-FFF2-40B4-BE49-F238E27FC236}">
                  <a16:creationId xmlns:a16="http://schemas.microsoft.com/office/drawing/2014/main" id="{6E17915F-F30E-4983-908E-BA30349427B3}"/>
                </a:ext>
              </a:extLst>
            </p:cNvPr>
            <p:cNvSpPr/>
            <p:nvPr/>
          </p:nvSpPr>
          <p:spPr>
            <a:xfrm>
              <a:off x="10588861" y="3784030"/>
              <a:ext cx="136859" cy="136859"/>
            </a:xfrm>
            <a:custGeom>
              <a:avLst/>
              <a:gdLst>
                <a:gd name="connsiteX0" fmla="*/ 68430 w 136859"/>
                <a:gd name="connsiteY0" fmla="*/ 19551 h 136859"/>
                <a:gd name="connsiteX1" fmla="*/ 19551 w 136859"/>
                <a:gd name="connsiteY1" fmla="*/ 68430 h 136859"/>
                <a:gd name="connsiteX2" fmla="*/ 68430 w 136859"/>
                <a:gd name="connsiteY2" fmla="*/ 117309 h 136859"/>
                <a:gd name="connsiteX3" fmla="*/ 117309 w 136859"/>
                <a:gd name="connsiteY3" fmla="*/ 68430 h 136859"/>
                <a:gd name="connsiteX4" fmla="*/ 68430 w 136859"/>
                <a:gd name="connsiteY4" fmla="*/ 19551 h 136859"/>
                <a:gd name="connsiteX5" fmla="*/ 68430 w 136859"/>
                <a:gd name="connsiteY5" fmla="*/ 136860 h 136859"/>
                <a:gd name="connsiteX6" fmla="*/ 0 w 136859"/>
                <a:gd name="connsiteY6" fmla="*/ 68430 h 136859"/>
                <a:gd name="connsiteX7" fmla="*/ 68430 w 136859"/>
                <a:gd name="connsiteY7" fmla="*/ 0 h 136859"/>
                <a:gd name="connsiteX8" fmla="*/ 136860 w 136859"/>
                <a:gd name="connsiteY8" fmla="*/ 68430 h 136859"/>
                <a:gd name="connsiteX9" fmla="*/ 68430 w 136859"/>
                <a:gd name="connsiteY9" fmla="*/ 136860 h 13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59" h="136859">
                  <a:moveTo>
                    <a:pt x="68430" y="19551"/>
                  </a:moveTo>
                  <a:cubicBezTo>
                    <a:pt x="41058" y="19551"/>
                    <a:pt x="19551" y="41058"/>
                    <a:pt x="19551" y="68430"/>
                  </a:cubicBezTo>
                  <a:cubicBezTo>
                    <a:pt x="19551" y="95802"/>
                    <a:pt x="41058" y="117309"/>
                    <a:pt x="68430" y="117309"/>
                  </a:cubicBezTo>
                  <a:cubicBezTo>
                    <a:pt x="95802" y="117309"/>
                    <a:pt x="117309" y="95802"/>
                    <a:pt x="117309" y="68430"/>
                  </a:cubicBezTo>
                  <a:cubicBezTo>
                    <a:pt x="117309" y="41058"/>
                    <a:pt x="95802" y="19551"/>
                    <a:pt x="68430" y="19551"/>
                  </a:cubicBezTo>
                  <a:close/>
                  <a:moveTo>
                    <a:pt x="68430" y="136860"/>
                  </a:moveTo>
                  <a:cubicBezTo>
                    <a:pt x="30305" y="136860"/>
                    <a:pt x="0" y="106555"/>
                    <a:pt x="0" y="68430"/>
                  </a:cubicBezTo>
                  <a:cubicBezTo>
                    <a:pt x="0" y="30305"/>
                    <a:pt x="30305" y="0"/>
                    <a:pt x="68430" y="0"/>
                  </a:cubicBezTo>
                  <a:cubicBezTo>
                    <a:pt x="106555" y="0"/>
                    <a:pt x="136860" y="30305"/>
                    <a:pt x="136860" y="68430"/>
                  </a:cubicBezTo>
                  <a:cubicBezTo>
                    <a:pt x="136860" y="106555"/>
                    <a:pt x="106555" y="136860"/>
                    <a:pt x="68430" y="136860"/>
                  </a:cubicBezTo>
                  <a:close/>
                </a:path>
              </a:pathLst>
            </a:custGeom>
            <a:solidFill>
              <a:srgbClr val="50E6FF"/>
            </a:solidFill>
            <a:ln w="4862" cap="flat">
              <a:noFill/>
              <a:prstDash val="solid"/>
              <a:miter/>
            </a:ln>
          </p:spPr>
          <p:txBody>
            <a:bodyPr rtlCol="0" anchor="ctr"/>
            <a:lstStyle/>
            <a:p>
              <a:endParaRPr lang="en-AU" dirty="0"/>
            </a:p>
          </p:txBody>
        </p:sp>
        <p:pic>
          <p:nvPicPr>
            <p:cNvPr id="4" name="Picture 3" descr="A picture containing text&#10;&#10;Description automatically generated">
              <a:extLst>
                <a:ext uri="{FF2B5EF4-FFF2-40B4-BE49-F238E27FC236}">
                  <a16:creationId xmlns:a16="http://schemas.microsoft.com/office/drawing/2014/main" id="{EB61F1A0-14BA-4DB2-8656-8BB54ABB1D98}"/>
                </a:ext>
              </a:extLst>
            </p:cNvPr>
            <p:cNvPicPr>
              <a:picLocks noChangeAspect="1"/>
            </p:cNvPicPr>
            <p:nvPr/>
          </p:nvPicPr>
          <p:blipFill>
            <a:blip r:embed="rId11"/>
            <a:stretch>
              <a:fillRect/>
            </a:stretch>
          </p:blipFill>
          <p:spPr>
            <a:xfrm>
              <a:off x="8830245" y="3607132"/>
              <a:ext cx="465276" cy="465276"/>
            </a:xfrm>
            <a:prstGeom prst="rect">
              <a:avLst/>
            </a:prstGeom>
          </p:spPr>
        </p:pic>
        <p:sp>
          <p:nvSpPr>
            <p:cNvPr id="22" name="Graphic 11">
              <a:extLst>
                <a:ext uri="{FF2B5EF4-FFF2-40B4-BE49-F238E27FC236}">
                  <a16:creationId xmlns:a16="http://schemas.microsoft.com/office/drawing/2014/main" id="{854AA9AF-7024-E389-4D00-2829C2E34050}"/>
                </a:ext>
              </a:extLst>
            </p:cNvPr>
            <p:cNvSpPr/>
            <p:nvPr/>
          </p:nvSpPr>
          <p:spPr>
            <a:xfrm>
              <a:off x="9572335" y="3191474"/>
              <a:ext cx="589929" cy="58992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pic>
        <p:nvPicPr>
          <p:cNvPr id="3" name="Picture 11" descr="A picture containing icon&#10;&#10;Description automatically generated">
            <a:extLst>
              <a:ext uri="{FF2B5EF4-FFF2-40B4-BE49-F238E27FC236}">
                <a16:creationId xmlns:a16="http://schemas.microsoft.com/office/drawing/2014/main" id="{DA14D5D7-A65F-0F25-11D2-D0B5DB0948C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7168" y="192815"/>
            <a:ext cx="1350773" cy="644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8905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50"/>
                                        <p:tgtEl>
                                          <p:spTgt spid="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250"/>
                                        <p:tgtEl>
                                          <p:spTgt spid="14"/>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4"/>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111"/>
                                        </p:tgtEl>
                                        <p:attrNameLst>
                                          <p:attrName>style.visibility</p:attrName>
                                        </p:attrNameLst>
                                      </p:cBhvr>
                                      <p:to>
                                        <p:strVal val="visible"/>
                                      </p:to>
                                    </p:set>
                                    <p:animEffect transition="in" filter="fade">
                                      <p:cBhvr>
                                        <p:cTn id="17" dur="250"/>
                                        <p:tgtEl>
                                          <p:spTgt spid="111"/>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111"/>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fade">
                                      <p:cBhvr>
                                        <p:cTn id="22" dur="250"/>
                                        <p:tgtEl>
                                          <p:spTgt spid="112"/>
                                        </p:tgtEl>
                                      </p:cBhvr>
                                    </p:animEffect>
                                  </p:childTnLst>
                                </p:cTn>
                              </p:par>
                              <p:par>
                                <p:cTn id="23" presetID="42" presetClass="path" presetSubtype="0" decel="100000" fill="hold" grpId="1" nodeType="withEffect">
                                  <p:stCondLst>
                                    <p:cond delay="0"/>
                                  </p:stCondLst>
                                  <p:childTnLst>
                                    <p:animMotion origin="layout" path="M 1.25E-6 0.03889 L 1.25E-6 1.85185E-6 " pathEditMode="relative" rAng="0" ptsTypes="AA">
                                      <p:cBhvr>
                                        <p:cTn id="24" dur="500" fill="hold"/>
                                        <p:tgtEl>
                                          <p:spTgt spid="112"/>
                                        </p:tgtEl>
                                        <p:attrNameLst>
                                          <p:attrName>ppt_x</p:attrName>
                                          <p:attrName>ppt_y</p:attrName>
                                        </p:attrNameLst>
                                      </p:cBhvr>
                                      <p:rCtr x="0" y="-1944"/>
                                    </p:animMotion>
                                  </p:childTnLst>
                                </p:cTn>
                              </p:par>
                              <p:par>
                                <p:cTn id="25" presetID="10"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250"/>
                                        <p:tgtEl>
                                          <p:spTgt spid="25"/>
                                        </p:tgtEl>
                                      </p:cBhvr>
                                    </p:animEffect>
                                  </p:childTnLst>
                                </p:cTn>
                              </p:par>
                              <p:par>
                                <p:cTn id="28" presetID="42" presetClass="path" presetSubtype="0" decel="100000" fill="hold" nodeType="withEffect">
                                  <p:stCondLst>
                                    <p:cond delay="0"/>
                                  </p:stCondLst>
                                  <p:childTnLst>
                                    <p:animMotion origin="layout" path="M 1.25E-6 0.03889 L 1.25E-6 1.85185E-6 " pathEditMode="relative" rAng="0" ptsTypes="AA">
                                      <p:cBhvr>
                                        <p:cTn id="29" dur="500" fill="hold"/>
                                        <p:tgtEl>
                                          <p:spTgt spid="25"/>
                                        </p:tgtEl>
                                        <p:attrNameLst>
                                          <p:attrName>ppt_x</p:attrName>
                                          <p:attrName>ppt_y</p:attrName>
                                        </p:attrNameLst>
                                      </p:cBhvr>
                                      <p:rCtr x="0" y="-1944"/>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250"/>
                                        <p:tgtEl>
                                          <p:spTgt spid="9"/>
                                        </p:tgtEl>
                                      </p:cBhvr>
                                    </p:animEffect>
                                  </p:childTnLst>
                                </p:cTn>
                              </p:par>
                              <p:par>
                                <p:cTn id="35" presetID="42" presetClass="path" presetSubtype="0" decel="100000" fill="hold" grpId="1" nodeType="withEffect">
                                  <p:stCondLst>
                                    <p:cond delay="0"/>
                                  </p:stCondLst>
                                  <p:childTnLst>
                                    <p:animMotion origin="layout" path="M 1.25E-6 0.03889 L 1.25E-6 1.85185E-6 " pathEditMode="relative" rAng="0" ptsTypes="AA">
                                      <p:cBhvr>
                                        <p:cTn id="36" dur="500" fill="hold"/>
                                        <p:tgtEl>
                                          <p:spTgt spid="9"/>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250"/>
                                        <p:tgtEl>
                                          <p:spTgt spid="15"/>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5"/>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26"/>
                                        </p:tgtEl>
                                        <p:attrNameLst>
                                          <p:attrName>style.visibility</p:attrName>
                                        </p:attrNameLst>
                                      </p:cBhvr>
                                      <p:to>
                                        <p:strVal val="visible"/>
                                      </p:to>
                                    </p:set>
                                    <p:animEffect transition="in" filter="fade">
                                      <p:cBhvr>
                                        <p:cTn id="44" dur="250"/>
                                        <p:tgtEl>
                                          <p:spTgt spid="126"/>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26"/>
                                        </p:tgtEl>
                                        <p:attrNameLst>
                                          <p:attrName>ppt_x</p:attrName>
                                          <p:attrName>ppt_y</p:attrName>
                                        </p:attrNameLst>
                                      </p:cBhvr>
                                      <p:rCtr x="0" y="-1944"/>
                                    </p:animMotion>
                                  </p:childTnLst>
                                </p:cTn>
                              </p:par>
                              <p:par>
                                <p:cTn id="47" presetID="10" presetClass="entr" presetSubtype="0" fill="hold" grpId="0" nodeType="withEffect">
                                  <p:stCondLst>
                                    <p:cond delay="0"/>
                                  </p:stCondLst>
                                  <p:childTnLst>
                                    <p:set>
                                      <p:cBhvr>
                                        <p:cTn id="48" dur="1" fill="hold">
                                          <p:stCondLst>
                                            <p:cond delay="0"/>
                                          </p:stCondLst>
                                        </p:cTn>
                                        <p:tgtEl>
                                          <p:spTgt spid="127"/>
                                        </p:tgtEl>
                                        <p:attrNameLst>
                                          <p:attrName>style.visibility</p:attrName>
                                        </p:attrNameLst>
                                      </p:cBhvr>
                                      <p:to>
                                        <p:strVal val="visible"/>
                                      </p:to>
                                    </p:set>
                                    <p:animEffect transition="in" filter="fade">
                                      <p:cBhvr>
                                        <p:cTn id="49" dur="250"/>
                                        <p:tgtEl>
                                          <p:spTgt spid="127"/>
                                        </p:tgtEl>
                                      </p:cBhvr>
                                    </p:animEffect>
                                  </p:childTnLst>
                                </p:cTn>
                              </p:par>
                              <p:par>
                                <p:cTn id="50" presetID="42" presetClass="path" presetSubtype="0" decel="100000" fill="hold" grpId="1" nodeType="withEffect">
                                  <p:stCondLst>
                                    <p:cond delay="0"/>
                                  </p:stCondLst>
                                  <p:childTnLst>
                                    <p:animMotion origin="layout" path="M 1.25E-6 0.03889 L 1.25E-6 1.85185E-6 " pathEditMode="relative" rAng="0" ptsTypes="AA">
                                      <p:cBhvr>
                                        <p:cTn id="51" dur="500" fill="hold"/>
                                        <p:tgtEl>
                                          <p:spTgt spid="127"/>
                                        </p:tgtEl>
                                        <p:attrNameLst>
                                          <p:attrName>ppt_x</p:attrName>
                                          <p:attrName>ppt_y</p:attrName>
                                        </p:attrNameLst>
                                      </p:cBhvr>
                                      <p:rCtr x="0" y="-1944"/>
                                    </p:animMotion>
                                  </p:childTnLst>
                                </p:cTn>
                              </p:par>
                              <p:par>
                                <p:cTn id="52" presetID="10"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250"/>
                                        <p:tgtEl>
                                          <p:spTgt spid="28"/>
                                        </p:tgtEl>
                                      </p:cBhvr>
                                    </p:animEffect>
                                  </p:childTnLst>
                                </p:cTn>
                              </p:par>
                              <p:par>
                                <p:cTn id="55" presetID="42" presetClass="path" presetSubtype="0" decel="100000" fill="hold" nodeType="withEffect">
                                  <p:stCondLst>
                                    <p:cond delay="0"/>
                                  </p:stCondLst>
                                  <p:childTnLst>
                                    <p:animMotion origin="layout" path="M 1.25E-6 0.03889 L 1.25E-6 1.85185E-6 " pathEditMode="relative" rAng="0" ptsTypes="AA">
                                      <p:cBhvr>
                                        <p:cTn id="56" dur="500" fill="hold"/>
                                        <p:tgtEl>
                                          <p:spTgt spid="28"/>
                                        </p:tgtEl>
                                        <p:attrNameLst>
                                          <p:attrName>ppt_x</p:attrName>
                                          <p:attrName>ppt_y</p:attrName>
                                        </p:attrNameLst>
                                      </p:cBhvr>
                                      <p:rCtr x="0" y="-1944"/>
                                    </p:animMotion>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4" grpId="0" animBg="1"/>
      <p:bldP spid="14" grpId="1" animBg="1"/>
      <p:bldP spid="9" grpId="0" animBg="1"/>
      <p:bldP spid="9" grpId="1" animBg="1"/>
      <p:bldP spid="15" grpId="0" animBg="1"/>
      <p:bldP spid="15" grpId="1" animBg="1"/>
      <p:bldP spid="111" grpId="0"/>
      <p:bldP spid="111" grpId="1"/>
      <p:bldP spid="112" grpId="0"/>
      <p:bldP spid="112" grpId="1"/>
      <p:bldP spid="126" grpId="0"/>
      <p:bldP spid="126" grpId="1"/>
      <p:bldP spid="127" grpId="0"/>
      <p:bldP spid="127"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Security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4365890" y="1717498"/>
            <a:ext cx="7253287" cy="4231928"/>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3000"/>
              </a:spcAft>
              <a:buClrTx/>
              <a:buSzTx/>
              <a:tabLst/>
              <a:defRPr/>
            </a:pPr>
            <a:r>
              <a:rPr lang="en-US" sz="2400" dirty="0">
                <a:latin typeface="+mj-lt"/>
              </a:rPr>
              <a:t>Ledger for SQL Server</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Always encrypted enhancements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Strict connected encryption (TDS 8.0 and TLS 1.3)</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PFX certificate support</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New granular fixed server roles</a:t>
            </a:r>
          </a:p>
          <a:p>
            <a:pPr marR="0" lvl="0" defTabSz="914192" rtl="0" eaLnBrk="1" fontAlgn="auto" latinLnBrk="0" hangingPunct="1">
              <a:lnSpc>
                <a:spcPct val="100000"/>
              </a:lnSpc>
              <a:spcBef>
                <a:spcPts val="0"/>
              </a:spcBef>
              <a:spcAft>
                <a:spcPts val="3000"/>
              </a:spcAft>
              <a:buClrTx/>
              <a:buSzTx/>
              <a:tabLst/>
              <a:defRPr/>
            </a:pPr>
            <a:r>
              <a:rPr lang="en-US" sz="2400" dirty="0">
                <a:latin typeface="+mj-lt"/>
              </a:rPr>
              <a:t>Enhancements for Dynamic Data Masking</a:t>
            </a:r>
          </a:p>
        </p:txBody>
      </p:sp>
      <p:grpSp>
        <p:nvGrpSpPr>
          <p:cNvPr id="32" name="Group 31" descr="Lock icon">
            <a:extLst>
              <a:ext uri="{FF2B5EF4-FFF2-40B4-BE49-F238E27FC236}">
                <a16:creationId xmlns:a16="http://schemas.microsoft.com/office/drawing/2014/main" id="{D74705D6-459D-3632-B7BB-12741DD7AEFE}"/>
              </a:ext>
            </a:extLst>
          </p:cNvPr>
          <p:cNvGrpSpPr/>
          <p:nvPr/>
        </p:nvGrpSpPr>
        <p:grpSpPr>
          <a:xfrm>
            <a:off x="1373357" y="2771717"/>
            <a:ext cx="1266942" cy="1563570"/>
            <a:chOff x="1373357" y="2771717"/>
            <a:chExt cx="1266942" cy="1563570"/>
          </a:xfrm>
        </p:grpSpPr>
        <p:sp>
          <p:nvSpPr>
            <p:cNvPr id="30" name="Freeform: Shape 29">
              <a:extLst>
                <a:ext uri="{FF2B5EF4-FFF2-40B4-BE49-F238E27FC236}">
                  <a16:creationId xmlns:a16="http://schemas.microsoft.com/office/drawing/2014/main" id="{943DD007-F49A-E85B-3324-B059D818154A}"/>
                </a:ext>
              </a:extLst>
            </p:cNvPr>
            <p:cNvSpPr/>
            <p:nvPr/>
          </p:nvSpPr>
          <p:spPr bwMode="auto">
            <a:xfrm>
              <a:off x="1373357" y="2771717"/>
              <a:ext cx="1266942" cy="1563570"/>
            </a:xfrm>
            <a:custGeom>
              <a:avLst/>
              <a:gdLst>
                <a:gd name="connsiteX0" fmla="*/ 633472 w 1266942"/>
                <a:gd name="connsiteY0" fmla="*/ 146722 h 1563570"/>
                <a:gd name="connsiteX1" fmla="*/ 292170 w 1266942"/>
                <a:gd name="connsiteY1" fmla="*/ 488024 h 1563570"/>
                <a:gd name="connsiteX2" fmla="*/ 292170 w 1266942"/>
                <a:gd name="connsiteY2" fmla="*/ 633472 h 1563570"/>
                <a:gd name="connsiteX3" fmla="*/ 974645 w 1266942"/>
                <a:gd name="connsiteY3" fmla="*/ 633472 h 1563570"/>
                <a:gd name="connsiteX4" fmla="*/ 974774 w 1266942"/>
                <a:gd name="connsiteY4" fmla="*/ 488024 h 1563570"/>
                <a:gd name="connsiteX5" fmla="*/ 633472 w 1266942"/>
                <a:gd name="connsiteY5" fmla="*/ 146722 h 1563570"/>
                <a:gd name="connsiteX6" fmla="*/ 633472 w 1266942"/>
                <a:gd name="connsiteY6" fmla="*/ 0 h 1563570"/>
                <a:gd name="connsiteX7" fmla="*/ 1121144 w 1266942"/>
                <a:gd name="connsiteY7" fmla="*/ 487672 h 1563570"/>
                <a:gd name="connsiteX8" fmla="*/ 1121144 w 1266942"/>
                <a:gd name="connsiteY8" fmla="*/ 633472 h 1563570"/>
                <a:gd name="connsiteX9" fmla="*/ 1266942 w 1266942"/>
                <a:gd name="connsiteY9" fmla="*/ 633472 h 1563570"/>
                <a:gd name="connsiteX10" fmla="*/ 1266942 w 1266942"/>
                <a:gd name="connsiteY10" fmla="*/ 1563570 h 1563570"/>
                <a:gd name="connsiteX11" fmla="*/ 0 w 1266942"/>
                <a:gd name="connsiteY11" fmla="*/ 1563570 h 1563570"/>
                <a:gd name="connsiteX12" fmla="*/ 0 w 1266942"/>
                <a:gd name="connsiteY12" fmla="*/ 633472 h 1563570"/>
                <a:gd name="connsiteX13" fmla="*/ 145800 w 1266942"/>
                <a:gd name="connsiteY13" fmla="*/ 633472 h 1563570"/>
                <a:gd name="connsiteX14" fmla="*/ 145800 w 1266942"/>
                <a:gd name="connsiteY14" fmla="*/ 487672 h 1563570"/>
                <a:gd name="connsiteX15" fmla="*/ 633472 w 1266942"/>
                <a:gd name="connsiteY15" fmla="*/ 0 h 1563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6942" h="1563570">
                  <a:moveTo>
                    <a:pt x="633472" y="146722"/>
                  </a:moveTo>
                  <a:cubicBezTo>
                    <a:pt x="444976" y="146722"/>
                    <a:pt x="292170" y="299528"/>
                    <a:pt x="292170" y="488024"/>
                  </a:cubicBezTo>
                  <a:lnTo>
                    <a:pt x="292170" y="633472"/>
                  </a:lnTo>
                  <a:lnTo>
                    <a:pt x="974645" y="633472"/>
                  </a:lnTo>
                  <a:lnTo>
                    <a:pt x="974774" y="488024"/>
                  </a:lnTo>
                  <a:cubicBezTo>
                    <a:pt x="974774" y="299528"/>
                    <a:pt x="821968" y="146722"/>
                    <a:pt x="633472" y="146722"/>
                  </a:cubicBezTo>
                  <a:close/>
                  <a:moveTo>
                    <a:pt x="633472" y="0"/>
                  </a:moveTo>
                  <a:cubicBezTo>
                    <a:pt x="902806" y="0"/>
                    <a:pt x="1121144" y="218338"/>
                    <a:pt x="1121144" y="487672"/>
                  </a:cubicBezTo>
                  <a:lnTo>
                    <a:pt x="1121144" y="633472"/>
                  </a:lnTo>
                  <a:lnTo>
                    <a:pt x="1266942" y="633472"/>
                  </a:lnTo>
                  <a:lnTo>
                    <a:pt x="1266942" y="1563570"/>
                  </a:lnTo>
                  <a:lnTo>
                    <a:pt x="0" y="1563570"/>
                  </a:lnTo>
                  <a:lnTo>
                    <a:pt x="0" y="633472"/>
                  </a:lnTo>
                  <a:lnTo>
                    <a:pt x="145800" y="633472"/>
                  </a:lnTo>
                  <a:lnTo>
                    <a:pt x="145800" y="487672"/>
                  </a:lnTo>
                  <a:cubicBezTo>
                    <a:pt x="145800" y="218338"/>
                    <a:pt x="364138" y="0"/>
                    <a:pt x="63347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Freeform: Shape 30">
              <a:extLst>
                <a:ext uri="{FF2B5EF4-FFF2-40B4-BE49-F238E27FC236}">
                  <a16:creationId xmlns:a16="http://schemas.microsoft.com/office/drawing/2014/main" id="{F5E71F5A-60E0-4131-9A79-5774E3CCA03F}"/>
                </a:ext>
              </a:extLst>
            </p:cNvPr>
            <p:cNvSpPr>
              <a:spLocks/>
            </p:cNvSpPr>
            <p:nvPr/>
          </p:nvSpPr>
          <p:spPr bwMode="auto">
            <a:xfrm>
              <a:off x="1861031" y="3629237"/>
              <a:ext cx="291598" cy="487670"/>
            </a:xfrm>
            <a:custGeom>
              <a:avLst/>
              <a:gdLst>
                <a:gd name="connsiteX0" fmla="*/ 144660 w 291598"/>
                <a:gd name="connsiteY0" fmla="*/ 0 h 487670"/>
                <a:gd name="connsiteX1" fmla="*/ 146938 w 291598"/>
                <a:gd name="connsiteY1" fmla="*/ 0 h 487670"/>
                <a:gd name="connsiteX2" fmla="*/ 291598 w 291598"/>
                <a:gd name="connsiteY2" fmla="*/ 144660 h 487670"/>
                <a:gd name="connsiteX3" fmla="*/ 291598 w 291598"/>
                <a:gd name="connsiteY3" fmla="*/ 146938 h 487670"/>
                <a:gd name="connsiteX4" fmla="*/ 249168 w 291598"/>
                <a:gd name="connsiteY4" fmla="*/ 249168 h 487670"/>
                <a:gd name="connsiteX5" fmla="*/ 221211 w 291598"/>
                <a:gd name="connsiteY5" fmla="*/ 268037 h 487670"/>
                <a:gd name="connsiteX6" fmla="*/ 221211 w 291598"/>
                <a:gd name="connsiteY6" fmla="*/ 283888 h 487670"/>
                <a:gd name="connsiteX7" fmla="*/ 221211 w 291598"/>
                <a:gd name="connsiteY7" fmla="*/ 415637 h 487670"/>
                <a:gd name="connsiteX8" fmla="*/ 145798 w 291598"/>
                <a:gd name="connsiteY8" fmla="*/ 487670 h 487670"/>
                <a:gd name="connsiteX9" fmla="*/ 144620 w 291598"/>
                <a:gd name="connsiteY9" fmla="*/ 487670 h 487670"/>
                <a:gd name="connsiteX10" fmla="*/ 70385 w 291598"/>
                <a:gd name="connsiteY10" fmla="*/ 415637 h 487670"/>
                <a:gd name="connsiteX11" fmla="*/ 70385 w 291598"/>
                <a:gd name="connsiteY11" fmla="*/ 301941 h 487670"/>
                <a:gd name="connsiteX12" fmla="*/ 70385 w 291598"/>
                <a:gd name="connsiteY12" fmla="*/ 268036 h 487670"/>
                <a:gd name="connsiteX13" fmla="*/ 42430 w 291598"/>
                <a:gd name="connsiteY13" fmla="*/ 249168 h 487670"/>
                <a:gd name="connsiteX14" fmla="*/ 0 w 291598"/>
                <a:gd name="connsiteY14" fmla="*/ 146938 h 487670"/>
                <a:gd name="connsiteX15" fmla="*/ 0 w 291598"/>
                <a:gd name="connsiteY15" fmla="*/ 144660 h 487670"/>
                <a:gd name="connsiteX16" fmla="*/ 144660 w 291598"/>
                <a:gd name="connsiteY16" fmla="*/ 0 h 48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598" h="487670">
                  <a:moveTo>
                    <a:pt x="144660" y="0"/>
                  </a:moveTo>
                  <a:cubicBezTo>
                    <a:pt x="146938" y="0"/>
                    <a:pt x="146938" y="0"/>
                    <a:pt x="146938" y="0"/>
                  </a:cubicBezTo>
                  <a:cubicBezTo>
                    <a:pt x="226672" y="0"/>
                    <a:pt x="291598" y="64926"/>
                    <a:pt x="291598" y="144660"/>
                  </a:cubicBezTo>
                  <a:cubicBezTo>
                    <a:pt x="291598" y="146938"/>
                    <a:pt x="291598" y="146938"/>
                    <a:pt x="291598" y="146938"/>
                  </a:cubicBezTo>
                  <a:cubicBezTo>
                    <a:pt x="291598" y="186805"/>
                    <a:pt x="275367" y="222970"/>
                    <a:pt x="249168" y="249168"/>
                  </a:cubicBezTo>
                  <a:lnTo>
                    <a:pt x="221211" y="268037"/>
                  </a:lnTo>
                  <a:lnTo>
                    <a:pt x="221211" y="283888"/>
                  </a:lnTo>
                  <a:cubicBezTo>
                    <a:pt x="221211" y="415637"/>
                    <a:pt x="221211" y="415637"/>
                    <a:pt x="221211" y="415637"/>
                  </a:cubicBezTo>
                  <a:cubicBezTo>
                    <a:pt x="221211" y="455655"/>
                    <a:pt x="188218" y="487670"/>
                    <a:pt x="145798" y="487670"/>
                  </a:cubicBezTo>
                  <a:cubicBezTo>
                    <a:pt x="144620" y="487670"/>
                    <a:pt x="144620" y="487670"/>
                    <a:pt x="144620" y="487670"/>
                  </a:cubicBezTo>
                  <a:cubicBezTo>
                    <a:pt x="103378" y="487670"/>
                    <a:pt x="70385" y="455655"/>
                    <a:pt x="70385" y="415637"/>
                  </a:cubicBezTo>
                  <a:cubicBezTo>
                    <a:pt x="70385" y="366471"/>
                    <a:pt x="70385" y="329597"/>
                    <a:pt x="70385" y="301941"/>
                  </a:cubicBezTo>
                  <a:lnTo>
                    <a:pt x="70385" y="268036"/>
                  </a:lnTo>
                  <a:lnTo>
                    <a:pt x="42430" y="249168"/>
                  </a:lnTo>
                  <a:cubicBezTo>
                    <a:pt x="16231" y="222970"/>
                    <a:pt x="0" y="186805"/>
                    <a:pt x="0" y="146938"/>
                  </a:cubicBezTo>
                  <a:cubicBezTo>
                    <a:pt x="0" y="144660"/>
                    <a:pt x="0" y="144660"/>
                    <a:pt x="0" y="144660"/>
                  </a:cubicBezTo>
                  <a:cubicBezTo>
                    <a:pt x="0" y="64926"/>
                    <a:pt x="64926" y="0"/>
                    <a:pt x="144660"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grpSp>
        <p:nvGrpSpPr>
          <p:cNvPr id="12" name="Group 11" descr="Check mark">
            <a:extLst>
              <a:ext uri="{FF2B5EF4-FFF2-40B4-BE49-F238E27FC236}">
                <a16:creationId xmlns:a16="http://schemas.microsoft.com/office/drawing/2014/main" id="{93486A91-87C7-A9AE-4015-5F93F654FA19}"/>
              </a:ext>
            </a:extLst>
          </p:cNvPr>
          <p:cNvGrpSpPr/>
          <p:nvPr/>
        </p:nvGrpSpPr>
        <p:grpSpPr>
          <a:xfrm>
            <a:off x="3665610" y="1634461"/>
            <a:ext cx="533858" cy="533856"/>
            <a:chOff x="-1422400" y="1963698"/>
            <a:chExt cx="914400" cy="914400"/>
          </a:xfrm>
        </p:grpSpPr>
        <p:sp>
          <p:nvSpPr>
            <p:cNvPr id="13" name="Oval 12">
              <a:extLst>
                <a:ext uri="{FF2B5EF4-FFF2-40B4-BE49-F238E27FC236}">
                  <a16:creationId xmlns:a16="http://schemas.microsoft.com/office/drawing/2014/main" id="{8CB58B95-45F4-4B33-310B-DCE4FB83FDD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4" name="Graphic 6">
              <a:extLst>
                <a:ext uri="{FF2B5EF4-FFF2-40B4-BE49-F238E27FC236}">
                  <a16:creationId xmlns:a16="http://schemas.microsoft.com/office/drawing/2014/main" id="{1EEB6FAC-BF42-8F79-CE3F-5FD76A33DE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5" name="Group 14" descr="Check mark">
            <a:extLst>
              <a:ext uri="{FF2B5EF4-FFF2-40B4-BE49-F238E27FC236}">
                <a16:creationId xmlns:a16="http://schemas.microsoft.com/office/drawing/2014/main" id="{3E298CBF-2D35-8104-B111-2CAAF743B9E3}"/>
              </a:ext>
            </a:extLst>
          </p:cNvPr>
          <p:cNvGrpSpPr/>
          <p:nvPr/>
        </p:nvGrpSpPr>
        <p:grpSpPr>
          <a:xfrm>
            <a:off x="3665610" y="2383761"/>
            <a:ext cx="533858" cy="533856"/>
            <a:chOff x="-1422400" y="1963698"/>
            <a:chExt cx="914400" cy="914400"/>
          </a:xfrm>
        </p:grpSpPr>
        <p:sp>
          <p:nvSpPr>
            <p:cNvPr id="16" name="Oval 15">
              <a:extLst>
                <a:ext uri="{FF2B5EF4-FFF2-40B4-BE49-F238E27FC236}">
                  <a16:creationId xmlns:a16="http://schemas.microsoft.com/office/drawing/2014/main" id="{BA1B0E53-ADA5-F69B-9341-EBCBD1C61B2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7BDAF9AA-3487-8DBE-1D53-68B2DCCC82E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337D4C08-BCBB-D6B7-C6DF-ECBAB28B33C8}"/>
              </a:ext>
            </a:extLst>
          </p:cNvPr>
          <p:cNvGrpSpPr/>
          <p:nvPr/>
        </p:nvGrpSpPr>
        <p:grpSpPr>
          <a:xfrm>
            <a:off x="3665610" y="3133061"/>
            <a:ext cx="533858" cy="533856"/>
            <a:chOff x="-1422400" y="1963698"/>
            <a:chExt cx="914400" cy="914400"/>
          </a:xfrm>
        </p:grpSpPr>
        <p:sp>
          <p:nvSpPr>
            <p:cNvPr id="19" name="Oval 18">
              <a:extLst>
                <a:ext uri="{FF2B5EF4-FFF2-40B4-BE49-F238E27FC236}">
                  <a16:creationId xmlns:a16="http://schemas.microsoft.com/office/drawing/2014/main" id="{E53B52E8-4B23-E46C-02BC-88B5B300910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FDE06B1C-A390-9D7E-F6D0-D4B289C8FC0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F69E4A82-6D9B-8F70-1CD6-741FF056D616}"/>
              </a:ext>
            </a:extLst>
          </p:cNvPr>
          <p:cNvGrpSpPr/>
          <p:nvPr/>
        </p:nvGrpSpPr>
        <p:grpSpPr>
          <a:xfrm>
            <a:off x="3665610" y="3882361"/>
            <a:ext cx="533858" cy="533856"/>
            <a:chOff x="-1422400" y="1963698"/>
            <a:chExt cx="914400" cy="914400"/>
          </a:xfrm>
        </p:grpSpPr>
        <p:sp>
          <p:nvSpPr>
            <p:cNvPr id="22" name="Oval 21">
              <a:extLst>
                <a:ext uri="{FF2B5EF4-FFF2-40B4-BE49-F238E27FC236}">
                  <a16:creationId xmlns:a16="http://schemas.microsoft.com/office/drawing/2014/main" id="{6E515D1F-D6DB-54F0-37B3-3E6CB5191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CD3CFC3D-825F-2E2D-717F-37B43A5A46C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4" name="Group 23" descr="Check mark">
            <a:extLst>
              <a:ext uri="{FF2B5EF4-FFF2-40B4-BE49-F238E27FC236}">
                <a16:creationId xmlns:a16="http://schemas.microsoft.com/office/drawing/2014/main" id="{F01E7408-1BB9-B30A-3B6B-E797F98985A8}"/>
              </a:ext>
            </a:extLst>
          </p:cNvPr>
          <p:cNvGrpSpPr/>
          <p:nvPr/>
        </p:nvGrpSpPr>
        <p:grpSpPr>
          <a:xfrm>
            <a:off x="3665610" y="4631661"/>
            <a:ext cx="533858" cy="533856"/>
            <a:chOff x="-1422400" y="1963698"/>
            <a:chExt cx="914400" cy="914400"/>
          </a:xfrm>
        </p:grpSpPr>
        <p:sp>
          <p:nvSpPr>
            <p:cNvPr id="25" name="Oval 24">
              <a:extLst>
                <a:ext uri="{FF2B5EF4-FFF2-40B4-BE49-F238E27FC236}">
                  <a16:creationId xmlns:a16="http://schemas.microsoft.com/office/drawing/2014/main" id="{E029ECAB-D56D-208D-032C-40DD74D0D2F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6" name="Graphic 6">
              <a:extLst>
                <a:ext uri="{FF2B5EF4-FFF2-40B4-BE49-F238E27FC236}">
                  <a16:creationId xmlns:a16="http://schemas.microsoft.com/office/drawing/2014/main" id="{62EA4DAC-1205-D02A-CA42-6D32AF51EA2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7" name="Group 26" descr="Check mark">
            <a:extLst>
              <a:ext uri="{FF2B5EF4-FFF2-40B4-BE49-F238E27FC236}">
                <a16:creationId xmlns:a16="http://schemas.microsoft.com/office/drawing/2014/main" id="{8744168B-81EF-4936-AEC6-13A9AFCF59D7}"/>
              </a:ext>
            </a:extLst>
          </p:cNvPr>
          <p:cNvGrpSpPr/>
          <p:nvPr/>
        </p:nvGrpSpPr>
        <p:grpSpPr>
          <a:xfrm>
            <a:off x="3665610" y="5380961"/>
            <a:ext cx="533858" cy="533856"/>
            <a:chOff x="-1422400" y="1963698"/>
            <a:chExt cx="914400" cy="914400"/>
          </a:xfrm>
        </p:grpSpPr>
        <p:sp>
          <p:nvSpPr>
            <p:cNvPr id="28" name="Oval 27">
              <a:extLst>
                <a:ext uri="{FF2B5EF4-FFF2-40B4-BE49-F238E27FC236}">
                  <a16:creationId xmlns:a16="http://schemas.microsoft.com/office/drawing/2014/main" id="{9E30ADE7-E3FD-C66B-BE20-14164E64A06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Graphic 6">
              <a:extLst>
                <a:ext uri="{FF2B5EF4-FFF2-40B4-BE49-F238E27FC236}">
                  <a16:creationId xmlns:a16="http://schemas.microsoft.com/office/drawing/2014/main" id="{B465C01C-4489-6763-B27C-21986432673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382630538"/>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024F257-6FC5-5726-6C12-73A335B5826F}"/>
              </a:ext>
            </a:extLst>
          </p:cNvPr>
          <p:cNvSpPr>
            <a:spLocks noGrp="1"/>
          </p:cNvSpPr>
          <p:nvPr>
            <p:ph type="title"/>
          </p:nvPr>
        </p:nvSpPr>
        <p:spPr>
          <a:xfrm>
            <a:off x="588263" y="457200"/>
            <a:ext cx="11018520" cy="861774"/>
          </a:xfrm>
        </p:spPr>
        <p:txBody>
          <a:bodyPr/>
          <a:lstStyle/>
          <a:p>
            <a:r>
              <a:rPr lang="en-US" dirty="0"/>
              <a:t>Ledger for SQL Server</a:t>
            </a:r>
            <a:br>
              <a:rPr lang="en-US" dirty="0"/>
            </a:br>
            <a:r>
              <a:rPr kumimoji="0" lang="en-US" sz="20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Tamper-evidence track record of data over time</a:t>
            </a:r>
            <a:endParaRPr lang="en-US" dirty="0"/>
          </a:p>
        </p:txBody>
      </p:sp>
      <p:sp>
        <p:nvSpPr>
          <p:cNvPr id="9" name="Rectangle: Rounded Corners 8">
            <a:extLst>
              <a:ext uri="{FF2B5EF4-FFF2-40B4-BE49-F238E27FC236}">
                <a16:creationId xmlns:a16="http://schemas.microsoft.com/office/drawing/2014/main" id="{2EFF0966-D324-6E7B-C719-3B2F525131A0}"/>
              </a:ext>
              <a:ext uri="{C183D7F6-B498-43B3-948B-1728B52AA6E4}">
                <adec:decorative xmlns:adec="http://schemas.microsoft.com/office/drawing/2017/decorative" val="1"/>
              </a:ext>
            </a:extLst>
          </p:cNvPr>
          <p:cNvSpPr/>
          <p:nvPr/>
        </p:nvSpPr>
        <p:spPr bwMode="auto">
          <a:xfrm>
            <a:off x="295274" y="1436688"/>
            <a:ext cx="5423092"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78F8BA7-5172-D005-F885-7C643E267AAE}"/>
              </a:ext>
            </a:extLst>
          </p:cNvPr>
          <p:cNvSpPr txBox="1"/>
          <p:nvPr/>
        </p:nvSpPr>
        <p:spPr>
          <a:xfrm>
            <a:off x="588263" y="1666189"/>
            <a:ext cx="4402837"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want the power of blockchain in a centralized system like SQL Server</a:t>
            </a:r>
          </a:p>
        </p:txBody>
      </p:sp>
      <p:sp>
        <p:nvSpPr>
          <p:cNvPr id="566" name="Rectangle 565">
            <a:extLst>
              <a:ext uri="{FF2B5EF4-FFF2-40B4-BE49-F238E27FC236}">
                <a16:creationId xmlns:a16="http://schemas.microsoft.com/office/drawing/2014/main" id="{42E573F3-4DA0-8B10-C7C9-02046E6595D9}"/>
              </a:ext>
              <a:ext uri="{C183D7F6-B498-43B3-948B-1728B52AA6E4}">
                <adec:decorative xmlns:adec="http://schemas.microsoft.com/office/drawing/2017/decorative" val="1"/>
              </a:ext>
            </a:extLst>
          </p:cNvPr>
          <p:cNvSpPr/>
          <p:nvPr/>
        </p:nvSpPr>
        <p:spPr bwMode="auto">
          <a:xfrm>
            <a:off x="7045254" y="5190486"/>
            <a:ext cx="299196"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67" name="Rectangle 566">
            <a:extLst>
              <a:ext uri="{FF2B5EF4-FFF2-40B4-BE49-F238E27FC236}">
                <a16:creationId xmlns:a16="http://schemas.microsoft.com/office/drawing/2014/main" id="{FA1EE28D-0352-589C-384F-9E61BA22E463}"/>
              </a:ext>
              <a:ext uri="{C183D7F6-B498-43B3-948B-1728B52AA6E4}">
                <adec:decorative xmlns:adec="http://schemas.microsoft.com/office/drawing/2017/decorative" val="1"/>
              </a:ext>
            </a:extLst>
          </p:cNvPr>
          <p:cNvSpPr/>
          <p:nvPr/>
        </p:nvSpPr>
        <p:spPr bwMode="auto">
          <a:xfrm rot="16200000">
            <a:off x="7318985" y="5334328"/>
            <a:ext cx="175994" cy="1433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68" name="Group 567">
            <a:extLst>
              <a:ext uri="{FF2B5EF4-FFF2-40B4-BE49-F238E27FC236}">
                <a16:creationId xmlns:a16="http://schemas.microsoft.com/office/drawing/2014/main" id="{4AEF047B-0B4B-48CB-0A32-30756C9F64FC}"/>
              </a:ext>
              <a:ext uri="{C183D7F6-B498-43B3-948B-1728B52AA6E4}">
                <adec:decorative xmlns:adec="http://schemas.microsoft.com/office/drawing/2017/decorative" val="1"/>
              </a:ext>
            </a:extLst>
          </p:cNvPr>
          <p:cNvGrpSpPr/>
          <p:nvPr/>
        </p:nvGrpSpPr>
        <p:grpSpPr>
          <a:xfrm>
            <a:off x="6834137" y="5190574"/>
            <a:ext cx="712081" cy="930103"/>
            <a:chOff x="5061562" y="5136925"/>
            <a:chExt cx="844633" cy="930103"/>
          </a:xfrm>
        </p:grpSpPr>
        <p:grpSp>
          <p:nvGrpSpPr>
            <p:cNvPr id="569" name="storage" descr="storage">
              <a:extLst>
                <a:ext uri="{FF2B5EF4-FFF2-40B4-BE49-F238E27FC236}">
                  <a16:creationId xmlns:a16="http://schemas.microsoft.com/office/drawing/2014/main" id="{DBBEFD00-726C-677A-FEDC-3472E8D68C5A}"/>
                </a:ext>
              </a:extLst>
            </p:cNvPr>
            <p:cNvGrpSpPr/>
            <p:nvPr/>
          </p:nvGrpSpPr>
          <p:grpSpPr>
            <a:xfrm>
              <a:off x="5265942" y="5136925"/>
              <a:ext cx="443978" cy="482950"/>
              <a:chOff x="4501240" y="2176494"/>
              <a:chExt cx="344605" cy="374856"/>
            </a:xfrm>
          </p:grpSpPr>
          <p:sp>
            <p:nvSpPr>
              <p:cNvPr id="571" name="Freeform 5">
                <a:extLst>
                  <a:ext uri="{FF2B5EF4-FFF2-40B4-BE49-F238E27FC236}">
                    <a16:creationId xmlns:a16="http://schemas.microsoft.com/office/drawing/2014/main" id="{D8332D13-153D-40DC-7FC3-48ED7D55A49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2" name="Freeform 6">
                <a:extLst>
                  <a:ext uri="{FF2B5EF4-FFF2-40B4-BE49-F238E27FC236}">
                    <a16:creationId xmlns:a16="http://schemas.microsoft.com/office/drawing/2014/main" id="{EC2E7D2F-1C7E-60BA-B9AB-3A3BF8AFBF87}"/>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3" name="Freeform 7">
                <a:extLst>
                  <a:ext uri="{FF2B5EF4-FFF2-40B4-BE49-F238E27FC236}">
                    <a16:creationId xmlns:a16="http://schemas.microsoft.com/office/drawing/2014/main" id="{836A8460-5FC4-D57B-87E1-5575835FBF2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sp>
            <p:nvSpPr>
              <p:cNvPr id="574" name="Freeform 8">
                <a:extLst>
                  <a:ext uri="{FF2B5EF4-FFF2-40B4-BE49-F238E27FC236}">
                    <a16:creationId xmlns:a16="http://schemas.microsoft.com/office/drawing/2014/main" id="{C90D5B52-F1A2-58F5-E3A5-FBCBD2DB39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srgbClr val="000000"/>
                  </a:solidFill>
                  <a:effectLst/>
                  <a:uLnTx/>
                  <a:uFillTx/>
                </a:endParaRPr>
              </a:p>
            </p:txBody>
          </p:sp>
        </p:grpSp>
        <p:sp>
          <p:nvSpPr>
            <p:cNvPr id="570" name="Rectangle 569">
              <a:extLst>
                <a:ext uri="{FF2B5EF4-FFF2-40B4-BE49-F238E27FC236}">
                  <a16:creationId xmlns:a16="http://schemas.microsoft.com/office/drawing/2014/main" id="{1B11298A-F262-BC43-377F-93B0F3E30DD0}"/>
                </a:ext>
              </a:extLst>
            </p:cNvPr>
            <p:cNvSpPr/>
            <p:nvPr/>
          </p:nvSpPr>
          <p:spPr>
            <a:xfrm>
              <a:off x="5061562" y="5669996"/>
              <a:ext cx="844633" cy="397032"/>
            </a:xfrm>
            <a:prstGeom prst="rect">
              <a:avLst/>
            </a:prstGeom>
            <a:noFill/>
            <a:ln>
              <a:noFill/>
            </a:ln>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Trusted storage</a:t>
              </a:r>
            </a:p>
          </p:txBody>
        </p:sp>
      </p:grpSp>
      <p:sp>
        <p:nvSpPr>
          <p:cNvPr id="575" name="Rectangle 574">
            <a:extLst>
              <a:ext uri="{FF2B5EF4-FFF2-40B4-BE49-F238E27FC236}">
                <a16:creationId xmlns:a16="http://schemas.microsoft.com/office/drawing/2014/main" id="{CECB7AC5-FCDB-7CF1-E537-95AF20EA2106}"/>
              </a:ext>
              <a:ext uri="{C183D7F6-B498-43B3-948B-1728B52AA6E4}">
                <adec:decorative xmlns:adec="http://schemas.microsoft.com/office/drawing/2017/decorative" val="1"/>
              </a:ext>
            </a:extLst>
          </p:cNvPr>
          <p:cNvSpPr/>
          <p:nvPr/>
        </p:nvSpPr>
        <p:spPr bwMode="auto">
          <a:xfrm>
            <a:off x="7988369" y="2622498"/>
            <a:ext cx="2871583" cy="3493617"/>
          </a:xfrm>
          <a:prstGeom prst="rect">
            <a:avLst/>
          </a:prstGeom>
          <a:noFill/>
          <a:ln w="19050" cap="flat" cmpd="sng" algn="ctr">
            <a:solidFill>
              <a:srgbClr val="32BEDD"/>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142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pic>
        <p:nvPicPr>
          <p:cNvPr id="576" name="Graphic 575">
            <a:extLst>
              <a:ext uri="{FF2B5EF4-FFF2-40B4-BE49-F238E27FC236}">
                <a16:creationId xmlns:a16="http://schemas.microsoft.com/office/drawing/2014/main" id="{FFA5C54A-76BD-99D1-7E15-384EFBB86AE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45788" y="1392568"/>
            <a:ext cx="511971" cy="511971"/>
          </a:xfrm>
          <a:prstGeom prst="rect">
            <a:avLst/>
          </a:prstGeom>
        </p:spPr>
      </p:pic>
      <p:sp>
        <p:nvSpPr>
          <p:cNvPr id="577" name="Rectangle 576">
            <a:extLst>
              <a:ext uri="{FF2B5EF4-FFF2-40B4-BE49-F238E27FC236}">
                <a16:creationId xmlns:a16="http://schemas.microsoft.com/office/drawing/2014/main" id="{CF135580-A7A3-4B60-62FD-2A89D5AD92C6}"/>
              </a:ext>
              <a:ext uri="{C183D7F6-B498-43B3-948B-1728B52AA6E4}">
                <adec:decorative xmlns:adec="http://schemas.microsoft.com/office/drawing/2017/decorative" val="1"/>
              </a:ext>
            </a:extLst>
          </p:cNvPr>
          <p:cNvSpPr/>
          <p:nvPr/>
        </p:nvSpPr>
        <p:spPr bwMode="auto">
          <a:xfrm>
            <a:off x="7923155" y="2550700"/>
            <a:ext cx="400830" cy="51535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578" name="Straight Arrow Connector 577">
            <a:extLst>
              <a:ext uri="{FF2B5EF4-FFF2-40B4-BE49-F238E27FC236}">
                <a16:creationId xmlns:a16="http://schemas.microsoft.com/office/drawing/2014/main" id="{16D3F37D-9807-B75C-0199-E2A25479C6D4}"/>
              </a:ext>
              <a:ext uri="{C183D7F6-B498-43B3-948B-1728B52AA6E4}">
                <adec:decorative xmlns:adec="http://schemas.microsoft.com/office/drawing/2017/decorative" val="1"/>
              </a:ext>
            </a:extLst>
          </p:cNvPr>
          <p:cNvCxnSpPr>
            <a:cxnSpLocks/>
            <a:stCxn id="582" idx="3"/>
            <a:endCxn id="584" idx="1"/>
          </p:cNvCxnSpPr>
          <p:nvPr/>
        </p:nvCxnSpPr>
        <p:spPr>
          <a:xfrm>
            <a:off x="9652482" y="5404086"/>
            <a:ext cx="216764" cy="0"/>
          </a:xfrm>
          <a:prstGeom prst="straightConnector1">
            <a:avLst/>
          </a:prstGeom>
          <a:noFill/>
          <a:ln w="19050" cap="flat" cmpd="sng" algn="ctr">
            <a:solidFill>
              <a:srgbClr val="FF0000"/>
            </a:solidFill>
            <a:prstDash val="solid"/>
            <a:headEnd type="none"/>
            <a:tailEnd type="arrow" w="lg" len="med"/>
          </a:ln>
          <a:effectLst/>
        </p:spPr>
      </p:cxnSp>
      <p:cxnSp>
        <p:nvCxnSpPr>
          <p:cNvPr id="579" name="Straight Arrow Connector 578">
            <a:extLst>
              <a:ext uri="{FF2B5EF4-FFF2-40B4-BE49-F238E27FC236}">
                <a16:creationId xmlns:a16="http://schemas.microsoft.com/office/drawing/2014/main" id="{E3152F35-5993-D321-7A68-D87E15944A62}"/>
              </a:ext>
              <a:ext uri="{C183D7F6-B498-43B3-948B-1728B52AA6E4}">
                <adec:decorative xmlns:adec="http://schemas.microsoft.com/office/drawing/2017/decorative" val="1"/>
              </a:ext>
            </a:extLst>
          </p:cNvPr>
          <p:cNvCxnSpPr>
            <a:cxnSpLocks/>
            <a:stCxn id="583" idx="3"/>
            <a:endCxn id="582" idx="1"/>
          </p:cNvCxnSpPr>
          <p:nvPr/>
        </p:nvCxnSpPr>
        <p:spPr>
          <a:xfrm>
            <a:off x="8987701" y="5404086"/>
            <a:ext cx="210599" cy="0"/>
          </a:xfrm>
          <a:prstGeom prst="straightConnector1">
            <a:avLst/>
          </a:prstGeom>
          <a:noFill/>
          <a:ln w="19050" cap="flat" cmpd="sng" algn="ctr">
            <a:solidFill>
              <a:srgbClr val="FF0000"/>
            </a:solidFill>
            <a:prstDash val="solid"/>
            <a:headEnd type="none"/>
            <a:tailEnd type="arrow" w="lg" len="med"/>
          </a:ln>
          <a:effectLst/>
        </p:spPr>
      </p:cxnSp>
      <p:grpSp>
        <p:nvGrpSpPr>
          <p:cNvPr id="580" name="Group 579">
            <a:extLst>
              <a:ext uri="{FF2B5EF4-FFF2-40B4-BE49-F238E27FC236}">
                <a16:creationId xmlns:a16="http://schemas.microsoft.com/office/drawing/2014/main" id="{7E95CA0D-156D-3B0C-A6E1-EF660719FAAA}"/>
              </a:ext>
              <a:ext uri="{C183D7F6-B498-43B3-948B-1728B52AA6E4}">
                <adec:decorative xmlns:adec="http://schemas.microsoft.com/office/drawing/2017/decorative" val="1"/>
              </a:ext>
            </a:extLst>
          </p:cNvPr>
          <p:cNvGrpSpPr/>
          <p:nvPr/>
        </p:nvGrpSpPr>
        <p:grpSpPr>
          <a:xfrm>
            <a:off x="8299755" y="5044557"/>
            <a:ext cx="2240438" cy="964104"/>
            <a:chOff x="9233867" y="5208239"/>
            <a:chExt cx="2196707" cy="945286"/>
          </a:xfrm>
        </p:grpSpPr>
        <p:sp>
          <p:nvSpPr>
            <p:cNvPr id="581" name="Rectangle 580">
              <a:extLst>
                <a:ext uri="{FF2B5EF4-FFF2-40B4-BE49-F238E27FC236}">
                  <a16:creationId xmlns:a16="http://schemas.microsoft.com/office/drawing/2014/main" id="{BEA0ACDB-40C7-9C6C-2622-AFD4C4A94A43}"/>
                </a:ext>
              </a:extLst>
            </p:cNvPr>
            <p:cNvSpPr/>
            <p:nvPr/>
          </p:nvSpPr>
          <p:spPr bwMode="auto">
            <a:xfrm>
              <a:off x="9233867" y="5208239"/>
              <a:ext cx="2196707" cy="699403"/>
            </a:xfrm>
            <a:prstGeom prst="rect">
              <a:avLst/>
            </a:prstGeom>
            <a:noFill/>
            <a:ln w="19050" cap="flat" cmpd="sng" algn="ctr">
              <a:solidFill>
                <a:srgbClr val="75757A"/>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2" name="Rectangle 581">
              <a:extLst>
                <a:ext uri="{FF2B5EF4-FFF2-40B4-BE49-F238E27FC236}">
                  <a16:creationId xmlns:a16="http://schemas.microsoft.com/office/drawing/2014/main" id="{E7D9CCED-C314-40AC-724A-685C4E1165B1}"/>
                </a:ext>
              </a:extLst>
            </p:cNvPr>
            <p:cNvSpPr/>
            <p:nvPr/>
          </p:nvSpPr>
          <p:spPr bwMode="auto">
            <a:xfrm>
              <a:off x="1011487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3" name="Rectangle 582">
              <a:extLst>
                <a:ext uri="{FF2B5EF4-FFF2-40B4-BE49-F238E27FC236}">
                  <a16:creationId xmlns:a16="http://schemas.microsoft.com/office/drawing/2014/main" id="{14CB1E56-C048-3E1A-CA4F-56A8DE6A9CE0}"/>
                </a:ext>
              </a:extLst>
            </p:cNvPr>
            <p:cNvSpPr/>
            <p:nvPr/>
          </p:nvSpPr>
          <p:spPr bwMode="auto">
            <a:xfrm>
              <a:off x="9463068" y="5350825"/>
              <a:ext cx="445317" cy="419842"/>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30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4" name="Rectangle 583">
              <a:extLst>
                <a:ext uri="{FF2B5EF4-FFF2-40B4-BE49-F238E27FC236}">
                  <a16:creationId xmlns:a16="http://schemas.microsoft.com/office/drawing/2014/main" id="{D3221F41-F0E2-78DA-69AB-3137E1600E93}"/>
                </a:ext>
              </a:extLst>
            </p:cNvPr>
            <p:cNvSpPr/>
            <p:nvPr/>
          </p:nvSpPr>
          <p:spPr bwMode="auto">
            <a:xfrm>
              <a:off x="10772723" y="5350825"/>
              <a:ext cx="445317" cy="419842"/>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B68F00E7-8EF6-8E86-C175-4A4161FC6ABE}"/>
                </a:ext>
              </a:extLst>
            </p:cNvPr>
            <p:cNvSpPr/>
            <p:nvPr/>
          </p:nvSpPr>
          <p:spPr>
            <a:xfrm>
              <a:off x="9625929" y="5913619"/>
              <a:ext cx="1412583"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Database ledger</a:t>
              </a:r>
            </a:p>
          </p:txBody>
        </p:sp>
        <p:sp>
          <p:nvSpPr>
            <p:cNvPr id="586" name="Rectangle 585">
              <a:extLst>
                <a:ext uri="{FF2B5EF4-FFF2-40B4-BE49-F238E27FC236}">
                  <a16:creationId xmlns:a16="http://schemas.microsoft.com/office/drawing/2014/main" id="{01CF11F6-13C5-2AEB-8DE4-26BD4120DCD9}"/>
                </a:ext>
              </a:extLst>
            </p:cNvPr>
            <p:cNvSpPr/>
            <p:nvPr/>
          </p:nvSpPr>
          <p:spPr>
            <a:xfrm>
              <a:off x="9459552"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a:t>
              </a:r>
            </a:p>
          </p:txBody>
        </p:sp>
        <p:sp>
          <p:nvSpPr>
            <p:cNvPr id="587" name="Rectangle 586">
              <a:extLst>
                <a:ext uri="{FF2B5EF4-FFF2-40B4-BE49-F238E27FC236}">
                  <a16:creationId xmlns:a16="http://schemas.microsoft.com/office/drawing/2014/main" id="{A004C754-9B72-9657-C689-51E2F7B48D27}"/>
                </a:ext>
              </a:extLst>
            </p:cNvPr>
            <p:cNvSpPr/>
            <p:nvPr/>
          </p:nvSpPr>
          <p:spPr>
            <a:xfrm>
              <a:off x="10111846"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N-1</a:t>
              </a:r>
            </a:p>
          </p:txBody>
        </p:sp>
        <p:sp>
          <p:nvSpPr>
            <p:cNvPr id="588" name="Rectangle 587">
              <a:extLst>
                <a:ext uri="{FF2B5EF4-FFF2-40B4-BE49-F238E27FC236}">
                  <a16:creationId xmlns:a16="http://schemas.microsoft.com/office/drawing/2014/main" id="{E0C87170-F0E5-AA6F-B5CC-E53EB985999B}"/>
                </a:ext>
              </a:extLst>
            </p:cNvPr>
            <p:cNvSpPr/>
            <p:nvPr/>
          </p:nvSpPr>
          <p:spPr>
            <a:xfrm>
              <a:off x="10770204" y="5590538"/>
              <a:ext cx="451852" cy="185588"/>
            </a:xfrm>
            <a:prstGeom prst="rect">
              <a:avLst/>
            </a:prstGeom>
            <a:ln>
              <a:noFill/>
            </a:ln>
          </p:spPr>
          <p:txBody>
            <a:bodyPr wrap="square" lIns="0" rIns="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7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Block N-2</a:t>
              </a:r>
            </a:p>
          </p:txBody>
        </p:sp>
      </p:grpSp>
      <p:cxnSp>
        <p:nvCxnSpPr>
          <p:cNvPr id="589" name="Connector: Elbow 588">
            <a:extLst>
              <a:ext uri="{FF2B5EF4-FFF2-40B4-BE49-F238E27FC236}">
                <a16:creationId xmlns:a16="http://schemas.microsoft.com/office/drawing/2014/main" id="{54163A4F-D779-277F-601A-8E5AFA1A5FBD}"/>
              </a:ext>
              <a:ext uri="{C183D7F6-B498-43B3-948B-1728B52AA6E4}">
                <adec:decorative xmlns:adec="http://schemas.microsoft.com/office/drawing/2017/decorative" val="1"/>
              </a:ext>
            </a:extLst>
          </p:cNvPr>
          <p:cNvCxnSpPr>
            <a:cxnSpLocks/>
            <a:stCxn id="779" idx="2"/>
            <a:endCxn id="566" idx="0"/>
          </p:cNvCxnSpPr>
          <p:nvPr/>
        </p:nvCxnSpPr>
        <p:spPr>
          <a:xfrm rot="5400000">
            <a:off x="5726928" y="3721532"/>
            <a:ext cx="2936878" cy="1030"/>
          </a:xfrm>
          <a:prstGeom prst="bentConnector3">
            <a:avLst>
              <a:gd name="adj1" fmla="val 50000"/>
            </a:avLst>
          </a:prstGeom>
          <a:noFill/>
          <a:ln w="19050" cap="flat" cmpd="sng" algn="ctr">
            <a:solidFill>
              <a:srgbClr val="002050"/>
            </a:solidFill>
            <a:prstDash val="solid"/>
            <a:headEnd type="none"/>
            <a:tailEnd type="arrow" w="lg" len="med"/>
          </a:ln>
          <a:effectLst/>
        </p:spPr>
      </p:cxnSp>
      <p:cxnSp>
        <p:nvCxnSpPr>
          <p:cNvPr id="590" name="Straight Arrow Connector 589">
            <a:extLst>
              <a:ext uri="{FF2B5EF4-FFF2-40B4-BE49-F238E27FC236}">
                <a16:creationId xmlns:a16="http://schemas.microsoft.com/office/drawing/2014/main" id="{FD319D4A-5A2B-0A21-1382-373B0144677D}"/>
              </a:ext>
              <a:ext uri="{C183D7F6-B498-43B3-948B-1728B52AA6E4}">
                <adec:decorative xmlns:adec="http://schemas.microsoft.com/office/drawing/2017/decorative" val="1"/>
              </a:ext>
            </a:extLst>
          </p:cNvPr>
          <p:cNvCxnSpPr>
            <a:cxnSpLocks/>
            <a:stCxn id="776" idx="2"/>
          </p:cNvCxnSpPr>
          <p:nvPr/>
        </p:nvCxnSpPr>
        <p:spPr>
          <a:xfrm flipH="1">
            <a:off x="8601774" y="2100462"/>
            <a:ext cx="7830" cy="1933870"/>
          </a:xfrm>
          <a:prstGeom prst="straightConnector1">
            <a:avLst/>
          </a:prstGeom>
          <a:noFill/>
          <a:ln w="19050" cap="flat" cmpd="sng" algn="ctr">
            <a:solidFill>
              <a:srgbClr val="002050"/>
            </a:solidFill>
            <a:prstDash val="solid"/>
            <a:headEnd type="none"/>
            <a:tailEnd type="arrow" w="lg" len="med"/>
          </a:ln>
          <a:effectLst/>
        </p:spPr>
      </p:cxnSp>
      <p:cxnSp>
        <p:nvCxnSpPr>
          <p:cNvPr id="591" name="Straight Arrow Connector 590">
            <a:extLst>
              <a:ext uri="{FF2B5EF4-FFF2-40B4-BE49-F238E27FC236}">
                <a16:creationId xmlns:a16="http://schemas.microsoft.com/office/drawing/2014/main" id="{AEBB9D74-956C-C000-0AE5-A47104A6727C}"/>
              </a:ext>
              <a:ext uri="{C183D7F6-B498-43B3-948B-1728B52AA6E4}">
                <adec:decorative xmlns:adec="http://schemas.microsoft.com/office/drawing/2017/decorative" val="1"/>
              </a:ext>
            </a:extLst>
          </p:cNvPr>
          <p:cNvCxnSpPr>
            <a:cxnSpLocks/>
            <a:stCxn id="720" idx="3"/>
            <a:endCxn id="674" idx="1"/>
          </p:cNvCxnSpPr>
          <p:nvPr/>
        </p:nvCxnSpPr>
        <p:spPr>
          <a:xfrm>
            <a:off x="9026008" y="4255388"/>
            <a:ext cx="703949" cy="1"/>
          </a:xfrm>
          <a:prstGeom prst="straightConnector1">
            <a:avLst/>
          </a:prstGeom>
          <a:noFill/>
          <a:ln w="19050" cap="flat" cmpd="sng" algn="ctr">
            <a:solidFill>
              <a:srgbClr val="002050"/>
            </a:solidFill>
            <a:prstDash val="dash"/>
            <a:headEnd type="none"/>
            <a:tailEnd type="arrow" w="lg" len="med"/>
          </a:ln>
          <a:effectLst/>
        </p:spPr>
      </p:cxnSp>
      <p:cxnSp>
        <p:nvCxnSpPr>
          <p:cNvPr id="592" name="Connector: Elbow 591">
            <a:extLst>
              <a:ext uri="{FF2B5EF4-FFF2-40B4-BE49-F238E27FC236}">
                <a16:creationId xmlns:a16="http://schemas.microsoft.com/office/drawing/2014/main" id="{ADFAF366-A0D7-D253-D36F-CBE69A2F4CBF}"/>
              </a:ext>
              <a:ext uri="{C183D7F6-B498-43B3-948B-1728B52AA6E4}">
                <adec:decorative xmlns:adec="http://schemas.microsoft.com/office/drawing/2017/decorative" val="1"/>
              </a:ext>
            </a:extLst>
          </p:cNvPr>
          <p:cNvCxnSpPr>
            <a:cxnSpLocks/>
            <a:stCxn id="668" idx="0"/>
            <a:endCxn id="720" idx="1"/>
          </p:cNvCxnSpPr>
          <p:nvPr/>
        </p:nvCxnSpPr>
        <p:spPr>
          <a:xfrm rot="16200000" flipV="1">
            <a:off x="8002006" y="4573594"/>
            <a:ext cx="934131" cy="297719"/>
          </a:xfrm>
          <a:prstGeom prst="bentConnector4">
            <a:avLst>
              <a:gd name="adj1" fmla="val 27688"/>
              <a:gd name="adj2" fmla="val 176784"/>
            </a:avLst>
          </a:prstGeom>
          <a:noFill/>
          <a:ln w="19050" cap="flat" cmpd="sng" algn="ctr">
            <a:solidFill>
              <a:srgbClr val="FF0000"/>
            </a:solidFill>
            <a:prstDash val="solid"/>
            <a:headEnd type="none"/>
            <a:tailEnd type="arrow" w="lg" len="med"/>
          </a:ln>
          <a:effectLst/>
        </p:spPr>
      </p:cxnSp>
      <p:cxnSp>
        <p:nvCxnSpPr>
          <p:cNvPr id="593" name="Connector: Elbow 592">
            <a:extLst>
              <a:ext uri="{FF2B5EF4-FFF2-40B4-BE49-F238E27FC236}">
                <a16:creationId xmlns:a16="http://schemas.microsoft.com/office/drawing/2014/main" id="{C16CB56B-5E00-ED28-4DC4-E74A2C8A2929}"/>
              </a:ext>
              <a:ext uri="{C183D7F6-B498-43B3-948B-1728B52AA6E4}">
                <adec:decorative xmlns:adec="http://schemas.microsoft.com/office/drawing/2017/decorative" val="1"/>
              </a:ext>
            </a:extLst>
          </p:cNvPr>
          <p:cNvCxnSpPr>
            <a:cxnSpLocks/>
            <a:stCxn id="669" idx="0"/>
            <a:endCxn id="674" idx="3"/>
          </p:cNvCxnSpPr>
          <p:nvPr/>
        </p:nvCxnSpPr>
        <p:spPr>
          <a:xfrm rot="5400000" flipH="1" flipV="1">
            <a:off x="9203156" y="3956921"/>
            <a:ext cx="934130" cy="1531066"/>
          </a:xfrm>
          <a:prstGeom prst="bentConnector4">
            <a:avLst>
              <a:gd name="adj1" fmla="val 27688"/>
              <a:gd name="adj2" fmla="val 114931"/>
            </a:avLst>
          </a:prstGeom>
          <a:noFill/>
          <a:ln w="19050" cap="flat" cmpd="sng" algn="ctr">
            <a:solidFill>
              <a:srgbClr val="FF0000"/>
            </a:solidFill>
            <a:prstDash val="solid"/>
            <a:headEnd type="none"/>
            <a:tailEnd type="arrow" w="lg" len="med"/>
          </a:ln>
          <a:effectLst/>
        </p:spPr>
      </p:cxnSp>
      <p:grpSp>
        <p:nvGrpSpPr>
          <p:cNvPr id="594" name="Group 593">
            <a:extLst>
              <a:ext uri="{FF2B5EF4-FFF2-40B4-BE49-F238E27FC236}">
                <a16:creationId xmlns:a16="http://schemas.microsoft.com/office/drawing/2014/main" id="{808975FA-F005-A63E-1FF2-F967EBA10582}"/>
              </a:ext>
              <a:ext uri="{C183D7F6-B498-43B3-948B-1728B52AA6E4}">
                <adec:decorative xmlns:adec="http://schemas.microsoft.com/office/drawing/2017/decorative" val="1"/>
              </a:ext>
            </a:extLst>
          </p:cNvPr>
          <p:cNvGrpSpPr/>
          <p:nvPr/>
        </p:nvGrpSpPr>
        <p:grpSpPr>
          <a:xfrm>
            <a:off x="8641511" y="5272911"/>
            <a:ext cx="232632" cy="161005"/>
            <a:chOff x="10970984" y="5483094"/>
            <a:chExt cx="228091" cy="157862"/>
          </a:xfrm>
          <a:solidFill>
            <a:srgbClr val="E6E6E6"/>
          </a:solidFill>
        </p:grpSpPr>
        <p:sp>
          <p:nvSpPr>
            <p:cNvPr id="595" name="Rectangle 594">
              <a:extLst>
                <a:ext uri="{FF2B5EF4-FFF2-40B4-BE49-F238E27FC236}">
                  <a16:creationId xmlns:a16="http://schemas.microsoft.com/office/drawing/2014/main" id="{748B7DB2-E770-0713-8345-DED4074102D8}"/>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596" name="Graphic 50" descr="Diploma">
              <a:extLst>
                <a:ext uri="{FF2B5EF4-FFF2-40B4-BE49-F238E27FC236}">
                  <a16:creationId xmlns:a16="http://schemas.microsoft.com/office/drawing/2014/main" id="{40836EF2-B8E3-C5AC-CFCA-4DE4212DF52C}"/>
                </a:ext>
              </a:extLst>
            </p:cNvPr>
            <p:cNvGrpSpPr/>
            <p:nvPr/>
          </p:nvGrpSpPr>
          <p:grpSpPr>
            <a:xfrm>
              <a:off x="10970984" y="5483094"/>
              <a:ext cx="228091" cy="157862"/>
              <a:chOff x="5315459" y="3004617"/>
              <a:chExt cx="742950" cy="514350"/>
            </a:xfrm>
            <a:grpFill/>
          </p:grpSpPr>
          <p:sp>
            <p:nvSpPr>
              <p:cNvPr id="597" name="Freeform: Shape 596">
                <a:extLst>
                  <a:ext uri="{FF2B5EF4-FFF2-40B4-BE49-F238E27FC236}">
                    <a16:creationId xmlns:a16="http://schemas.microsoft.com/office/drawing/2014/main" id="{B4061A43-AB26-D695-D84D-B38C9381F722}"/>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8" name="Freeform: Shape 597">
                <a:extLst>
                  <a:ext uri="{FF2B5EF4-FFF2-40B4-BE49-F238E27FC236}">
                    <a16:creationId xmlns:a16="http://schemas.microsoft.com/office/drawing/2014/main" id="{5E7A41D2-659A-2D00-A9E1-FD4ADCE0B806}"/>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599" name="Freeform: Shape 598">
                <a:extLst>
                  <a:ext uri="{FF2B5EF4-FFF2-40B4-BE49-F238E27FC236}">
                    <a16:creationId xmlns:a16="http://schemas.microsoft.com/office/drawing/2014/main" id="{C6DEAE9A-84E5-D9FD-679B-D1DB5722A5E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0" name="Freeform: Shape 599">
                <a:extLst>
                  <a:ext uri="{FF2B5EF4-FFF2-40B4-BE49-F238E27FC236}">
                    <a16:creationId xmlns:a16="http://schemas.microsoft.com/office/drawing/2014/main" id="{C4DA23EB-4E6E-247C-9C80-5B31004D9D1D}"/>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1" name="Freeform: Shape 600">
                <a:extLst>
                  <a:ext uri="{FF2B5EF4-FFF2-40B4-BE49-F238E27FC236}">
                    <a16:creationId xmlns:a16="http://schemas.microsoft.com/office/drawing/2014/main" id="{57134454-9A8C-EA32-0189-D188AED6930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02" name="Group 601">
            <a:extLst>
              <a:ext uri="{FF2B5EF4-FFF2-40B4-BE49-F238E27FC236}">
                <a16:creationId xmlns:a16="http://schemas.microsoft.com/office/drawing/2014/main" id="{E701E47D-E9FD-DAEC-7345-092995376139}"/>
              </a:ext>
              <a:ext uri="{C183D7F6-B498-43B3-948B-1728B52AA6E4}">
                <adec:decorative xmlns:adec="http://schemas.microsoft.com/office/drawing/2017/decorative" val="1"/>
              </a:ext>
            </a:extLst>
          </p:cNvPr>
          <p:cNvGrpSpPr/>
          <p:nvPr/>
        </p:nvGrpSpPr>
        <p:grpSpPr>
          <a:xfrm>
            <a:off x="9314284" y="5272911"/>
            <a:ext cx="232632" cy="161005"/>
            <a:chOff x="10970984" y="5483094"/>
            <a:chExt cx="228091" cy="157862"/>
          </a:xfrm>
          <a:solidFill>
            <a:srgbClr val="E6E6E6"/>
          </a:solidFill>
        </p:grpSpPr>
        <p:sp>
          <p:nvSpPr>
            <p:cNvPr id="603" name="Rectangle 602">
              <a:extLst>
                <a:ext uri="{FF2B5EF4-FFF2-40B4-BE49-F238E27FC236}">
                  <a16:creationId xmlns:a16="http://schemas.microsoft.com/office/drawing/2014/main" id="{6F382AE6-0050-AF0B-2B96-28CD2C031B12}"/>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04" name="Graphic 50" descr="Diploma">
              <a:extLst>
                <a:ext uri="{FF2B5EF4-FFF2-40B4-BE49-F238E27FC236}">
                  <a16:creationId xmlns:a16="http://schemas.microsoft.com/office/drawing/2014/main" id="{31C16B5F-E495-4360-A36D-12C80FB45FDF}"/>
                </a:ext>
              </a:extLst>
            </p:cNvPr>
            <p:cNvGrpSpPr/>
            <p:nvPr/>
          </p:nvGrpSpPr>
          <p:grpSpPr>
            <a:xfrm>
              <a:off x="10970984" y="5483094"/>
              <a:ext cx="228091" cy="157862"/>
              <a:chOff x="5315459" y="3004617"/>
              <a:chExt cx="742950" cy="514350"/>
            </a:xfrm>
            <a:grpFill/>
          </p:grpSpPr>
          <p:sp>
            <p:nvSpPr>
              <p:cNvPr id="605" name="Freeform: Shape 604">
                <a:extLst>
                  <a:ext uri="{FF2B5EF4-FFF2-40B4-BE49-F238E27FC236}">
                    <a16:creationId xmlns:a16="http://schemas.microsoft.com/office/drawing/2014/main" id="{594C6ED3-C9EB-76CD-E5F7-EADAFE096A9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6" name="Freeform: Shape 605">
                <a:extLst>
                  <a:ext uri="{FF2B5EF4-FFF2-40B4-BE49-F238E27FC236}">
                    <a16:creationId xmlns:a16="http://schemas.microsoft.com/office/drawing/2014/main" id="{778B5B92-9551-EE0D-2A5F-4239D12F0F45}"/>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7" name="Freeform: Shape 606">
                <a:extLst>
                  <a:ext uri="{FF2B5EF4-FFF2-40B4-BE49-F238E27FC236}">
                    <a16:creationId xmlns:a16="http://schemas.microsoft.com/office/drawing/2014/main" id="{ACB8DD37-076B-150F-DAFD-8934A57BAEF9}"/>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8" name="Freeform: Shape 607">
                <a:extLst>
                  <a:ext uri="{FF2B5EF4-FFF2-40B4-BE49-F238E27FC236}">
                    <a16:creationId xmlns:a16="http://schemas.microsoft.com/office/drawing/2014/main" id="{705E8F55-57AC-9BE5-2677-44F79B0911A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09" name="Freeform: Shape 608">
                <a:extLst>
                  <a:ext uri="{FF2B5EF4-FFF2-40B4-BE49-F238E27FC236}">
                    <a16:creationId xmlns:a16="http://schemas.microsoft.com/office/drawing/2014/main" id="{7850D0D6-F188-AD65-D9B4-AF2EC866DD51}"/>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0" name="Group 609">
            <a:extLst>
              <a:ext uri="{FF2B5EF4-FFF2-40B4-BE49-F238E27FC236}">
                <a16:creationId xmlns:a16="http://schemas.microsoft.com/office/drawing/2014/main" id="{52AE2871-1C6E-E1D3-F7EF-CD1326C48C13}"/>
              </a:ext>
              <a:ext uri="{C183D7F6-B498-43B3-948B-1728B52AA6E4}">
                <adec:decorative xmlns:adec="http://schemas.microsoft.com/office/drawing/2017/decorative" val="1"/>
              </a:ext>
            </a:extLst>
          </p:cNvPr>
          <p:cNvGrpSpPr/>
          <p:nvPr/>
        </p:nvGrpSpPr>
        <p:grpSpPr>
          <a:xfrm>
            <a:off x="9980020" y="5272911"/>
            <a:ext cx="232632" cy="161005"/>
            <a:chOff x="10970984" y="5483094"/>
            <a:chExt cx="228091" cy="157862"/>
          </a:xfrm>
          <a:solidFill>
            <a:srgbClr val="E6E6E6"/>
          </a:solidFill>
        </p:grpSpPr>
        <p:sp>
          <p:nvSpPr>
            <p:cNvPr id="611" name="Rectangle 610">
              <a:extLst>
                <a:ext uri="{FF2B5EF4-FFF2-40B4-BE49-F238E27FC236}">
                  <a16:creationId xmlns:a16="http://schemas.microsoft.com/office/drawing/2014/main" id="{E24371BD-CC77-EBB3-43E2-25F9C1A1B159}"/>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612" name="Graphic 50" descr="Diploma">
              <a:extLst>
                <a:ext uri="{FF2B5EF4-FFF2-40B4-BE49-F238E27FC236}">
                  <a16:creationId xmlns:a16="http://schemas.microsoft.com/office/drawing/2014/main" id="{4FF9198E-2CDA-579D-8EC7-9505D6184281}"/>
                </a:ext>
              </a:extLst>
            </p:cNvPr>
            <p:cNvGrpSpPr/>
            <p:nvPr/>
          </p:nvGrpSpPr>
          <p:grpSpPr>
            <a:xfrm>
              <a:off x="10970984" y="5483094"/>
              <a:ext cx="228091" cy="157862"/>
              <a:chOff x="5315459" y="3004617"/>
              <a:chExt cx="742950" cy="514350"/>
            </a:xfrm>
            <a:grpFill/>
          </p:grpSpPr>
          <p:sp>
            <p:nvSpPr>
              <p:cNvPr id="613" name="Freeform: Shape 612">
                <a:extLst>
                  <a:ext uri="{FF2B5EF4-FFF2-40B4-BE49-F238E27FC236}">
                    <a16:creationId xmlns:a16="http://schemas.microsoft.com/office/drawing/2014/main" id="{EA073CEB-92CE-964E-B121-C4FE767AC678}"/>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4" name="Freeform: Shape 613">
                <a:extLst>
                  <a:ext uri="{FF2B5EF4-FFF2-40B4-BE49-F238E27FC236}">
                    <a16:creationId xmlns:a16="http://schemas.microsoft.com/office/drawing/2014/main" id="{928B1BCF-89D7-7EA2-CA35-47409F470D1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5" name="Freeform: Shape 614">
                <a:extLst>
                  <a:ext uri="{FF2B5EF4-FFF2-40B4-BE49-F238E27FC236}">
                    <a16:creationId xmlns:a16="http://schemas.microsoft.com/office/drawing/2014/main" id="{CFF11069-31EE-5ED2-0D1F-64959A2EF2E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6" name="Freeform: Shape 615">
                <a:extLst>
                  <a:ext uri="{FF2B5EF4-FFF2-40B4-BE49-F238E27FC236}">
                    <a16:creationId xmlns:a16="http://schemas.microsoft.com/office/drawing/2014/main" id="{CAD04726-C4D5-AAFF-158A-DC5AB235B09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617" name="Freeform: Shape 616">
                <a:extLst>
                  <a:ext uri="{FF2B5EF4-FFF2-40B4-BE49-F238E27FC236}">
                    <a16:creationId xmlns:a16="http://schemas.microsoft.com/office/drawing/2014/main" id="{76486631-8719-BB4B-AA37-7561A7F5A0C2}"/>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grpSp>
        <p:nvGrpSpPr>
          <p:cNvPr id="618" name="Group 617">
            <a:extLst>
              <a:ext uri="{FF2B5EF4-FFF2-40B4-BE49-F238E27FC236}">
                <a16:creationId xmlns:a16="http://schemas.microsoft.com/office/drawing/2014/main" id="{D8503BA5-9A43-4319-02D8-66EB16EFB510}"/>
              </a:ext>
              <a:ext uri="{C183D7F6-B498-43B3-948B-1728B52AA6E4}">
                <adec:decorative xmlns:adec="http://schemas.microsoft.com/office/drawing/2017/decorative" val="1"/>
              </a:ext>
            </a:extLst>
          </p:cNvPr>
          <p:cNvGrpSpPr/>
          <p:nvPr/>
        </p:nvGrpSpPr>
        <p:grpSpPr>
          <a:xfrm>
            <a:off x="8870113" y="2929461"/>
            <a:ext cx="1010553" cy="692835"/>
            <a:chOff x="9793096" y="3283426"/>
            <a:chExt cx="990828" cy="679313"/>
          </a:xfrm>
        </p:grpSpPr>
        <p:sp>
          <p:nvSpPr>
            <p:cNvPr id="619" name="Rectangle 618">
              <a:extLst>
                <a:ext uri="{FF2B5EF4-FFF2-40B4-BE49-F238E27FC236}">
                  <a16:creationId xmlns:a16="http://schemas.microsoft.com/office/drawing/2014/main" id="{9B9B11C0-08C0-01DA-79AF-96E38C2D55CD}"/>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Ledger view</a:t>
              </a:r>
            </a:p>
          </p:txBody>
        </p:sp>
        <p:grpSp>
          <p:nvGrpSpPr>
            <p:cNvPr id="620" name="Group 619">
              <a:extLst>
                <a:ext uri="{FF2B5EF4-FFF2-40B4-BE49-F238E27FC236}">
                  <a16:creationId xmlns:a16="http://schemas.microsoft.com/office/drawing/2014/main" id="{9E7CFD76-7A27-37AF-EF71-9CC8F2504C30}"/>
                </a:ext>
              </a:extLst>
            </p:cNvPr>
            <p:cNvGrpSpPr/>
            <p:nvPr/>
          </p:nvGrpSpPr>
          <p:grpSpPr>
            <a:xfrm>
              <a:off x="9946402" y="3283426"/>
              <a:ext cx="692021" cy="438867"/>
              <a:chOff x="10861085" y="3544414"/>
              <a:chExt cx="692021" cy="438867"/>
            </a:xfrm>
          </p:grpSpPr>
          <p:sp>
            <p:nvSpPr>
              <p:cNvPr id="621" name="Rectangle 620">
                <a:extLst>
                  <a:ext uri="{FF2B5EF4-FFF2-40B4-BE49-F238E27FC236}">
                    <a16:creationId xmlns:a16="http://schemas.microsoft.com/office/drawing/2014/main" id="{681D496E-85C2-2458-E4F6-C0FB0B63FB7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2" name="Rectangle 621">
                <a:extLst>
                  <a:ext uri="{FF2B5EF4-FFF2-40B4-BE49-F238E27FC236}">
                    <a16:creationId xmlns:a16="http://schemas.microsoft.com/office/drawing/2014/main" id="{A2007DF6-AB3F-17D2-73EF-BEE479DD3562}"/>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3" name="Rectangle 622">
                <a:extLst>
                  <a:ext uri="{FF2B5EF4-FFF2-40B4-BE49-F238E27FC236}">
                    <a16:creationId xmlns:a16="http://schemas.microsoft.com/office/drawing/2014/main" id="{C978A651-7720-BD30-03D4-4D74CEDC36F5}"/>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4" name="Rectangle 623">
                <a:extLst>
                  <a:ext uri="{FF2B5EF4-FFF2-40B4-BE49-F238E27FC236}">
                    <a16:creationId xmlns:a16="http://schemas.microsoft.com/office/drawing/2014/main" id="{77873F33-A84C-5B30-DEDF-2138188431F7}"/>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5" name="Rectangle 624">
                <a:extLst>
                  <a:ext uri="{FF2B5EF4-FFF2-40B4-BE49-F238E27FC236}">
                    <a16:creationId xmlns:a16="http://schemas.microsoft.com/office/drawing/2014/main" id="{A65B9A54-A75B-EC6C-5B8E-3D19DD802402}"/>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6" name="Rectangle 625">
                <a:extLst>
                  <a:ext uri="{FF2B5EF4-FFF2-40B4-BE49-F238E27FC236}">
                    <a16:creationId xmlns:a16="http://schemas.microsoft.com/office/drawing/2014/main" id="{DDA518DF-A278-3FF7-28D9-92D9669F23D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7" name="Rectangle 626">
                <a:extLst>
                  <a:ext uri="{FF2B5EF4-FFF2-40B4-BE49-F238E27FC236}">
                    <a16:creationId xmlns:a16="http://schemas.microsoft.com/office/drawing/2014/main" id="{11EBF71F-06EC-0696-41A1-7BD7BE464D5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8" name="Rectangle 627">
                <a:extLst>
                  <a:ext uri="{FF2B5EF4-FFF2-40B4-BE49-F238E27FC236}">
                    <a16:creationId xmlns:a16="http://schemas.microsoft.com/office/drawing/2014/main" id="{9B072000-5351-128E-E2A4-FF5DEAE72E46}"/>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9" name="Rectangle 628">
                <a:extLst>
                  <a:ext uri="{FF2B5EF4-FFF2-40B4-BE49-F238E27FC236}">
                    <a16:creationId xmlns:a16="http://schemas.microsoft.com/office/drawing/2014/main" id="{D37BAD80-BABC-94C6-2DE8-08B7540608A2}"/>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0" name="Rectangle 629">
                <a:extLst>
                  <a:ext uri="{FF2B5EF4-FFF2-40B4-BE49-F238E27FC236}">
                    <a16:creationId xmlns:a16="http://schemas.microsoft.com/office/drawing/2014/main" id="{15EC5DC2-A65C-CD85-AFDA-A56BCBD9898F}"/>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1" name="Rectangle 630">
                <a:extLst>
                  <a:ext uri="{FF2B5EF4-FFF2-40B4-BE49-F238E27FC236}">
                    <a16:creationId xmlns:a16="http://schemas.microsoft.com/office/drawing/2014/main" id="{D011361C-452C-50DA-B0E9-B12DDC360D9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2" name="Rectangle 631">
                <a:extLst>
                  <a:ext uri="{FF2B5EF4-FFF2-40B4-BE49-F238E27FC236}">
                    <a16:creationId xmlns:a16="http://schemas.microsoft.com/office/drawing/2014/main" id="{64AFB75C-EA79-46C9-56B5-4AD2EB6F8E00}"/>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3" name="Rectangle 632">
                <a:extLst>
                  <a:ext uri="{FF2B5EF4-FFF2-40B4-BE49-F238E27FC236}">
                    <a16:creationId xmlns:a16="http://schemas.microsoft.com/office/drawing/2014/main" id="{167B1394-9156-BB8E-1856-08A6AFF9BE76}"/>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4" name="Rectangle 633">
                <a:extLst>
                  <a:ext uri="{FF2B5EF4-FFF2-40B4-BE49-F238E27FC236}">
                    <a16:creationId xmlns:a16="http://schemas.microsoft.com/office/drawing/2014/main" id="{18CBAE69-D295-E883-C9E4-C2CA2FBE535E}"/>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5" name="Rectangle 634">
                <a:extLst>
                  <a:ext uri="{FF2B5EF4-FFF2-40B4-BE49-F238E27FC236}">
                    <a16:creationId xmlns:a16="http://schemas.microsoft.com/office/drawing/2014/main" id="{2018DB02-5FD9-9768-567E-15CBB0F3324B}"/>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6" name="Rectangle 635">
                <a:extLst>
                  <a:ext uri="{FF2B5EF4-FFF2-40B4-BE49-F238E27FC236}">
                    <a16:creationId xmlns:a16="http://schemas.microsoft.com/office/drawing/2014/main" id="{AB6108EF-1F24-DBF7-A8B7-58FFC958E61B}"/>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7" name="Rectangle 636">
                <a:extLst>
                  <a:ext uri="{FF2B5EF4-FFF2-40B4-BE49-F238E27FC236}">
                    <a16:creationId xmlns:a16="http://schemas.microsoft.com/office/drawing/2014/main" id="{E69C6081-4410-021F-C19F-87AA438187D7}"/>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8" name="Rectangle 637">
                <a:extLst>
                  <a:ext uri="{FF2B5EF4-FFF2-40B4-BE49-F238E27FC236}">
                    <a16:creationId xmlns:a16="http://schemas.microsoft.com/office/drawing/2014/main" id="{8A26E319-4C2C-4BD8-0E3B-71B564B9555F}"/>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9" name="Rectangle 638">
                <a:extLst>
                  <a:ext uri="{FF2B5EF4-FFF2-40B4-BE49-F238E27FC236}">
                    <a16:creationId xmlns:a16="http://schemas.microsoft.com/office/drawing/2014/main" id="{6AA94AA9-7526-854A-A15F-3F031235ED0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0" name="Rectangle 639">
                <a:extLst>
                  <a:ext uri="{FF2B5EF4-FFF2-40B4-BE49-F238E27FC236}">
                    <a16:creationId xmlns:a16="http://schemas.microsoft.com/office/drawing/2014/main" id="{7899CE5D-A8D5-AE59-20CA-33319DBF04F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1" name="Rectangle 640">
                <a:extLst>
                  <a:ext uri="{FF2B5EF4-FFF2-40B4-BE49-F238E27FC236}">
                    <a16:creationId xmlns:a16="http://schemas.microsoft.com/office/drawing/2014/main" id="{2AB08E6C-3227-94A8-BED1-80F2042D6CCD}"/>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2" name="Rectangle 641">
                <a:extLst>
                  <a:ext uri="{FF2B5EF4-FFF2-40B4-BE49-F238E27FC236}">
                    <a16:creationId xmlns:a16="http://schemas.microsoft.com/office/drawing/2014/main" id="{45BFD1FC-BA92-4C0C-C0DD-7B1CB2DE78B9}"/>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3" name="Rectangle 642">
                <a:extLst>
                  <a:ext uri="{FF2B5EF4-FFF2-40B4-BE49-F238E27FC236}">
                    <a16:creationId xmlns:a16="http://schemas.microsoft.com/office/drawing/2014/main" id="{44C14A69-1E53-422B-24C1-67FDF97FA2A5}"/>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4" name="Rectangle 643">
                <a:extLst>
                  <a:ext uri="{FF2B5EF4-FFF2-40B4-BE49-F238E27FC236}">
                    <a16:creationId xmlns:a16="http://schemas.microsoft.com/office/drawing/2014/main" id="{603D15AE-F00C-D02F-E805-A0ECCCCC1398}"/>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5" name="Rectangle 644">
                <a:extLst>
                  <a:ext uri="{FF2B5EF4-FFF2-40B4-BE49-F238E27FC236}">
                    <a16:creationId xmlns:a16="http://schemas.microsoft.com/office/drawing/2014/main" id="{8A863260-A34E-A9E9-018B-8764DA7728B3}"/>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6" name="Rectangle 645">
                <a:extLst>
                  <a:ext uri="{FF2B5EF4-FFF2-40B4-BE49-F238E27FC236}">
                    <a16:creationId xmlns:a16="http://schemas.microsoft.com/office/drawing/2014/main" id="{57602ABA-A5F6-29B9-6C38-E6BAD2BAE9C0}"/>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7" name="Rectangle 646">
                <a:extLst>
                  <a:ext uri="{FF2B5EF4-FFF2-40B4-BE49-F238E27FC236}">
                    <a16:creationId xmlns:a16="http://schemas.microsoft.com/office/drawing/2014/main" id="{0F8062BE-1B5A-DCD0-0445-066B61664FB7}"/>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8" name="Rectangle 647">
                <a:extLst>
                  <a:ext uri="{FF2B5EF4-FFF2-40B4-BE49-F238E27FC236}">
                    <a16:creationId xmlns:a16="http://schemas.microsoft.com/office/drawing/2014/main" id="{292689AA-1BD4-BE4F-E617-6EDDFFE9BED0}"/>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9" name="Rectangle 648">
                <a:extLst>
                  <a:ext uri="{FF2B5EF4-FFF2-40B4-BE49-F238E27FC236}">
                    <a16:creationId xmlns:a16="http://schemas.microsoft.com/office/drawing/2014/main" id="{9617C50A-E2A2-A88D-CFA0-537F0C65D2F0}"/>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0" name="Rectangle 649">
                <a:extLst>
                  <a:ext uri="{FF2B5EF4-FFF2-40B4-BE49-F238E27FC236}">
                    <a16:creationId xmlns:a16="http://schemas.microsoft.com/office/drawing/2014/main" id="{39C0919E-C9AB-ED00-9649-6A9E9B56B073}"/>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1" name="Rectangle 650">
                <a:extLst>
                  <a:ext uri="{FF2B5EF4-FFF2-40B4-BE49-F238E27FC236}">
                    <a16:creationId xmlns:a16="http://schemas.microsoft.com/office/drawing/2014/main" id="{182324CF-82D6-A3EB-4BA8-88961723C514}"/>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2" name="Rectangle 651">
                <a:extLst>
                  <a:ext uri="{FF2B5EF4-FFF2-40B4-BE49-F238E27FC236}">
                    <a16:creationId xmlns:a16="http://schemas.microsoft.com/office/drawing/2014/main" id="{EC9ED986-63B1-9B05-FF3D-E563AD4B0C49}"/>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3" name="Rectangle 652">
                <a:extLst>
                  <a:ext uri="{FF2B5EF4-FFF2-40B4-BE49-F238E27FC236}">
                    <a16:creationId xmlns:a16="http://schemas.microsoft.com/office/drawing/2014/main" id="{2F87ED84-1804-D15C-A1DA-266D73AEC33C}"/>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4" name="Rectangle 653">
                <a:extLst>
                  <a:ext uri="{FF2B5EF4-FFF2-40B4-BE49-F238E27FC236}">
                    <a16:creationId xmlns:a16="http://schemas.microsoft.com/office/drawing/2014/main" id="{DBB66237-266F-95E3-EB70-5AD8D360DB3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5" name="Rectangle 654">
                <a:extLst>
                  <a:ext uri="{FF2B5EF4-FFF2-40B4-BE49-F238E27FC236}">
                    <a16:creationId xmlns:a16="http://schemas.microsoft.com/office/drawing/2014/main" id="{C79B98E5-5CD9-A9A3-C8F6-FEE35315C75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6" name="Rectangle 655">
                <a:extLst>
                  <a:ext uri="{FF2B5EF4-FFF2-40B4-BE49-F238E27FC236}">
                    <a16:creationId xmlns:a16="http://schemas.microsoft.com/office/drawing/2014/main" id="{8795D2AB-6016-018B-70FB-F8EBC420635B}"/>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7" name="Rectangle 656">
                <a:extLst>
                  <a:ext uri="{FF2B5EF4-FFF2-40B4-BE49-F238E27FC236}">
                    <a16:creationId xmlns:a16="http://schemas.microsoft.com/office/drawing/2014/main" id="{240E138C-DD23-4F41-928C-638284F76B9C}"/>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8" name="Rectangle 657">
                <a:extLst>
                  <a:ext uri="{FF2B5EF4-FFF2-40B4-BE49-F238E27FC236}">
                    <a16:creationId xmlns:a16="http://schemas.microsoft.com/office/drawing/2014/main" id="{D339130B-1F7D-A27E-4728-84F38B9E7422}"/>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9" name="Rectangle 658">
                <a:extLst>
                  <a:ext uri="{FF2B5EF4-FFF2-40B4-BE49-F238E27FC236}">
                    <a16:creationId xmlns:a16="http://schemas.microsoft.com/office/drawing/2014/main" id="{EECA9855-079E-0FCE-58F2-4ABB702BF27B}"/>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0" name="Rectangle 659">
                <a:extLst>
                  <a:ext uri="{FF2B5EF4-FFF2-40B4-BE49-F238E27FC236}">
                    <a16:creationId xmlns:a16="http://schemas.microsoft.com/office/drawing/2014/main" id="{90B4699A-D1D6-7158-EF10-2367687C8F9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1" name="Rectangle 660">
                <a:extLst>
                  <a:ext uri="{FF2B5EF4-FFF2-40B4-BE49-F238E27FC236}">
                    <a16:creationId xmlns:a16="http://schemas.microsoft.com/office/drawing/2014/main" id="{0DA49F60-2DE8-BC8C-E227-F864735BD790}"/>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2" name="Rectangle 661">
                <a:extLst>
                  <a:ext uri="{FF2B5EF4-FFF2-40B4-BE49-F238E27FC236}">
                    <a16:creationId xmlns:a16="http://schemas.microsoft.com/office/drawing/2014/main" id="{1D0560C4-8FD1-FD20-5D38-D43DE84F7E11}"/>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3" name="Rectangle 662">
                <a:extLst>
                  <a:ext uri="{FF2B5EF4-FFF2-40B4-BE49-F238E27FC236}">
                    <a16:creationId xmlns:a16="http://schemas.microsoft.com/office/drawing/2014/main" id="{77300C80-D289-09AF-9639-4C9A34379482}"/>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4" name="Rectangle 663">
                <a:extLst>
                  <a:ext uri="{FF2B5EF4-FFF2-40B4-BE49-F238E27FC236}">
                    <a16:creationId xmlns:a16="http://schemas.microsoft.com/office/drawing/2014/main" id="{B105A84D-D46E-6901-4DE4-8995BC5706FD}"/>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5" name="Rectangle 664">
                <a:extLst>
                  <a:ext uri="{FF2B5EF4-FFF2-40B4-BE49-F238E27FC236}">
                    <a16:creationId xmlns:a16="http://schemas.microsoft.com/office/drawing/2014/main" id="{C3FCD206-20DE-5358-7307-4D9535FA25CB}"/>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cxnSp>
        <p:nvCxnSpPr>
          <p:cNvPr id="666" name="Connector: Elbow 665">
            <a:extLst>
              <a:ext uri="{FF2B5EF4-FFF2-40B4-BE49-F238E27FC236}">
                <a16:creationId xmlns:a16="http://schemas.microsoft.com/office/drawing/2014/main" id="{AB1A6434-E8C4-D248-56DD-6BBDCB296C7C}"/>
              </a:ext>
              <a:ext uri="{C183D7F6-B498-43B3-948B-1728B52AA6E4}">
                <adec:decorative xmlns:adec="http://schemas.microsoft.com/office/drawing/2017/decorative" val="1"/>
              </a:ext>
            </a:extLst>
          </p:cNvPr>
          <p:cNvCxnSpPr>
            <a:cxnSpLocks/>
            <a:endCxn id="621" idx="1"/>
          </p:cNvCxnSpPr>
          <p:nvPr/>
        </p:nvCxnSpPr>
        <p:spPr>
          <a:xfrm rot="5400000" flipH="1" flipV="1">
            <a:off x="8442927" y="3448047"/>
            <a:ext cx="878328" cy="288760"/>
          </a:xfrm>
          <a:prstGeom prst="bentConnector2">
            <a:avLst/>
          </a:prstGeom>
          <a:noFill/>
          <a:ln w="19050" cap="flat" cmpd="sng" algn="ctr">
            <a:solidFill>
              <a:srgbClr val="002050"/>
            </a:solidFill>
            <a:prstDash val="solid"/>
            <a:headEnd type="none"/>
            <a:tailEnd type="arrow" w="lg" len="med"/>
          </a:ln>
          <a:effectLst/>
        </p:spPr>
      </p:cxnSp>
      <p:cxnSp>
        <p:nvCxnSpPr>
          <p:cNvPr id="667" name="Connector: Elbow 666">
            <a:extLst>
              <a:ext uri="{FF2B5EF4-FFF2-40B4-BE49-F238E27FC236}">
                <a16:creationId xmlns:a16="http://schemas.microsoft.com/office/drawing/2014/main" id="{4A826A00-3731-B10F-9B3E-BF54E80A7D9B}"/>
              </a:ext>
              <a:ext uri="{C183D7F6-B498-43B3-948B-1728B52AA6E4}">
                <adec:decorative xmlns:adec="http://schemas.microsoft.com/office/drawing/2017/decorative" val="1"/>
              </a:ext>
            </a:extLst>
          </p:cNvPr>
          <p:cNvCxnSpPr>
            <a:cxnSpLocks/>
            <a:endCxn id="621" idx="3"/>
          </p:cNvCxnSpPr>
          <p:nvPr/>
        </p:nvCxnSpPr>
        <p:spPr>
          <a:xfrm rot="16200000" flipV="1">
            <a:off x="9475022" y="3410509"/>
            <a:ext cx="878324" cy="363832"/>
          </a:xfrm>
          <a:prstGeom prst="bentConnector2">
            <a:avLst/>
          </a:prstGeom>
          <a:noFill/>
          <a:ln w="19050" cap="flat" cmpd="sng" algn="ctr">
            <a:solidFill>
              <a:srgbClr val="002050"/>
            </a:solidFill>
            <a:prstDash val="solid"/>
            <a:headEnd type="none"/>
            <a:tailEnd type="arrow" w="lg" len="med"/>
          </a:ln>
          <a:effectLst/>
        </p:spPr>
      </p:cxnSp>
      <p:sp>
        <p:nvSpPr>
          <p:cNvPr id="668" name="Rectangle 667">
            <a:extLst>
              <a:ext uri="{FF2B5EF4-FFF2-40B4-BE49-F238E27FC236}">
                <a16:creationId xmlns:a16="http://schemas.microsoft.com/office/drawing/2014/main" id="{CB7263EA-EB55-7B20-9D2A-35EB3493C4E3}"/>
              </a:ext>
              <a:ext uri="{C183D7F6-B498-43B3-948B-1728B52AA6E4}">
                <adec:decorative xmlns:adec="http://schemas.microsoft.com/office/drawing/2017/decorative" val="1"/>
              </a:ext>
            </a:extLst>
          </p:cNvPr>
          <p:cNvSpPr/>
          <p:nvPr/>
        </p:nvSpPr>
        <p:spPr bwMode="auto">
          <a:xfrm>
            <a:off x="8529933"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669" name="Rectangle 668">
            <a:extLst>
              <a:ext uri="{FF2B5EF4-FFF2-40B4-BE49-F238E27FC236}">
                <a16:creationId xmlns:a16="http://schemas.microsoft.com/office/drawing/2014/main" id="{280882BD-A3DF-3D17-712A-1830693A94BF}"/>
              </a:ext>
              <a:ext uri="{C183D7F6-B498-43B3-948B-1728B52AA6E4}">
                <adec:decorative xmlns:adec="http://schemas.microsoft.com/office/drawing/2017/decorative" val="1"/>
              </a:ext>
            </a:extLst>
          </p:cNvPr>
          <p:cNvSpPr/>
          <p:nvPr/>
        </p:nvSpPr>
        <p:spPr bwMode="auto">
          <a:xfrm>
            <a:off x="8816691" y="5189519"/>
            <a:ext cx="175994" cy="843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cxnSp>
        <p:nvCxnSpPr>
          <p:cNvPr id="670" name="Straight Arrow Connector 669">
            <a:extLst>
              <a:ext uri="{FF2B5EF4-FFF2-40B4-BE49-F238E27FC236}">
                <a16:creationId xmlns:a16="http://schemas.microsoft.com/office/drawing/2014/main" id="{E54D16A5-169F-3F00-8DBE-2BD4C07C8BC2}"/>
              </a:ext>
              <a:ext uri="{C183D7F6-B498-43B3-948B-1728B52AA6E4}">
                <adec:decorative xmlns:adec="http://schemas.microsoft.com/office/drawing/2017/decorative" val="1"/>
              </a:ext>
            </a:extLst>
          </p:cNvPr>
          <p:cNvCxnSpPr>
            <a:cxnSpLocks/>
            <a:endCxn id="583" idx="1"/>
          </p:cNvCxnSpPr>
          <p:nvPr/>
        </p:nvCxnSpPr>
        <p:spPr>
          <a:xfrm flipV="1">
            <a:off x="7388361" y="5404081"/>
            <a:ext cx="1145158" cy="3045"/>
          </a:xfrm>
          <a:prstGeom prst="straightConnector1">
            <a:avLst/>
          </a:prstGeom>
          <a:noFill/>
          <a:ln w="19050" cap="flat" cmpd="sng" algn="ctr">
            <a:solidFill>
              <a:srgbClr val="002050"/>
            </a:solidFill>
            <a:prstDash val="solid"/>
            <a:headEnd type="none"/>
            <a:tailEnd type="arrow" w="lg" len="med"/>
          </a:ln>
          <a:effectLst/>
        </p:spPr>
      </p:cxnSp>
      <p:grpSp>
        <p:nvGrpSpPr>
          <p:cNvPr id="671" name="Group 670">
            <a:extLst>
              <a:ext uri="{FF2B5EF4-FFF2-40B4-BE49-F238E27FC236}">
                <a16:creationId xmlns:a16="http://schemas.microsoft.com/office/drawing/2014/main" id="{5398ABA4-A4A1-0905-052F-849AFAEEFC63}"/>
              </a:ext>
              <a:ext uri="{C183D7F6-B498-43B3-948B-1728B52AA6E4}">
                <adec:decorative xmlns:adec="http://schemas.microsoft.com/office/drawing/2017/decorative" val="1"/>
              </a:ext>
            </a:extLst>
          </p:cNvPr>
          <p:cNvGrpSpPr/>
          <p:nvPr/>
        </p:nvGrpSpPr>
        <p:grpSpPr>
          <a:xfrm>
            <a:off x="9573599" y="4031587"/>
            <a:ext cx="1010553" cy="692835"/>
            <a:chOff x="9793096" y="3283426"/>
            <a:chExt cx="990828" cy="679313"/>
          </a:xfrm>
        </p:grpSpPr>
        <p:sp>
          <p:nvSpPr>
            <p:cNvPr id="672" name="Rectangle 671">
              <a:extLst>
                <a:ext uri="{FF2B5EF4-FFF2-40B4-BE49-F238E27FC236}">
                  <a16:creationId xmlns:a16="http://schemas.microsoft.com/office/drawing/2014/main" id="{F5DCFAB4-1B84-0A0C-E244-9FFBD916CEBB}"/>
                </a:ext>
              </a:extLst>
            </p:cNvPr>
            <p:cNvSpPr/>
            <p:nvPr/>
          </p:nvSpPr>
          <p:spPr>
            <a:xfrm>
              <a:off x="9793096" y="3722833"/>
              <a:ext cx="990828" cy="239906"/>
            </a:xfrm>
            <a:prstGeom prst="rect">
              <a:avLst/>
            </a:prstGeom>
          </p:spPr>
          <p:txBody>
            <a:bodyPr wrap="square">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11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History table</a:t>
              </a:r>
            </a:p>
          </p:txBody>
        </p:sp>
        <p:grpSp>
          <p:nvGrpSpPr>
            <p:cNvPr id="673" name="Group 672">
              <a:extLst>
                <a:ext uri="{FF2B5EF4-FFF2-40B4-BE49-F238E27FC236}">
                  <a16:creationId xmlns:a16="http://schemas.microsoft.com/office/drawing/2014/main" id="{F650802D-01A0-9DA9-832D-616EA1D5F2BF}"/>
                </a:ext>
              </a:extLst>
            </p:cNvPr>
            <p:cNvGrpSpPr/>
            <p:nvPr/>
          </p:nvGrpSpPr>
          <p:grpSpPr>
            <a:xfrm>
              <a:off x="9946402" y="3283426"/>
              <a:ext cx="692021" cy="438867"/>
              <a:chOff x="10861085" y="3544414"/>
              <a:chExt cx="692021" cy="438867"/>
            </a:xfrm>
          </p:grpSpPr>
          <p:sp>
            <p:nvSpPr>
              <p:cNvPr id="674" name="Rectangle 673">
                <a:extLst>
                  <a:ext uri="{FF2B5EF4-FFF2-40B4-BE49-F238E27FC236}">
                    <a16:creationId xmlns:a16="http://schemas.microsoft.com/office/drawing/2014/main" id="{905ECB07-9E34-1470-073A-92CBBF6AC756}"/>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5" name="Rectangle 674">
                <a:extLst>
                  <a:ext uri="{FF2B5EF4-FFF2-40B4-BE49-F238E27FC236}">
                    <a16:creationId xmlns:a16="http://schemas.microsoft.com/office/drawing/2014/main" id="{8A2B6EDA-889E-2E98-D992-F9AB310CF14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6" name="Rectangle 675">
                <a:extLst>
                  <a:ext uri="{FF2B5EF4-FFF2-40B4-BE49-F238E27FC236}">
                    <a16:creationId xmlns:a16="http://schemas.microsoft.com/office/drawing/2014/main" id="{A210EB0E-28EA-2711-C60B-E0996929427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7" name="Rectangle 676">
                <a:extLst>
                  <a:ext uri="{FF2B5EF4-FFF2-40B4-BE49-F238E27FC236}">
                    <a16:creationId xmlns:a16="http://schemas.microsoft.com/office/drawing/2014/main" id="{8BBA8DC3-2AA3-FDEB-4289-BA0FF218022C}"/>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8" name="Rectangle 677">
                <a:extLst>
                  <a:ext uri="{FF2B5EF4-FFF2-40B4-BE49-F238E27FC236}">
                    <a16:creationId xmlns:a16="http://schemas.microsoft.com/office/drawing/2014/main" id="{7E923BA9-F8E6-89E7-2860-BDA1236E6717}"/>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9" name="Rectangle 678">
                <a:extLst>
                  <a:ext uri="{FF2B5EF4-FFF2-40B4-BE49-F238E27FC236}">
                    <a16:creationId xmlns:a16="http://schemas.microsoft.com/office/drawing/2014/main" id="{5699D7CC-9F72-83EC-8EA8-F3319BB2FCE7}"/>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0" name="Rectangle 679">
                <a:extLst>
                  <a:ext uri="{FF2B5EF4-FFF2-40B4-BE49-F238E27FC236}">
                    <a16:creationId xmlns:a16="http://schemas.microsoft.com/office/drawing/2014/main" id="{221A7FD4-387C-0FE8-4AA8-241EE1358C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1" name="Rectangle 680">
                <a:extLst>
                  <a:ext uri="{FF2B5EF4-FFF2-40B4-BE49-F238E27FC236}">
                    <a16:creationId xmlns:a16="http://schemas.microsoft.com/office/drawing/2014/main" id="{2D6F2404-B227-616D-C2D7-63051C22E09E}"/>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2" name="Rectangle 681">
                <a:extLst>
                  <a:ext uri="{FF2B5EF4-FFF2-40B4-BE49-F238E27FC236}">
                    <a16:creationId xmlns:a16="http://schemas.microsoft.com/office/drawing/2014/main" id="{7D5385BA-2100-2DC4-4DFB-F761298540F1}"/>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3" name="Rectangle 682">
                <a:extLst>
                  <a:ext uri="{FF2B5EF4-FFF2-40B4-BE49-F238E27FC236}">
                    <a16:creationId xmlns:a16="http://schemas.microsoft.com/office/drawing/2014/main" id="{7FFCA1F6-B85E-BF0A-4732-AD8E65A6DA3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4" name="Rectangle 683">
                <a:extLst>
                  <a:ext uri="{FF2B5EF4-FFF2-40B4-BE49-F238E27FC236}">
                    <a16:creationId xmlns:a16="http://schemas.microsoft.com/office/drawing/2014/main" id="{DCED6795-DAA8-1B0C-CDD9-5F5C85704FB2}"/>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5" name="Rectangle 684">
                <a:extLst>
                  <a:ext uri="{FF2B5EF4-FFF2-40B4-BE49-F238E27FC236}">
                    <a16:creationId xmlns:a16="http://schemas.microsoft.com/office/drawing/2014/main" id="{07472469-C788-E5E9-F243-6164FE54785A}"/>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6" name="Rectangle 685">
                <a:extLst>
                  <a:ext uri="{FF2B5EF4-FFF2-40B4-BE49-F238E27FC236}">
                    <a16:creationId xmlns:a16="http://schemas.microsoft.com/office/drawing/2014/main" id="{737BEC71-1165-0355-C380-DBD6D9A02EBB}"/>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7" name="Rectangle 686">
                <a:extLst>
                  <a:ext uri="{FF2B5EF4-FFF2-40B4-BE49-F238E27FC236}">
                    <a16:creationId xmlns:a16="http://schemas.microsoft.com/office/drawing/2014/main" id="{380597AD-0597-44B7-74D3-1226584EEEA5}"/>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8" name="Rectangle 687">
                <a:extLst>
                  <a:ext uri="{FF2B5EF4-FFF2-40B4-BE49-F238E27FC236}">
                    <a16:creationId xmlns:a16="http://schemas.microsoft.com/office/drawing/2014/main" id="{E18C3A29-578B-9816-A175-0F712D04F916}"/>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9" name="Rectangle 688">
                <a:extLst>
                  <a:ext uri="{FF2B5EF4-FFF2-40B4-BE49-F238E27FC236}">
                    <a16:creationId xmlns:a16="http://schemas.microsoft.com/office/drawing/2014/main" id="{56847643-3C3F-DDCF-BD13-5E7F80477FFA}"/>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0" name="Rectangle 689">
                <a:extLst>
                  <a:ext uri="{FF2B5EF4-FFF2-40B4-BE49-F238E27FC236}">
                    <a16:creationId xmlns:a16="http://schemas.microsoft.com/office/drawing/2014/main" id="{BAE53D29-4CB6-A12D-8606-0C7CA8F3279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1" name="Rectangle 690">
                <a:extLst>
                  <a:ext uri="{FF2B5EF4-FFF2-40B4-BE49-F238E27FC236}">
                    <a16:creationId xmlns:a16="http://schemas.microsoft.com/office/drawing/2014/main" id="{ABEC5CC4-82FF-E80C-7655-2E3A4ED345E0}"/>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2" name="Rectangle 691">
                <a:extLst>
                  <a:ext uri="{FF2B5EF4-FFF2-40B4-BE49-F238E27FC236}">
                    <a16:creationId xmlns:a16="http://schemas.microsoft.com/office/drawing/2014/main" id="{A3CF216C-F445-A807-3DF5-2E5D48A92CA1}"/>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3" name="Rectangle 692">
                <a:extLst>
                  <a:ext uri="{FF2B5EF4-FFF2-40B4-BE49-F238E27FC236}">
                    <a16:creationId xmlns:a16="http://schemas.microsoft.com/office/drawing/2014/main" id="{90F45EBC-6294-0015-8335-BA42ADBFAB6D}"/>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4" name="Rectangle 693">
                <a:extLst>
                  <a:ext uri="{FF2B5EF4-FFF2-40B4-BE49-F238E27FC236}">
                    <a16:creationId xmlns:a16="http://schemas.microsoft.com/office/drawing/2014/main" id="{7D8CDA95-5819-3375-2F1A-69367843498B}"/>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5" name="Rectangle 694">
                <a:extLst>
                  <a:ext uri="{FF2B5EF4-FFF2-40B4-BE49-F238E27FC236}">
                    <a16:creationId xmlns:a16="http://schemas.microsoft.com/office/drawing/2014/main" id="{075E11E0-7431-4C22-7CA4-3EBF13C90E4F}"/>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6" name="Rectangle 695">
                <a:extLst>
                  <a:ext uri="{FF2B5EF4-FFF2-40B4-BE49-F238E27FC236}">
                    <a16:creationId xmlns:a16="http://schemas.microsoft.com/office/drawing/2014/main" id="{6497B27D-6939-CFED-7161-A11F882BC6E8}"/>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7" name="Rectangle 696">
                <a:extLst>
                  <a:ext uri="{FF2B5EF4-FFF2-40B4-BE49-F238E27FC236}">
                    <a16:creationId xmlns:a16="http://schemas.microsoft.com/office/drawing/2014/main" id="{67F886B4-0C87-0EA1-667A-A80B40CC5053}"/>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8" name="Rectangle 697">
                <a:extLst>
                  <a:ext uri="{FF2B5EF4-FFF2-40B4-BE49-F238E27FC236}">
                    <a16:creationId xmlns:a16="http://schemas.microsoft.com/office/drawing/2014/main" id="{5E24C38C-6C7C-5709-FE2A-C8DCB5E7DF46}"/>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9" name="Rectangle 698">
                <a:extLst>
                  <a:ext uri="{FF2B5EF4-FFF2-40B4-BE49-F238E27FC236}">
                    <a16:creationId xmlns:a16="http://schemas.microsoft.com/office/drawing/2014/main" id="{D988ACCB-E1C7-4EEF-7F61-19C65C962C2D}"/>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0" name="Rectangle 699">
                <a:extLst>
                  <a:ext uri="{FF2B5EF4-FFF2-40B4-BE49-F238E27FC236}">
                    <a16:creationId xmlns:a16="http://schemas.microsoft.com/office/drawing/2014/main" id="{5DAD29C4-635A-7DB4-BA64-CEB7A136DB8C}"/>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1" name="Rectangle 700">
                <a:extLst>
                  <a:ext uri="{FF2B5EF4-FFF2-40B4-BE49-F238E27FC236}">
                    <a16:creationId xmlns:a16="http://schemas.microsoft.com/office/drawing/2014/main" id="{9D568133-2B90-8A6E-29CC-8589C8389BF9}"/>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2" name="Rectangle 701">
                <a:extLst>
                  <a:ext uri="{FF2B5EF4-FFF2-40B4-BE49-F238E27FC236}">
                    <a16:creationId xmlns:a16="http://schemas.microsoft.com/office/drawing/2014/main" id="{05EB22C6-EFCB-D946-9D19-7FF2FAB9D96B}"/>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3" name="Rectangle 702">
                <a:extLst>
                  <a:ext uri="{FF2B5EF4-FFF2-40B4-BE49-F238E27FC236}">
                    <a16:creationId xmlns:a16="http://schemas.microsoft.com/office/drawing/2014/main" id="{23C78203-D10A-7EC8-D0F2-3F4C9A0B3177}"/>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4" name="Rectangle 703">
                <a:extLst>
                  <a:ext uri="{FF2B5EF4-FFF2-40B4-BE49-F238E27FC236}">
                    <a16:creationId xmlns:a16="http://schemas.microsoft.com/office/drawing/2014/main" id="{BB147605-24CE-A987-804B-04936D420F09}"/>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5" name="Rectangle 704">
                <a:extLst>
                  <a:ext uri="{FF2B5EF4-FFF2-40B4-BE49-F238E27FC236}">
                    <a16:creationId xmlns:a16="http://schemas.microsoft.com/office/drawing/2014/main" id="{904A9664-A7A1-1E98-3D1D-0E1D5502B2A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6" name="Rectangle 705">
                <a:extLst>
                  <a:ext uri="{FF2B5EF4-FFF2-40B4-BE49-F238E27FC236}">
                    <a16:creationId xmlns:a16="http://schemas.microsoft.com/office/drawing/2014/main" id="{F78A5BA8-587A-AB76-A1B6-EC3984D613E7}"/>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7" name="Rectangle 706">
                <a:extLst>
                  <a:ext uri="{FF2B5EF4-FFF2-40B4-BE49-F238E27FC236}">
                    <a16:creationId xmlns:a16="http://schemas.microsoft.com/office/drawing/2014/main" id="{3C488919-99E8-F67B-6400-2C7236874B9D}"/>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8" name="Rectangle 707">
                <a:extLst>
                  <a:ext uri="{FF2B5EF4-FFF2-40B4-BE49-F238E27FC236}">
                    <a16:creationId xmlns:a16="http://schemas.microsoft.com/office/drawing/2014/main" id="{7BE5DF28-4B88-5635-F4D6-3EF41FBFC057}"/>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9" name="Rectangle 708">
                <a:extLst>
                  <a:ext uri="{FF2B5EF4-FFF2-40B4-BE49-F238E27FC236}">
                    <a16:creationId xmlns:a16="http://schemas.microsoft.com/office/drawing/2014/main" id="{CDC7265F-E782-164E-01D0-779160BC9C70}"/>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0" name="Rectangle 709">
                <a:extLst>
                  <a:ext uri="{FF2B5EF4-FFF2-40B4-BE49-F238E27FC236}">
                    <a16:creationId xmlns:a16="http://schemas.microsoft.com/office/drawing/2014/main" id="{BFDAB4DA-83CC-1433-86C9-41FB9BDA5A98}"/>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1" name="Rectangle 710">
                <a:extLst>
                  <a:ext uri="{FF2B5EF4-FFF2-40B4-BE49-F238E27FC236}">
                    <a16:creationId xmlns:a16="http://schemas.microsoft.com/office/drawing/2014/main" id="{0EABBE77-1AA4-23FB-47B4-953053AAF2FA}"/>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2" name="Rectangle 711">
                <a:extLst>
                  <a:ext uri="{FF2B5EF4-FFF2-40B4-BE49-F238E27FC236}">
                    <a16:creationId xmlns:a16="http://schemas.microsoft.com/office/drawing/2014/main" id="{57B021CF-A59B-F737-1691-35736DAEC8E1}"/>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3" name="Rectangle 712">
                <a:extLst>
                  <a:ext uri="{FF2B5EF4-FFF2-40B4-BE49-F238E27FC236}">
                    <a16:creationId xmlns:a16="http://schemas.microsoft.com/office/drawing/2014/main" id="{B747EB72-6612-C97D-BFDF-AE69066F11C8}"/>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4" name="Rectangle 713">
                <a:extLst>
                  <a:ext uri="{FF2B5EF4-FFF2-40B4-BE49-F238E27FC236}">
                    <a16:creationId xmlns:a16="http://schemas.microsoft.com/office/drawing/2014/main" id="{1DDE4E12-429B-F168-0DDF-932962A00A8F}"/>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5" name="Rectangle 714">
                <a:extLst>
                  <a:ext uri="{FF2B5EF4-FFF2-40B4-BE49-F238E27FC236}">
                    <a16:creationId xmlns:a16="http://schemas.microsoft.com/office/drawing/2014/main" id="{D438C9A7-A858-00FD-AC00-0C074460231B}"/>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6" name="Rectangle 715">
                <a:extLst>
                  <a:ext uri="{FF2B5EF4-FFF2-40B4-BE49-F238E27FC236}">
                    <a16:creationId xmlns:a16="http://schemas.microsoft.com/office/drawing/2014/main" id="{980F0745-A4A7-D344-2032-09E96FAD49F5}"/>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7" name="Rectangle 716">
                <a:extLst>
                  <a:ext uri="{FF2B5EF4-FFF2-40B4-BE49-F238E27FC236}">
                    <a16:creationId xmlns:a16="http://schemas.microsoft.com/office/drawing/2014/main" id="{63A03844-53BF-17B0-3719-DB564A2057EE}"/>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8" name="Rectangle 717">
                <a:extLst>
                  <a:ext uri="{FF2B5EF4-FFF2-40B4-BE49-F238E27FC236}">
                    <a16:creationId xmlns:a16="http://schemas.microsoft.com/office/drawing/2014/main" id="{E1218C75-F4C6-E38D-8B30-07520B7423FD}"/>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grpSp>
      <p:grpSp>
        <p:nvGrpSpPr>
          <p:cNvPr id="719" name="Group 718">
            <a:extLst>
              <a:ext uri="{FF2B5EF4-FFF2-40B4-BE49-F238E27FC236}">
                <a16:creationId xmlns:a16="http://schemas.microsoft.com/office/drawing/2014/main" id="{1434EE69-1BED-7223-CA6B-9E99FB18C0E6}"/>
              </a:ext>
              <a:ext uri="{C183D7F6-B498-43B3-948B-1728B52AA6E4}">
                <adec:decorative xmlns:adec="http://schemas.microsoft.com/office/drawing/2017/decorative" val="1"/>
              </a:ext>
            </a:extLst>
          </p:cNvPr>
          <p:cNvGrpSpPr/>
          <p:nvPr/>
        </p:nvGrpSpPr>
        <p:grpSpPr>
          <a:xfrm>
            <a:off x="8320211" y="4031587"/>
            <a:ext cx="705797" cy="447601"/>
            <a:chOff x="10861085" y="3544414"/>
            <a:chExt cx="692021" cy="438867"/>
          </a:xfrm>
        </p:grpSpPr>
        <p:sp>
          <p:nvSpPr>
            <p:cNvPr id="720" name="Rectangle 719">
              <a:extLst>
                <a:ext uri="{FF2B5EF4-FFF2-40B4-BE49-F238E27FC236}">
                  <a16:creationId xmlns:a16="http://schemas.microsoft.com/office/drawing/2014/main" id="{189607A1-77A8-75FC-825F-E20CECD84F9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1" name="Rectangle 720">
              <a:extLst>
                <a:ext uri="{FF2B5EF4-FFF2-40B4-BE49-F238E27FC236}">
                  <a16:creationId xmlns:a16="http://schemas.microsoft.com/office/drawing/2014/main" id="{1BA9692D-92AB-882B-92D5-EA71157816B1}"/>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2" name="Rectangle 721">
              <a:extLst>
                <a:ext uri="{FF2B5EF4-FFF2-40B4-BE49-F238E27FC236}">
                  <a16:creationId xmlns:a16="http://schemas.microsoft.com/office/drawing/2014/main" id="{91D87040-0ACC-22D8-45D6-B7BDC384A701}"/>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3" name="Rectangle 722">
              <a:extLst>
                <a:ext uri="{FF2B5EF4-FFF2-40B4-BE49-F238E27FC236}">
                  <a16:creationId xmlns:a16="http://schemas.microsoft.com/office/drawing/2014/main" id="{12C5343F-2E3B-420D-729E-CD9F94F26DC8}"/>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4" name="Rectangle 723">
              <a:extLst>
                <a:ext uri="{FF2B5EF4-FFF2-40B4-BE49-F238E27FC236}">
                  <a16:creationId xmlns:a16="http://schemas.microsoft.com/office/drawing/2014/main" id="{E7709E6E-FBF7-B17F-E6B9-DD40F44C873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5" name="Rectangle 724">
              <a:extLst>
                <a:ext uri="{FF2B5EF4-FFF2-40B4-BE49-F238E27FC236}">
                  <a16:creationId xmlns:a16="http://schemas.microsoft.com/office/drawing/2014/main" id="{AE41EF6F-C801-DDEF-8FCB-EDA322A4A4C3}"/>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6" name="Rectangle 725">
              <a:extLst>
                <a:ext uri="{FF2B5EF4-FFF2-40B4-BE49-F238E27FC236}">
                  <a16:creationId xmlns:a16="http://schemas.microsoft.com/office/drawing/2014/main" id="{9B60BC19-CCEE-A72C-00A6-299E53ACC41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7" name="Rectangle 726">
              <a:extLst>
                <a:ext uri="{FF2B5EF4-FFF2-40B4-BE49-F238E27FC236}">
                  <a16:creationId xmlns:a16="http://schemas.microsoft.com/office/drawing/2014/main" id="{DE9E9BA3-FD71-8872-E046-BCB7CD1C19F8}"/>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8" name="Rectangle 727">
              <a:extLst>
                <a:ext uri="{FF2B5EF4-FFF2-40B4-BE49-F238E27FC236}">
                  <a16:creationId xmlns:a16="http://schemas.microsoft.com/office/drawing/2014/main" id="{A726C72F-9E6F-CFD8-0BC9-245D9DE9DA2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9" name="Rectangle 728">
              <a:extLst>
                <a:ext uri="{FF2B5EF4-FFF2-40B4-BE49-F238E27FC236}">
                  <a16:creationId xmlns:a16="http://schemas.microsoft.com/office/drawing/2014/main" id="{10CDFC20-02DB-1B7F-57EE-755D96A42E40}"/>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0" name="Rectangle 729">
              <a:extLst>
                <a:ext uri="{FF2B5EF4-FFF2-40B4-BE49-F238E27FC236}">
                  <a16:creationId xmlns:a16="http://schemas.microsoft.com/office/drawing/2014/main" id="{6675CB9B-E838-1002-3F2C-CE39BFA36475}"/>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1" name="Rectangle 730">
              <a:extLst>
                <a:ext uri="{FF2B5EF4-FFF2-40B4-BE49-F238E27FC236}">
                  <a16:creationId xmlns:a16="http://schemas.microsoft.com/office/drawing/2014/main" id="{34321927-5D27-0150-82EB-2B407DFEC5DF}"/>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2" name="Rectangle 731">
              <a:extLst>
                <a:ext uri="{FF2B5EF4-FFF2-40B4-BE49-F238E27FC236}">
                  <a16:creationId xmlns:a16="http://schemas.microsoft.com/office/drawing/2014/main" id="{6923FC51-1572-E228-2FF5-DC32009C98A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3" name="Rectangle 732">
              <a:extLst>
                <a:ext uri="{FF2B5EF4-FFF2-40B4-BE49-F238E27FC236}">
                  <a16:creationId xmlns:a16="http://schemas.microsoft.com/office/drawing/2014/main" id="{C5583B83-1233-E85C-52B7-6BC74066897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4" name="Rectangle 733">
              <a:extLst>
                <a:ext uri="{FF2B5EF4-FFF2-40B4-BE49-F238E27FC236}">
                  <a16:creationId xmlns:a16="http://schemas.microsoft.com/office/drawing/2014/main" id="{EE30366A-A839-28CD-17D2-DEFD114122AD}"/>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5" name="Rectangle 734">
              <a:extLst>
                <a:ext uri="{FF2B5EF4-FFF2-40B4-BE49-F238E27FC236}">
                  <a16:creationId xmlns:a16="http://schemas.microsoft.com/office/drawing/2014/main" id="{CFE457A5-CA6A-A917-5AA1-9DD3FB4E1153}"/>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6" name="Rectangle 735">
              <a:extLst>
                <a:ext uri="{FF2B5EF4-FFF2-40B4-BE49-F238E27FC236}">
                  <a16:creationId xmlns:a16="http://schemas.microsoft.com/office/drawing/2014/main" id="{7F0A7C25-F702-9748-4306-ECCC9BC52194}"/>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7" name="Rectangle 736">
              <a:extLst>
                <a:ext uri="{FF2B5EF4-FFF2-40B4-BE49-F238E27FC236}">
                  <a16:creationId xmlns:a16="http://schemas.microsoft.com/office/drawing/2014/main" id="{BA44563A-CFBE-17B4-A0CE-FD93FD1AAD9B}"/>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8" name="Rectangle 737">
              <a:extLst>
                <a:ext uri="{FF2B5EF4-FFF2-40B4-BE49-F238E27FC236}">
                  <a16:creationId xmlns:a16="http://schemas.microsoft.com/office/drawing/2014/main" id="{8E01BB7E-ED87-8FFF-07F2-2AC3205BEA68}"/>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9" name="Rectangle 738">
              <a:extLst>
                <a:ext uri="{FF2B5EF4-FFF2-40B4-BE49-F238E27FC236}">
                  <a16:creationId xmlns:a16="http://schemas.microsoft.com/office/drawing/2014/main" id="{ECD33886-3279-7F7B-FC26-11E76AE297B7}"/>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0" name="Rectangle 739">
              <a:extLst>
                <a:ext uri="{FF2B5EF4-FFF2-40B4-BE49-F238E27FC236}">
                  <a16:creationId xmlns:a16="http://schemas.microsoft.com/office/drawing/2014/main" id="{A22E84BC-401D-249E-1DC2-D3EE0887D3C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1" name="Rectangle 740">
              <a:extLst>
                <a:ext uri="{FF2B5EF4-FFF2-40B4-BE49-F238E27FC236}">
                  <a16:creationId xmlns:a16="http://schemas.microsoft.com/office/drawing/2014/main" id="{32A18FB0-8135-7601-AF9B-B73B9243E14E}"/>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2" name="Rectangle 741">
              <a:extLst>
                <a:ext uri="{FF2B5EF4-FFF2-40B4-BE49-F238E27FC236}">
                  <a16:creationId xmlns:a16="http://schemas.microsoft.com/office/drawing/2014/main" id="{7260E26D-DDF6-64ED-4EC9-9D325547B06D}"/>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3" name="Rectangle 742">
              <a:extLst>
                <a:ext uri="{FF2B5EF4-FFF2-40B4-BE49-F238E27FC236}">
                  <a16:creationId xmlns:a16="http://schemas.microsoft.com/office/drawing/2014/main" id="{DEAEF29F-CFFF-4D25-34F7-3F31E72625C9}"/>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4" name="Rectangle 743">
              <a:extLst>
                <a:ext uri="{FF2B5EF4-FFF2-40B4-BE49-F238E27FC236}">
                  <a16:creationId xmlns:a16="http://schemas.microsoft.com/office/drawing/2014/main" id="{441AF637-C485-7C89-7D01-0E2BEAE45FA0}"/>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5" name="Rectangle 744">
              <a:extLst>
                <a:ext uri="{FF2B5EF4-FFF2-40B4-BE49-F238E27FC236}">
                  <a16:creationId xmlns:a16="http://schemas.microsoft.com/office/drawing/2014/main" id="{6D36F997-55DF-438C-3366-C3E74793CA9F}"/>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6" name="Rectangle 745">
              <a:extLst>
                <a:ext uri="{FF2B5EF4-FFF2-40B4-BE49-F238E27FC236}">
                  <a16:creationId xmlns:a16="http://schemas.microsoft.com/office/drawing/2014/main" id="{B0DE980A-F788-CB1E-4833-441ADDDA0129}"/>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7" name="Rectangle 746">
              <a:extLst>
                <a:ext uri="{FF2B5EF4-FFF2-40B4-BE49-F238E27FC236}">
                  <a16:creationId xmlns:a16="http://schemas.microsoft.com/office/drawing/2014/main" id="{0F291DA3-99A5-07C8-5161-6CD517005E5D}"/>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8" name="Rectangle 747">
              <a:extLst>
                <a:ext uri="{FF2B5EF4-FFF2-40B4-BE49-F238E27FC236}">
                  <a16:creationId xmlns:a16="http://schemas.microsoft.com/office/drawing/2014/main" id="{DA4E9E92-C436-1F50-294C-5CE2CD92C3C5}"/>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9" name="Rectangle 748">
              <a:extLst>
                <a:ext uri="{FF2B5EF4-FFF2-40B4-BE49-F238E27FC236}">
                  <a16:creationId xmlns:a16="http://schemas.microsoft.com/office/drawing/2014/main" id="{F7B48A7D-AF05-E2F4-A00C-503554FC39AE}"/>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0" name="Rectangle 749">
              <a:extLst>
                <a:ext uri="{FF2B5EF4-FFF2-40B4-BE49-F238E27FC236}">
                  <a16:creationId xmlns:a16="http://schemas.microsoft.com/office/drawing/2014/main" id="{C47BE04A-40FA-5722-F65F-A9E79914E34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1" name="Rectangle 750">
              <a:extLst>
                <a:ext uri="{FF2B5EF4-FFF2-40B4-BE49-F238E27FC236}">
                  <a16:creationId xmlns:a16="http://schemas.microsoft.com/office/drawing/2014/main" id="{6B06611C-F1C2-5DDF-4EA7-6F19A681ADFB}"/>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2" name="Rectangle 751">
              <a:extLst>
                <a:ext uri="{FF2B5EF4-FFF2-40B4-BE49-F238E27FC236}">
                  <a16:creationId xmlns:a16="http://schemas.microsoft.com/office/drawing/2014/main" id="{C980575F-E738-38C3-B08B-7862A8F1846A}"/>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3" name="Rectangle 752">
              <a:extLst>
                <a:ext uri="{FF2B5EF4-FFF2-40B4-BE49-F238E27FC236}">
                  <a16:creationId xmlns:a16="http://schemas.microsoft.com/office/drawing/2014/main" id="{165FFD4A-AD37-9E9F-D693-E1520F020ACB}"/>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4" name="Rectangle 753">
              <a:extLst>
                <a:ext uri="{FF2B5EF4-FFF2-40B4-BE49-F238E27FC236}">
                  <a16:creationId xmlns:a16="http://schemas.microsoft.com/office/drawing/2014/main" id="{BB92A010-8F6E-18EF-750A-EFD6747EFCA0}"/>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5" name="Rectangle 754">
              <a:extLst>
                <a:ext uri="{FF2B5EF4-FFF2-40B4-BE49-F238E27FC236}">
                  <a16:creationId xmlns:a16="http://schemas.microsoft.com/office/drawing/2014/main" id="{992CD663-2691-EE14-7331-A5F94CB1D8D7}"/>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6" name="Rectangle 755">
              <a:extLst>
                <a:ext uri="{FF2B5EF4-FFF2-40B4-BE49-F238E27FC236}">
                  <a16:creationId xmlns:a16="http://schemas.microsoft.com/office/drawing/2014/main" id="{4C6218B4-A90C-73C2-079C-1543F665E329}"/>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7" name="Rectangle 756">
              <a:extLst>
                <a:ext uri="{FF2B5EF4-FFF2-40B4-BE49-F238E27FC236}">
                  <a16:creationId xmlns:a16="http://schemas.microsoft.com/office/drawing/2014/main" id="{7F6FC092-F075-23E2-91BF-850501C7E2E4}"/>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8" name="Rectangle 757">
              <a:extLst>
                <a:ext uri="{FF2B5EF4-FFF2-40B4-BE49-F238E27FC236}">
                  <a16:creationId xmlns:a16="http://schemas.microsoft.com/office/drawing/2014/main" id="{AA190B6F-A5B2-022E-DEB3-276A88C49A05}"/>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9" name="Rectangle 758">
              <a:extLst>
                <a:ext uri="{FF2B5EF4-FFF2-40B4-BE49-F238E27FC236}">
                  <a16:creationId xmlns:a16="http://schemas.microsoft.com/office/drawing/2014/main" id="{D679D4AB-E5AD-16EE-A454-4247F11C2A5B}"/>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0" name="Rectangle 759">
              <a:extLst>
                <a:ext uri="{FF2B5EF4-FFF2-40B4-BE49-F238E27FC236}">
                  <a16:creationId xmlns:a16="http://schemas.microsoft.com/office/drawing/2014/main" id="{B4B44AD0-A675-1279-AE4C-2E6AF795FD6C}"/>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1" name="Rectangle 760">
              <a:extLst>
                <a:ext uri="{FF2B5EF4-FFF2-40B4-BE49-F238E27FC236}">
                  <a16:creationId xmlns:a16="http://schemas.microsoft.com/office/drawing/2014/main" id="{F640B4B1-BC99-9D25-DBC0-F7F12237A033}"/>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2" name="Rectangle 761">
              <a:extLst>
                <a:ext uri="{FF2B5EF4-FFF2-40B4-BE49-F238E27FC236}">
                  <a16:creationId xmlns:a16="http://schemas.microsoft.com/office/drawing/2014/main" id="{3CCCF274-6F2B-F126-13AE-236B6D256D6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3" name="Rectangle 762">
              <a:extLst>
                <a:ext uri="{FF2B5EF4-FFF2-40B4-BE49-F238E27FC236}">
                  <a16:creationId xmlns:a16="http://schemas.microsoft.com/office/drawing/2014/main" id="{D80979D2-72AB-B588-0486-1CBFE4560489}"/>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4" name="Rectangle 763">
              <a:extLst>
                <a:ext uri="{FF2B5EF4-FFF2-40B4-BE49-F238E27FC236}">
                  <a16:creationId xmlns:a16="http://schemas.microsoft.com/office/drawing/2014/main" id="{F6CC048A-525B-9F56-1849-D76C023D3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765" name="Rectangle 764">
            <a:extLst>
              <a:ext uri="{FF2B5EF4-FFF2-40B4-BE49-F238E27FC236}">
                <a16:creationId xmlns:a16="http://schemas.microsoft.com/office/drawing/2014/main" id="{9E0A7698-AD41-C227-D652-E94E51DF5155}"/>
              </a:ext>
              <a:ext uri="{C183D7F6-B498-43B3-948B-1728B52AA6E4}">
                <adec:decorative xmlns:adec="http://schemas.microsoft.com/office/drawing/2017/decorative" val="1"/>
              </a:ext>
            </a:extLst>
          </p:cNvPr>
          <p:cNvSpPr/>
          <p:nvPr/>
        </p:nvSpPr>
        <p:spPr>
          <a:xfrm>
            <a:off x="8164693" y="4441799"/>
            <a:ext cx="1018806" cy="430887"/>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Append-only ledger table</a:t>
            </a:r>
          </a:p>
        </p:txBody>
      </p:sp>
      <p:sp>
        <p:nvSpPr>
          <p:cNvPr id="766" name="Rectangle 765">
            <a:extLst>
              <a:ext uri="{FF2B5EF4-FFF2-40B4-BE49-F238E27FC236}">
                <a16:creationId xmlns:a16="http://schemas.microsoft.com/office/drawing/2014/main" id="{56D4D4D4-2D5B-67BA-F984-A7F9DF3BFD9E}"/>
              </a:ext>
              <a:ext uri="{C183D7F6-B498-43B3-948B-1728B52AA6E4}">
                <adec:decorative xmlns:adec="http://schemas.microsoft.com/office/drawing/2017/decorative" val="1"/>
              </a:ext>
            </a:extLst>
          </p:cNvPr>
          <p:cNvSpPr/>
          <p:nvPr/>
        </p:nvSpPr>
        <p:spPr bwMode="auto">
          <a:xfrm>
            <a:off x="8237430" y="4499128"/>
            <a:ext cx="911971" cy="36511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sp>
        <p:nvSpPr>
          <p:cNvPr id="767" name="Rectangle 766">
            <a:extLst>
              <a:ext uri="{FF2B5EF4-FFF2-40B4-BE49-F238E27FC236}">
                <a16:creationId xmlns:a16="http://schemas.microsoft.com/office/drawing/2014/main" id="{30BB60AA-CAE9-FC46-9A68-805A65018D83}"/>
              </a:ext>
              <a:ext uri="{C183D7F6-B498-43B3-948B-1728B52AA6E4}">
                <adec:decorative xmlns:adec="http://schemas.microsoft.com/office/drawing/2017/decorative" val="1"/>
              </a:ext>
            </a:extLst>
          </p:cNvPr>
          <p:cNvSpPr/>
          <p:nvPr/>
        </p:nvSpPr>
        <p:spPr>
          <a:xfrm>
            <a:off x="8172946" y="4453307"/>
            <a:ext cx="1010553" cy="430886"/>
          </a:xfrm>
          <a:prstGeom prst="rect">
            <a:avLst/>
          </a:prstGeom>
        </p:spPr>
        <p:txBody>
          <a:bodyPr wrap="square">
            <a:spAutoFit/>
          </a:bodyPr>
          <a:lstStyle/>
          <a:p>
            <a:pPr algn="ctr" defTabSz="932742">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Updatable ledger table</a:t>
            </a:r>
          </a:p>
        </p:txBody>
      </p:sp>
      <p:grpSp>
        <p:nvGrpSpPr>
          <p:cNvPr id="768" name="Group 767">
            <a:extLst>
              <a:ext uri="{FF2B5EF4-FFF2-40B4-BE49-F238E27FC236}">
                <a16:creationId xmlns:a16="http://schemas.microsoft.com/office/drawing/2014/main" id="{0CF2C083-DD7B-968B-576C-496E105C359B}"/>
              </a:ext>
              <a:ext uri="{C183D7F6-B498-43B3-948B-1728B52AA6E4}">
                <adec:decorative xmlns:adec="http://schemas.microsoft.com/office/drawing/2017/decorative" val="1"/>
              </a:ext>
            </a:extLst>
          </p:cNvPr>
          <p:cNvGrpSpPr/>
          <p:nvPr/>
        </p:nvGrpSpPr>
        <p:grpSpPr>
          <a:xfrm>
            <a:off x="7265874" y="5554290"/>
            <a:ext cx="238848" cy="160848"/>
            <a:chOff x="10970984" y="5483094"/>
            <a:chExt cx="228091" cy="157862"/>
          </a:xfrm>
          <a:solidFill>
            <a:srgbClr val="E6E6E6"/>
          </a:solidFill>
        </p:grpSpPr>
        <p:sp>
          <p:nvSpPr>
            <p:cNvPr id="769" name="Rectangle 768">
              <a:extLst>
                <a:ext uri="{FF2B5EF4-FFF2-40B4-BE49-F238E27FC236}">
                  <a16:creationId xmlns:a16="http://schemas.microsoft.com/office/drawing/2014/main" id="{DD7D0397-B212-461D-61E2-EAE0DC30BB67}"/>
                </a:ext>
              </a:extLst>
            </p:cNvPr>
            <p:cNvSpPr/>
            <p:nvPr/>
          </p:nvSpPr>
          <p:spPr bwMode="auto">
            <a:xfrm>
              <a:off x="10970984" y="5486816"/>
              <a:ext cx="227632" cy="154140"/>
            </a:xfrm>
            <a:prstGeom prst="rect">
              <a:avLst/>
            </a:prstGeom>
            <a:grpFill/>
            <a:ln w="6350" cap="flat" cmpd="sng" algn="ctr">
              <a:solidFill>
                <a:srgbClr val="0078D4"/>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endParaRPr>
            </a:p>
          </p:txBody>
        </p:sp>
        <p:grpSp>
          <p:nvGrpSpPr>
            <p:cNvPr id="770" name="Graphic 50" descr="Diploma">
              <a:extLst>
                <a:ext uri="{FF2B5EF4-FFF2-40B4-BE49-F238E27FC236}">
                  <a16:creationId xmlns:a16="http://schemas.microsoft.com/office/drawing/2014/main" id="{A6DEA33E-204D-97AA-8C61-020224D78A49}"/>
                </a:ext>
              </a:extLst>
            </p:cNvPr>
            <p:cNvGrpSpPr/>
            <p:nvPr/>
          </p:nvGrpSpPr>
          <p:grpSpPr>
            <a:xfrm>
              <a:off x="10970984" y="5483094"/>
              <a:ext cx="228091" cy="157862"/>
              <a:chOff x="5315459" y="3004617"/>
              <a:chExt cx="742950" cy="514350"/>
            </a:xfrm>
            <a:grpFill/>
          </p:grpSpPr>
          <p:sp>
            <p:nvSpPr>
              <p:cNvPr id="771" name="Freeform: Shape 770">
                <a:extLst>
                  <a:ext uri="{FF2B5EF4-FFF2-40B4-BE49-F238E27FC236}">
                    <a16:creationId xmlns:a16="http://schemas.microsoft.com/office/drawing/2014/main" id="{65430D50-3C53-9D08-7E54-A6DA9E5219AD}"/>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2" name="Freeform: Shape 771">
                <a:extLst>
                  <a:ext uri="{FF2B5EF4-FFF2-40B4-BE49-F238E27FC236}">
                    <a16:creationId xmlns:a16="http://schemas.microsoft.com/office/drawing/2014/main" id="{31624972-A32F-7D9C-82EA-9502E1F2ECD7}"/>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3" name="Freeform: Shape 772">
                <a:extLst>
                  <a:ext uri="{FF2B5EF4-FFF2-40B4-BE49-F238E27FC236}">
                    <a16:creationId xmlns:a16="http://schemas.microsoft.com/office/drawing/2014/main" id="{2CCF15A2-A6BE-9342-4B95-382A32262806}"/>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4" name="Freeform: Shape 773">
                <a:extLst>
                  <a:ext uri="{FF2B5EF4-FFF2-40B4-BE49-F238E27FC236}">
                    <a16:creationId xmlns:a16="http://schemas.microsoft.com/office/drawing/2014/main" id="{B59C2BEB-6C57-FC29-413F-A4DF479F41F2}"/>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sp>
            <p:nvSpPr>
              <p:cNvPr id="775" name="Freeform: Shape 774">
                <a:extLst>
                  <a:ext uri="{FF2B5EF4-FFF2-40B4-BE49-F238E27FC236}">
                    <a16:creationId xmlns:a16="http://schemas.microsoft.com/office/drawing/2014/main" id="{63FBFE07-7BD2-6010-A58E-E8C1CBE6DFB3}"/>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rgbClr val="0078D4"/>
                </a:solidFill>
                <a:prstDash val="solid"/>
                <a:miter/>
              </a:ln>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73" b="0" i="0" u="none" strike="noStrike" kern="0" cap="none" spc="0" normalizeH="0" baseline="0" noProof="0" dirty="0">
                  <a:ln>
                    <a:noFill/>
                  </a:ln>
                  <a:solidFill>
                    <a:srgbClr val="000000"/>
                  </a:solidFill>
                  <a:effectLst/>
                  <a:uLnTx/>
                  <a:uFillTx/>
                </a:endParaRPr>
              </a:p>
            </p:txBody>
          </p:sp>
        </p:grpSp>
      </p:grpSp>
      <p:sp>
        <p:nvSpPr>
          <p:cNvPr id="776" name="Rectangle 775">
            <a:extLst>
              <a:ext uri="{FF2B5EF4-FFF2-40B4-BE49-F238E27FC236}">
                <a16:creationId xmlns:a16="http://schemas.microsoft.com/office/drawing/2014/main" id="{E4E50464-D5FD-143C-D846-B5925BC136F3}"/>
              </a:ext>
            </a:extLst>
          </p:cNvPr>
          <p:cNvSpPr/>
          <p:nvPr/>
        </p:nvSpPr>
        <p:spPr>
          <a:xfrm>
            <a:off x="8104327" y="1855781"/>
            <a:ext cx="1010553" cy="244681"/>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A</a:t>
            </a:r>
          </a:p>
        </p:txBody>
      </p:sp>
      <p:grpSp>
        <p:nvGrpSpPr>
          <p:cNvPr id="777" name="Group 776">
            <a:extLst>
              <a:ext uri="{FF2B5EF4-FFF2-40B4-BE49-F238E27FC236}">
                <a16:creationId xmlns:a16="http://schemas.microsoft.com/office/drawing/2014/main" id="{A98CF069-536F-1D5F-85CD-B220EBB3B68A}"/>
              </a:ext>
            </a:extLst>
          </p:cNvPr>
          <p:cNvGrpSpPr/>
          <p:nvPr/>
        </p:nvGrpSpPr>
        <p:grpSpPr>
          <a:xfrm>
            <a:off x="6690605" y="1393644"/>
            <a:ext cx="1010553" cy="859964"/>
            <a:chOff x="7902850" y="1550615"/>
            <a:chExt cx="1010553" cy="859964"/>
          </a:xfrm>
        </p:grpSpPr>
        <p:pic>
          <p:nvPicPr>
            <p:cNvPr id="778" name="Graphic 777">
              <a:extLst>
                <a:ext uri="{FF2B5EF4-FFF2-40B4-BE49-F238E27FC236}">
                  <a16:creationId xmlns:a16="http://schemas.microsoft.com/office/drawing/2014/main" id="{B62C26AF-E766-2E1F-1B7C-3DFAD64D347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45449" y="1550615"/>
              <a:ext cx="511971" cy="511971"/>
            </a:xfrm>
            <a:prstGeom prst="rect">
              <a:avLst/>
            </a:prstGeom>
          </p:spPr>
        </p:pic>
        <p:sp>
          <p:nvSpPr>
            <p:cNvPr id="779" name="Rectangle 778">
              <a:extLst>
                <a:ext uri="{FF2B5EF4-FFF2-40B4-BE49-F238E27FC236}">
                  <a16:creationId xmlns:a16="http://schemas.microsoft.com/office/drawing/2014/main" id="{476DF9AE-63E0-663A-38C8-410167DD5D96}"/>
                </a:ext>
              </a:extLst>
            </p:cNvPr>
            <p:cNvSpPr/>
            <p:nvPr/>
          </p:nvSpPr>
          <p:spPr>
            <a:xfrm>
              <a:off x="7902850" y="2013547"/>
              <a:ext cx="1010553" cy="397032"/>
            </a:xfrm>
            <a:prstGeom prst="rect">
              <a:avLst/>
            </a:prstGeom>
          </p:spPr>
          <p:txBody>
            <a:bodyPr wrap="square">
              <a:spAutoFit/>
            </a:bodyPr>
            <a:lstStyle/>
            <a:p>
              <a:pPr algn="ctr" defTabSz="932742">
                <a:lnSpc>
                  <a:spcPct val="90000"/>
                </a:lnSpc>
                <a:spcAft>
                  <a:spcPts val="612"/>
                </a:spcAft>
                <a:defRPr/>
              </a:pPr>
              <a:r>
                <a:rPr lang="en-US" sz="1100" dirty="0">
                  <a:solidFill>
                    <a:srgbClr val="000000"/>
                  </a:solidFill>
                  <a:latin typeface="Segoe UI Semibold" panose="020B0702040204020203" pitchFamily="34" charset="0"/>
                  <a:cs typeface="Segoe UI Semibold" panose="020B0702040204020203" pitchFamily="34" charset="0"/>
                </a:rPr>
                <a:t>Bank Regulator</a:t>
              </a:r>
            </a:p>
          </p:txBody>
        </p:sp>
      </p:grpSp>
      <p:pic>
        <p:nvPicPr>
          <p:cNvPr id="780" name="Graphic 779">
            <a:extLst>
              <a:ext uri="{FF2B5EF4-FFF2-40B4-BE49-F238E27FC236}">
                <a16:creationId xmlns:a16="http://schemas.microsoft.com/office/drawing/2014/main" id="{BADD7E02-087C-433C-DD46-F467D283D7A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6893" y="2554005"/>
            <a:ext cx="552050" cy="561553"/>
          </a:xfrm>
          <a:prstGeom prst="rect">
            <a:avLst/>
          </a:prstGeom>
        </p:spPr>
      </p:pic>
      <p:sp>
        <p:nvSpPr>
          <p:cNvPr id="781" name="TextBox 780">
            <a:extLst>
              <a:ext uri="{FF2B5EF4-FFF2-40B4-BE49-F238E27FC236}">
                <a16:creationId xmlns:a16="http://schemas.microsoft.com/office/drawing/2014/main" id="{61CDBD8B-C512-4D54-D14D-026EFA3E2526}"/>
              </a:ext>
            </a:extLst>
          </p:cNvPr>
          <p:cNvSpPr txBox="1"/>
          <p:nvPr/>
        </p:nvSpPr>
        <p:spPr>
          <a:xfrm>
            <a:off x="1014572" y="2878750"/>
            <a:ext cx="4374172"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Use a cryptographically hashed ledger detect tampering by malicious actors</a:t>
            </a:r>
          </a:p>
          <a:p>
            <a:pPr lvl="0" defTabSz="914192">
              <a:spcAft>
                <a:spcPts val="2400"/>
              </a:spcAft>
              <a:defRPr/>
            </a:pPr>
            <a:r>
              <a:rPr lang="en-US" sz="1600" b="1" dirty="0">
                <a:latin typeface="Segoe UI Semibold"/>
                <a:cs typeface="Segoe UI Semibold"/>
              </a:rPr>
              <a:t>Built into SQL Server with T-SQL</a:t>
            </a:r>
          </a:p>
          <a:p>
            <a:pPr lvl="0" defTabSz="914192">
              <a:spcAft>
                <a:spcPts val="2400"/>
              </a:spcAft>
              <a:defRPr/>
            </a:pPr>
            <a:r>
              <a:rPr lang="en-US" sz="1600" b="1" dirty="0">
                <a:latin typeface="Segoe UI Semibold"/>
                <a:cs typeface="Segoe UI Semibold"/>
              </a:rPr>
              <a:t>Establish digital trust in a centralized system using blockchain technology.</a:t>
            </a:r>
          </a:p>
          <a:p>
            <a:pPr lvl="0" defTabSz="914192">
              <a:spcAft>
                <a:spcPts val="2400"/>
              </a:spcAft>
              <a:defRPr/>
            </a:pPr>
            <a:r>
              <a:rPr lang="en-US" sz="1600" b="1" dirty="0">
                <a:latin typeface="Segoe UI Semibold"/>
                <a:cs typeface="Segoe UI Semibold"/>
              </a:rPr>
              <a:t>Attest to other parties that data integrity has not been compromised</a:t>
            </a:r>
          </a:p>
          <a:p>
            <a:pPr lvl="0" defTabSz="914192">
              <a:spcAft>
                <a:spcPts val="2400"/>
              </a:spcAft>
              <a:defRPr/>
            </a:pPr>
            <a:r>
              <a:rPr lang="en-US" sz="1600" b="1" dirty="0">
                <a:latin typeface="Segoe UI Semibold"/>
                <a:cs typeface="Segoe UI Semibold"/>
              </a:rPr>
              <a:t>Automatic digest storage</a:t>
            </a:r>
          </a:p>
        </p:txBody>
      </p:sp>
      <p:grpSp>
        <p:nvGrpSpPr>
          <p:cNvPr id="782" name="Group 781" descr="Check mark">
            <a:extLst>
              <a:ext uri="{FF2B5EF4-FFF2-40B4-BE49-F238E27FC236}">
                <a16:creationId xmlns:a16="http://schemas.microsoft.com/office/drawing/2014/main" id="{486FAEFA-DF56-6588-51C6-1D97513DA843}"/>
              </a:ext>
            </a:extLst>
          </p:cNvPr>
          <p:cNvGrpSpPr/>
          <p:nvPr/>
        </p:nvGrpSpPr>
        <p:grpSpPr>
          <a:xfrm>
            <a:off x="481865" y="2929461"/>
            <a:ext cx="404600" cy="404598"/>
            <a:chOff x="-1422400" y="1963698"/>
            <a:chExt cx="914400" cy="914400"/>
          </a:xfrm>
        </p:grpSpPr>
        <p:sp>
          <p:nvSpPr>
            <p:cNvPr id="783" name="Oval 782">
              <a:extLst>
                <a:ext uri="{FF2B5EF4-FFF2-40B4-BE49-F238E27FC236}">
                  <a16:creationId xmlns:a16="http://schemas.microsoft.com/office/drawing/2014/main" id="{DDB1DAD0-2D64-2247-76D5-569E17F7A7B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4" name="Graphic 6">
              <a:extLst>
                <a:ext uri="{FF2B5EF4-FFF2-40B4-BE49-F238E27FC236}">
                  <a16:creationId xmlns:a16="http://schemas.microsoft.com/office/drawing/2014/main" id="{D260F445-F9E9-BD34-70CF-5A5AA684686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5" name="Group 784" descr="Check mark">
            <a:extLst>
              <a:ext uri="{FF2B5EF4-FFF2-40B4-BE49-F238E27FC236}">
                <a16:creationId xmlns:a16="http://schemas.microsoft.com/office/drawing/2014/main" id="{65FC6364-9E9E-2176-31C8-BF2166D2446D}"/>
              </a:ext>
            </a:extLst>
          </p:cNvPr>
          <p:cNvGrpSpPr/>
          <p:nvPr/>
        </p:nvGrpSpPr>
        <p:grpSpPr>
          <a:xfrm>
            <a:off x="469191" y="3592425"/>
            <a:ext cx="404600" cy="404598"/>
            <a:chOff x="-1422400" y="1963698"/>
            <a:chExt cx="914400" cy="914400"/>
          </a:xfrm>
        </p:grpSpPr>
        <p:sp>
          <p:nvSpPr>
            <p:cNvPr id="786" name="Oval 785">
              <a:extLst>
                <a:ext uri="{FF2B5EF4-FFF2-40B4-BE49-F238E27FC236}">
                  <a16:creationId xmlns:a16="http://schemas.microsoft.com/office/drawing/2014/main" id="{D4D72F44-C91E-5AC3-EFFE-475E4B0EE092}"/>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87" name="Graphic 6">
              <a:extLst>
                <a:ext uri="{FF2B5EF4-FFF2-40B4-BE49-F238E27FC236}">
                  <a16:creationId xmlns:a16="http://schemas.microsoft.com/office/drawing/2014/main" id="{3B1D82A0-F6E3-057E-4E99-5E6C56FBC0B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88" name="Group 787" descr="Check mark">
            <a:extLst>
              <a:ext uri="{FF2B5EF4-FFF2-40B4-BE49-F238E27FC236}">
                <a16:creationId xmlns:a16="http://schemas.microsoft.com/office/drawing/2014/main" id="{72D7E049-2653-FA13-A788-BE447528BA6D}"/>
              </a:ext>
            </a:extLst>
          </p:cNvPr>
          <p:cNvGrpSpPr/>
          <p:nvPr/>
        </p:nvGrpSpPr>
        <p:grpSpPr>
          <a:xfrm>
            <a:off x="469191" y="4264152"/>
            <a:ext cx="404600" cy="404598"/>
            <a:chOff x="-1422400" y="1963698"/>
            <a:chExt cx="914400" cy="914400"/>
          </a:xfrm>
        </p:grpSpPr>
        <p:sp>
          <p:nvSpPr>
            <p:cNvPr id="789" name="Oval 788">
              <a:extLst>
                <a:ext uri="{FF2B5EF4-FFF2-40B4-BE49-F238E27FC236}">
                  <a16:creationId xmlns:a16="http://schemas.microsoft.com/office/drawing/2014/main" id="{9D128234-AD9D-B239-4FCC-A7C2538B9F8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0" name="Graphic 6">
              <a:extLst>
                <a:ext uri="{FF2B5EF4-FFF2-40B4-BE49-F238E27FC236}">
                  <a16:creationId xmlns:a16="http://schemas.microsoft.com/office/drawing/2014/main" id="{3380E674-86B5-D089-A5DA-061F9BB42DA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1" name="Group 790" descr="Check mark">
            <a:extLst>
              <a:ext uri="{FF2B5EF4-FFF2-40B4-BE49-F238E27FC236}">
                <a16:creationId xmlns:a16="http://schemas.microsoft.com/office/drawing/2014/main" id="{CD683C16-7672-A907-ADD6-FDA3B361AD78}"/>
              </a:ext>
            </a:extLst>
          </p:cNvPr>
          <p:cNvGrpSpPr/>
          <p:nvPr/>
        </p:nvGrpSpPr>
        <p:grpSpPr>
          <a:xfrm>
            <a:off x="453360" y="5011017"/>
            <a:ext cx="404600" cy="404598"/>
            <a:chOff x="-1422400" y="1963698"/>
            <a:chExt cx="914400" cy="914400"/>
          </a:xfrm>
        </p:grpSpPr>
        <p:sp>
          <p:nvSpPr>
            <p:cNvPr id="792" name="Oval 791">
              <a:extLst>
                <a:ext uri="{FF2B5EF4-FFF2-40B4-BE49-F238E27FC236}">
                  <a16:creationId xmlns:a16="http://schemas.microsoft.com/office/drawing/2014/main" id="{B59DA1F2-B5B3-CDA3-BCAF-068A60A0ABF5}"/>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3" name="Graphic 6">
              <a:extLst>
                <a:ext uri="{FF2B5EF4-FFF2-40B4-BE49-F238E27FC236}">
                  <a16:creationId xmlns:a16="http://schemas.microsoft.com/office/drawing/2014/main" id="{A88D5A5A-511F-FFDD-0CE8-A3F08116ACF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94" name="Group 793" descr="Check mark">
            <a:extLst>
              <a:ext uri="{FF2B5EF4-FFF2-40B4-BE49-F238E27FC236}">
                <a16:creationId xmlns:a16="http://schemas.microsoft.com/office/drawing/2014/main" id="{CC5994F7-D91A-CC2E-61E6-FD12A624F25E}"/>
              </a:ext>
            </a:extLst>
          </p:cNvPr>
          <p:cNvGrpSpPr/>
          <p:nvPr/>
        </p:nvGrpSpPr>
        <p:grpSpPr>
          <a:xfrm>
            <a:off x="452623" y="5757883"/>
            <a:ext cx="404600" cy="404598"/>
            <a:chOff x="-1422400" y="1963698"/>
            <a:chExt cx="914400" cy="914400"/>
          </a:xfrm>
        </p:grpSpPr>
        <p:sp>
          <p:nvSpPr>
            <p:cNvPr id="795" name="Oval 794">
              <a:extLst>
                <a:ext uri="{FF2B5EF4-FFF2-40B4-BE49-F238E27FC236}">
                  <a16:creationId xmlns:a16="http://schemas.microsoft.com/office/drawing/2014/main" id="{C7B2B993-EDEF-C206-8CF9-0127590930A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96" name="Graphic 6">
              <a:extLst>
                <a:ext uri="{FF2B5EF4-FFF2-40B4-BE49-F238E27FC236}">
                  <a16:creationId xmlns:a16="http://schemas.microsoft.com/office/drawing/2014/main" id="{51557433-1071-0B95-9545-74295162DC3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5167967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1"/>
                                        </p:tgtEl>
                                        <p:attrNameLst>
                                          <p:attrName>style.visibility</p:attrName>
                                        </p:attrNameLst>
                                      </p:cBhvr>
                                      <p:to>
                                        <p:strVal val="visible"/>
                                      </p:to>
                                    </p:set>
                                    <p:animEffect transition="in" filter="fade">
                                      <p:cBhvr>
                                        <p:cTn id="7" dur="250"/>
                                        <p:tgtEl>
                                          <p:spTgt spid="781"/>
                                        </p:tgtEl>
                                      </p:cBhvr>
                                    </p:animEffect>
                                  </p:childTnLst>
                                </p:cTn>
                              </p:par>
                              <p:par>
                                <p:cTn id="8" presetID="42" presetClass="path" presetSubtype="0" decel="100000" fill="hold" grpId="1" nodeType="withEffect">
                                  <p:stCondLst>
                                    <p:cond delay="0"/>
                                  </p:stCondLst>
                                  <p:childTnLst>
                                    <p:animMotion origin="layout" path="M -0.01719 -0.00023 L 0 7.40741E-7 " pathEditMode="relative" rAng="0" ptsTypes="AA">
                                      <p:cBhvr>
                                        <p:cTn id="9" dur="500" fill="hold"/>
                                        <p:tgtEl>
                                          <p:spTgt spid="781"/>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782"/>
                                        </p:tgtEl>
                                        <p:attrNameLst>
                                          <p:attrName>style.visibility</p:attrName>
                                        </p:attrNameLst>
                                      </p:cBhvr>
                                      <p:to>
                                        <p:strVal val="visible"/>
                                      </p:to>
                                    </p:set>
                                    <p:animEffect transition="in" filter="fade">
                                      <p:cBhvr>
                                        <p:cTn id="12" dur="250"/>
                                        <p:tgtEl>
                                          <p:spTgt spid="782"/>
                                        </p:tgtEl>
                                      </p:cBhvr>
                                    </p:animEffect>
                                  </p:childTnLst>
                                </p:cTn>
                              </p:par>
                              <p:par>
                                <p:cTn id="13" presetID="42" presetClass="path" presetSubtype="0" decel="100000" fill="hold" nodeType="withEffect">
                                  <p:stCondLst>
                                    <p:cond delay="0"/>
                                  </p:stCondLst>
                                  <p:childTnLst>
                                    <p:animMotion origin="layout" path="M -0.01719 -0.00023 L 2.08333E-7 -1.48148E-6 " pathEditMode="relative" rAng="0" ptsTypes="AA">
                                      <p:cBhvr>
                                        <p:cTn id="14" dur="500" fill="hold"/>
                                        <p:tgtEl>
                                          <p:spTgt spid="782"/>
                                        </p:tgtEl>
                                        <p:attrNameLst>
                                          <p:attrName>ppt_x</p:attrName>
                                          <p:attrName>ppt_y</p:attrName>
                                        </p:attrNameLst>
                                      </p:cBhvr>
                                      <p:rCtr x="859" y="0"/>
                                    </p:animMotion>
                                  </p:childTnLst>
                                </p:cTn>
                              </p:par>
                              <p:par>
                                <p:cTn id="15" presetID="10" presetClass="entr" presetSubtype="0" fill="hold" nodeType="withEffect">
                                  <p:stCondLst>
                                    <p:cond delay="0"/>
                                  </p:stCondLst>
                                  <p:childTnLst>
                                    <p:set>
                                      <p:cBhvr>
                                        <p:cTn id="16" dur="1" fill="hold">
                                          <p:stCondLst>
                                            <p:cond delay="0"/>
                                          </p:stCondLst>
                                        </p:cTn>
                                        <p:tgtEl>
                                          <p:spTgt spid="785"/>
                                        </p:tgtEl>
                                        <p:attrNameLst>
                                          <p:attrName>style.visibility</p:attrName>
                                        </p:attrNameLst>
                                      </p:cBhvr>
                                      <p:to>
                                        <p:strVal val="visible"/>
                                      </p:to>
                                    </p:set>
                                    <p:animEffect transition="in" filter="fade">
                                      <p:cBhvr>
                                        <p:cTn id="17" dur="250"/>
                                        <p:tgtEl>
                                          <p:spTgt spid="785"/>
                                        </p:tgtEl>
                                      </p:cBhvr>
                                    </p:animEffect>
                                  </p:childTnLst>
                                </p:cTn>
                              </p:par>
                              <p:par>
                                <p:cTn id="18" presetID="42" presetClass="path" presetSubtype="0" decel="100000" fill="hold" nodeType="withEffect">
                                  <p:stCondLst>
                                    <p:cond delay="0"/>
                                  </p:stCondLst>
                                  <p:childTnLst>
                                    <p:animMotion origin="layout" path="M -0.01719 -0.00023 L 1.875E-6 -7.40741E-7 " pathEditMode="relative" rAng="0" ptsTypes="AA">
                                      <p:cBhvr>
                                        <p:cTn id="19" dur="500" fill="hold"/>
                                        <p:tgtEl>
                                          <p:spTgt spid="785"/>
                                        </p:tgtEl>
                                        <p:attrNameLst>
                                          <p:attrName>ppt_x</p:attrName>
                                          <p:attrName>ppt_y</p:attrName>
                                        </p:attrNameLst>
                                      </p:cBhvr>
                                      <p:rCtr x="859" y="0"/>
                                    </p:animMotion>
                                  </p:childTnLst>
                                </p:cTn>
                              </p:par>
                              <p:par>
                                <p:cTn id="20" presetID="10" presetClass="entr" presetSubtype="0" fill="hold" nodeType="withEffect">
                                  <p:stCondLst>
                                    <p:cond delay="0"/>
                                  </p:stCondLst>
                                  <p:childTnLst>
                                    <p:set>
                                      <p:cBhvr>
                                        <p:cTn id="21" dur="1" fill="hold">
                                          <p:stCondLst>
                                            <p:cond delay="0"/>
                                          </p:stCondLst>
                                        </p:cTn>
                                        <p:tgtEl>
                                          <p:spTgt spid="788"/>
                                        </p:tgtEl>
                                        <p:attrNameLst>
                                          <p:attrName>style.visibility</p:attrName>
                                        </p:attrNameLst>
                                      </p:cBhvr>
                                      <p:to>
                                        <p:strVal val="visible"/>
                                      </p:to>
                                    </p:set>
                                    <p:animEffect transition="in" filter="fade">
                                      <p:cBhvr>
                                        <p:cTn id="22" dur="250"/>
                                        <p:tgtEl>
                                          <p:spTgt spid="788"/>
                                        </p:tgtEl>
                                      </p:cBhvr>
                                    </p:animEffect>
                                  </p:childTnLst>
                                </p:cTn>
                              </p:par>
                              <p:par>
                                <p:cTn id="23" presetID="42" presetClass="path" presetSubtype="0" decel="100000" fill="hold" nodeType="withEffect">
                                  <p:stCondLst>
                                    <p:cond delay="0"/>
                                  </p:stCondLst>
                                  <p:childTnLst>
                                    <p:animMotion origin="layout" path="M -0.01719 -0.00023 L 1.875E-6 2.59259E-6 " pathEditMode="relative" rAng="0" ptsTypes="AA">
                                      <p:cBhvr>
                                        <p:cTn id="24" dur="500" fill="hold"/>
                                        <p:tgtEl>
                                          <p:spTgt spid="788"/>
                                        </p:tgtEl>
                                        <p:attrNameLst>
                                          <p:attrName>ppt_x</p:attrName>
                                          <p:attrName>ppt_y</p:attrName>
                                        </p:attrNameLst>
                                      </p:cBhvr>
                                      <p:rCtr x="859" y="0"/>
                                    </p:animMotion>
                                  </p:childTnLst>
                                </p:cTn>
                              </p:par>
                              <p:par>
                                <p:cTn id="25" presetID="10" presetClass="entr" presetSubtype="0" fill="hold" nodeType="withEffect">
                                  <p:stCondLst>
                                    <p:cond delay="0"/>
                                  </p:stCondLst>
                                  <p:childTnLst>
                                    <p:set>
                                      <p:cBhvr>
                                        <p:cTn id="26" dur="1" fill="hold">
                                          <p:stCondLst>
                                            <p:cond delay="0"/>
                                          </p:stCondLst>
                                        </p:cTn>
                                        <p:tgtEl>
                                          <p:spTgt spid="791"/>
                                        </p:tgtEl>
                                        <p:attrNameLst>
                                          <p:attrName>style.visibility</p:attrName>
                                        </p:attrNameLst>
                                      </p:cBhvr>
                                      <p:to>
                                        <p:strVal val="visible"/>
                                      </p:to>
                                    </p:set>
                                    <p:animEffect transition="in" filter="fade">
                                      <p:cBhvr>
                                        <p:cTn id="27" dur="250"/>
                                        <p:tgtEl>
                                          <p:spTgt spid="791"/>
                                        </p:tgtEl>
                                      </p:cBhvr>
                                    </p:animEffect>
                                  </p:childTnLst>
                                </p:cTn>
                              </p:par>
                              <p:par>
                                <p:cTn id="28" presetID="42" presetClass="path" presetSubtype="0" decel="100000" fill="hold" nodeType="withEffect">
                                  <p:stCondLst>
                                    <p:cond delay="0"/>
                                  </p:stCondLst>
                                  <p:childTnLst>
                                    <p:animMotion origin="layout" path="M -0.01719 -0.00024 L 3.95833E-6 4.81481E-6 " pathEditMode="relative" rAng="0" ptsTypes="AA">
                                      <p:cBhvr>
                                        <p:cTn id="29" dur="500" fill="hold"/>
                                        <p:tgtEl>
                                          <p:spTgt spid="791"/>
                                        </p:tgtEl>
                                        <p:attrNameLst>
                                          <p:attrName>ppt_x</p:attrName>
                                          <p:attrName>ppt_y</p:attrName>
                                        </p:attrNameLst>
                                      </p:cBhvr>
                                      <p:rCtr x="859" y="0"/>
                                    </p:animMotion>
                                  </p:childTnLst>
                                </p:cTn>
                              </p:par>
                              <p:par>
                                <p:cTn id="30" presetID="10" presetClass="entr" presetSubtype="0" fill="hold" nodeType="withEffect">
                                  <p:stCondLst>
                                    <p:cond delay="0"/>
                                  </p:stCondLst>
                                  <p:childTnLst>
                                    <p:set>
                                      <p:cBhvr>
                                        <p:cTn id="31" dur="1" fill="hold">
                                          <p:stCondLst>
                                            <p:cond delay="0"/>
                                          </p:stCondLst>
                                        </p:cTn>
                                        <p:tgtEl>
                                          <p:spTgt spid="794"/>
                                        </p:tgtEl>
                                        <p:attrNameLst>
                                          <p:attrName>style.visibility</p:attrName>
                                        </p:attrNameLst>
                                      </p:cBhvr>
                                      <p:to>
                                        <p:strVal val="visible"/>
                                      </p:to>
                                    </p:set>
                                    <p:animEffect transition="in" filter="fade">
                                      <p:cBhvr>
                                        <p:cTn id="32" dur="250"/>
                                        <p:tgtEl>
                                          <p:spTgt spid="794"/>
                                        </p:tgtEl>
                                      </p:cBhvr>
                                    </p:animEffect>
                                  </p:childTnLst>
                                </p:cTn>
                              </p:par>
                              <p:par>
                                <p:cTn id="33" presetID="42" presetClass="path" presetSubtype="0" decel="100000" fill="hold" nodeType="withEffect">
                                  <p:stCondLst>
                                    <p:cond delay="0"/>
                                  </p:stCondLst>
                                  <p:childTnLst>
                                    <p:animMotion origin="layout" path="M -0.01719 -0.00023 L 4.16667E-6 -1.48148E-6 " pathEditMode="relative" rAng="0" ptsTypes="AA">
                                      <p:cBhvr>
                                        <p:cTn id="34" dur="500" fill="hold"/>
                                        <p:tgtEl>
                                          <p:spTgt spid="794"/>
                                        </p:tgtEl>
                                        <p:attrNameLst>
                                          <p:attrName>ppt_x</p:attrName>
                                          <p:attrName>ppt_y</p:attrName>
                                        </p:attrNameLst>
                                      </p:cBhvr>
                                      <p:rCtr x="859"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7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7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9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8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7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7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590"/>
                                        </p:tgtEl>
                                        <p:attrNameLst>
                                          <p:attrName>style.visibility</p:attrName>
                                        </p:attrNameLst>
                                      </p:cBhvr>
                                      <p:to>
                                        <p:strVal val="visible"/>
                                      </p:to>
                                    </p:set>
                                    <p:animEffect transition="in" filter="wipe(up)">
                                      <p:cBhvr>
                                        <p:cTn id="55" dur="500"/>
                                        <p:tgtEl>
                                          <p:spTgt spid="590"/>
                                        </p:tgtEl>
                                      </p:cBhvr>
                                    </p:animEffect>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591"/>
                                        </p:tgtEl>
                                        <p:attrNameLst>
                                          <p:attrName>style.visibility</p:attrName>
                                        </p:attrNameLst>
                                      </p:cBhvr>
                                      <p:to>
                                        <p:strVal val="visible"/>
                                      </p:to>
                                    </p:set>
                                    <p:animEffect transition="in" filter="wipe(left)">
                                      <p:cBhvr>
                                        <p:cTn id="59" dur="500"/>
                                        <p:tgtEl>
                                          <p:spTgt spid="591"/>
                                        </p:tgtEl>
                                      </p:cBhvr>
                                    </p:animEffec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671"/>
                                        </p:tgtEl>
                                        <p:attrNameLst>
                                          <p:attrName>style.visibility</p:attrName>
                                        </p:attrNameLst>
                                      </p:cBhvr>
                                      <p:to>
                                        <p:strVal val="visible"/>
                                      </p:to>
                                    </p:set>
                                    <p:animEffect transition="in" filter="fade">
                                      <p:cBhvr>
                                        <p:cTn id="63" dur="500"/>
                                        <p:tgtEl>
                                          <p:spTgt spid="671"/>
                                        </p:tgtEl>
                                      </p:cBhvr>
                                    </p:animEffect>
                                  </p:childTnLst>
                                </p:cTn>
                              </p:par>
                              <p:par>
                                <p:cTn id="64" presetID="22" presetClass="entr" presetSubtype="4" fill="hold" nodeType="withEffect">
                                  <p:stCondLst>
                                    <p:cond delay="0"/>
                                  </p:stCondLst>
                                  <p:childTnLst>
                                    <p:set>
                                      <p:cBhvr>
                                        <p:cTn id="65" dur="1" fill="hold">
                                          <p:stCondLst>
                                            <p:cond delay="0"/>
                                          </p:stCondLst>
                                        </p:cTn>
                                        <p:tgtEl>
                                          <p:spTgt spid="667"/>
                                        </p:tgtEl>
                                        <p:attrNameLst>
                                          <p:attrName>style.visibility</p:attrName>
                                        </p:attrNameLst>
                                      </p:cBhvr>
                                      <p:to>
                                        <p:strVal val="visible"/>
                                      </p:to>
                                    </p:set>
                                    <p:animEffect transition="in" filter="wipe(down)">
                                      <p:cBhvr>
                                        <p:cTn id="66" dur="500"/>
                                        <p:tgtEl>
                                          <p:spTgt spid="667"/>
                                        </p:tgtEl>
                                      </p:cBhvr>
                                    </p:animEffect>
                                  </p:childTnLst>
                                </p:cTn>
                              </p:par>
                              <p:par>
                                <p:cTn id="67" presetID="22" presetClass="entr" presetSubtype="4" fill="hold" nodeType="withEffect">
                                  <p:stCondLst>
                                    <p:cond delay="0"/>
                                  </p:stCondLst>
                                  <p:childTnLst>
                                    <p:set>
                                      <p:cBhvr>
                                        <p:cTn id="68" dur="1" fill="hold">
                                          <p:stCondLst>
                                            <p:cond delay="0"/>
                                          </p:stCondLst>
                                        </p:cTn>
                                        <p:tgtEl>
                                          <p:spTgt spid="666"/>
                                        </p:tgtEl>
                                        <p:attrNameLst>
                                          <p:attrName>style.visibility</p:attrName>
                                        </p:attrNameLst>
                                      </p:cBhvr>
                                      <p:to>
                                        <p:strVal val="visible"/>
                                      </p:to>
                                    </p:set>
                                    <p:animEffect transition="in" filter="wipe(down)">
                                      <p:cBhvr>
                                        <p:cTn id="69" dur="500"/>
                                        <p:tgtEl>
                                          <p:spTgt spid="666"/>
                                        </p:tgtEl>
                                      </p:cBhvr>
                                    </p:animEffect>
                                  </p:childTnLst>
                                </p:cTn>
                              </p:par>
                            </p:childTnLst>
                          </p:cTn>
                        </p:par>
                        <p:par>
                          <p:cTn id="70" fill="hold">
                            <p:stCondLst>
                              <p:cond delay="1500"/>
                            </p:stCondLst>
                            <p:childTnLst>
                              <p:par>
                                <p:cTn id="71" presetID="10" presetClass="entr" presetSubtype="0" fill="hold" nodeType="afterEffect">
                                  <p:stCondLst>
                                    <p:cond delay="0"/>
                                  </p:stCondLst>
                                  <p:childTnLst>
                                    <p:set>
                                      <p:cBhvr>
                                        <p:cTn id="72" dur="1" fill="hold">
                                          <p:stCondLst>
                                            <p:cond delay="0"/>
                                          </p:stCondLst>
                                        </p:cTn>
                                        <p:tgtEl>
                                          <p:spTgt spid="618"/>
                                        </p:tgtEl>
                                        <p:attrNameLst>
                                          <p:attrName>style.visibility</p:attrName>
                                        </p:attrNameLst>
                                      </p:cBhvr>
                                      <p:to>
                                        <p:strVal val="visible"/>
                                      </p:to>
                                    </p:set>
                                    <p:animEffect transition="in" filter="fade">
                                      <p:cBhvr>
                                        <p:cTn id="73" dur="500"/>
                                        <p:tgtEl>
                                          <p:spTgt spid="618"/>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80"/>
                                        </p:tgtEl>
                                        <p:attrNameLst>
                                          <p:attrName>style.visibility</p:attrName>
                                        </p:attrNameLst>
                                      </p:cBhvr>
                                      <p:to>
                                        <p:strVal val="visible"/>
                                      </p:to>
                                    </p:set>
                                    <p:animEffect transition="in" filter="fade">
                                      <p:cBhvr>
                                        <p:cTn id="78" dur="500"/>
                                        <p:tgtEl>
                                          <p:spTgt spid="580"/>
                                        </p:tgtEl>
                                      </p:cBhvr>
                                    </p:animEffec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592"/>
                                        </p:tgtEl>
                                        <p:attrNameLst>
                                          <p:attrName>style.visibility</p:attrName>
                                        </p:attrNameLst>
                                      </p:cBhvr>
                                      <p:to>
                                        <p:strVal val="visible"/>
                                      </p:to>
                                    </p:set>
                                    <p:animEffect transition="in" filter="wipe(down)">
                                      <p:cBhvr>
                                        <p:cTn id="82" dur="500"/>
                                        <p:tgtEl>
                                          <p:spTgt spid="592"/>
                                        </p:tgtEl>
                                      </p:cBhvr>
                                    </p:animEffect>
                                  </p:childTnLst>
                                </p:cTn>
                              </p:par>
                            </p:childTnLst>
                          </p:cTn>
                        </p:par>
                        <p:par>
                          <p:cTn id="83" fill="hold">
                            <p:stCondLst>
                              <p:cond delay="1000"/>
                            </p:stCondLst>
                            <p:childTnLst>
                              <p:par>
                                <p:cTn id="84" presetID="22" presetClass="entr" presetSubtype="4" fill="hold" nodeType="afterEffect">
                                  <p:stCondLst>
                                    <p:cond delay="0"/>
                                  </p:stCondLst>
                                  <p:childTnLst>
                                    <p:set>
                                      <p:cBhvr>
                                        <p:cTn id="85" dur="1" fill="hold">
                                          <p:stCondLst>
                                            <p:cond delay="0"/>
                                          </p:stCondLst>
                                        </p:cTn>
                                        <p:tgtEl>
                                          <p:spTgt spid="593"/>
                                        </p:tgtEl>
                                        <p:attrNameLst>
                                          <p:attrName>style.visibility</p:attrName>
                                        </p:attrNameLst>
                                      </p:cBhvr>
                                      <p:to>
                                        <p:strVal val="visible"/>
                                      </p:to>
                                    </p:set>
                                    <p:animEffect transition="in" filter="wipe(down)">
                                      <p:cBhvr>
                                        <p:cTn id="86" dur="500"/>
                                        <p:tgtEl>
                                          <p:spTgt spid="593"/>
                                        </p:tgtEl>
                                      </p:cBhvr>
                                    </p:animEffect>
                                  </p:childTnLst>
                                </p:cTn>
                              </p:par>
                            </p:childTnLst>
                          </p:cTn>
                        </p:par>
                        <p:par>
                          <p:cTn id="87" fill="hold">
                            <p:stCondLst>
                              <p:cond delay="1500"/>
                            </p:stCondLst>
                            <p:childTnLst>
                              <p:par>
                                <p:cTn id="88" presetID="10" presetClass="entr" presetSubtype="0" fill="hold" nodeType="afterEffect">
                                  <p:stCondLst>
                                    <p:cond delay="0"/>
                                  </p:stCondLst>
                                  <p:childTnLst>
                                    <p:set>
                                      <p:cBhvr>
                                        <p:cTn id="89" dur="1" fill="hold">
                                          <p:stCondLst>
                                            <p:cond delay="0"/>
                                          </p:stCondLst>
                                        </p:cTn>
                                        <p:tgtEl>
                                          <p:spTgt spid="594"/>
                                        </p:tgtEl>
                                        <p:attrNameLst>
                                          <p:attrName>style.visibility</p:attrName>
                                        </p:attrNameLst>
                                      </p:cBhvr>
                                      <p:to>
                                        <p:strVal val="visible"/>
                                      </p:to>
                                    </p:set>
                                    <p:animEffect transition="in" filter="fade">
                                      <p:cBhvr>
                                        <p:cTn id="90" dur="500"/>
                                        <p:tgtEl>
                                          <p:spTgt spid="594"/>
                                        </p:tgtEl>
                                      </p:cBhvr>
                                    </p:animEffect>
                                  </p:childTnLst>
                                </p:cTn>
                              </p:par>
                            </p:childTnLst>
                          </p:cTn>
                        </p:par>
                        <p:par>
                          <p:cTn id="91" fill="hold">
                            <p:stCondLst>
                              <p:cond delay="2000"/>
                            </p:stCondLst>
                            <p:childTnLst>
                              <p:par>
                                <p:cTn id="92" presetID="22" presetClass="entr" presetSubtype="8" fill="hold" nodeType="afterEffect">
                                  <p:stCondLst>
                                    <p:cond delay="0"/>
                                  </p:stCondLst>
                                  <p:childTnLst>
                                    <p:set>
                                      <p:cBhvr>
                                        <p:cTn id="93" dur="1" fill="hold">
                                          <p:stCondLst>
                                            <p:cond delay="0"/>
                                          </p:stCondLst>
                                        </p:cTn>
                                        <p:tgtEl>
                                          <p:spTgt spid="579"/>
                                        </p:tgtEl>
                                        <p:attrNameLst>
                                          <p:attrName>style.visibility</p:attrName>
                                        </p:attrNameLst>
                                      </p:cBhvr>
                                      <p:to>
                                        <p:strVal val="visible"/>
                                      </p:to>
                                    </p:set>
                                    <p:animEffect transition="in" filter="wipe(left)">
                                      <p:cBhvr>
                                        <p:cTn id="94" dur="500"/>
                                        <p:tgtEl>
                                          <p:spTgt spid="579"/>
                                        </p:tgtEl>
                                      </p:cBhvr>
                                    </p:animEffect>
                                  </p:childTnLst>
                                </p:cTn>
                              </p:par>
                            </p:childTnLst>
                          </p:cTn>
                        </p:par>
                        <p:par>
                          <p:cTn id="95" fill="hold">
                            <p:stCondLst>
                              <p:cond delay="2500"/>
                            </p:stCondLst>
                            <p:childTnLst>
                              <p:par>
                                <p:cTn id="96" presetID="10" presetClass="entr" presetSubtype="0" fill="hold" nodeType="afterEffect">
                                  <p:stCondLst>
                                    <p:cond delay="0"/>
                                  </p:stCondLst>
                                  <p:childTnLst>
                                    <p:set>
                                      <p:cBhvr>
                                        <p:cTn id="97" dur="1" fill="hold">
                                          <p:stCondLst>
                                            <p:cond delay="0"/>
                                          </p:stCondLst>
                                        </p:cTn>
                                        <p:tgtEl>
                                          <p:spTgt spid="602"/>
                                        </p:tgtEl>
                                        <p:attrNameLst>
                                          <p:attrName>style.visibility</p:attrName>
                                        </p:attrNameLst>
                                      </p:cBhvr>
                                      <p:to>
                                        <p:strVal val="visible"/>
                                      </p:to>
                                    </p:set>
                                    <p:animEffect transition="in" filter="fade">
                                      <p:cBhvr>
                                        <p:cTn id="98" dur="500"/>
                                        <p:tgtEl>
                                          <p:spTgt spid="602"/>
                                        </p:tgtEl>
                                      </p:cBhvr>
                                    </p:animEffect>
                                  </p:childTnLst>
                                </p:cTn>
                              </p:par>
                            </p:childTnLst>
                          </p:cTn>
                        </p:par>
                        <p:par>
                          <p:cTn id="99" fill="hold">
                            <p:stCondLst>
                              <p:cond delay="3000"/>
                            </p:stCondLst>
                            <p:childTnLst>
                              <p:par>
                                <p:cTn id="100" presetID="22" presetClass="entr" presetSubtype="8" fill="hold" nodeType="afterEffect">
                                  <p:stCondLst>
                                    <p:cond delay="0"/>
                                  </p:stCondLst>
                                  <p:childTnLst>
                                    <p:set>
                                      <p:cBhvr>
                                        <p:cTn id="101" dur="1" fill="hold">
                                          <p:stCondLst>
                                            <p:cond delay="0"/>
                                          </p:stCondLst>
                                        </p:cTn>
                                        <p:tgtEl>
                                          <p:spTgt spid="578"/>
                                        </p:tgtEl>
                                        <p:attrNameLst>
                                          <p:attrName>style.visibility</p:attrName>
                                        </p:attrNameLst>
                                      </p:cBhvr>
                                      <p:to>
                                        <p:strVal val="visible"/>
                                      </p:to>
                                    </p:set>
                                    <p:animEffect transition="in" filter="wipe(left)">
                                      <p:cBhvr>
                                        <p:cTn id="102" dur="500"/>
                                        <p:tgtEl>
                                          <p:spTgt spid="578"/>
                                        </p:tgtEl>
                                      </p:cBhvr>
                                    </p:animEffect>
                                  </p:childTnLst>
                                </p:cTn>
                              </p:par>
                            </p:childTnLst>
                          </p:cTn>
                        </p:par>
                        <p:par>
                          <p:cTn id="103" fill="hold">
                            <p:stCondLst>
                              <p:cond delay="3500"/>
                            </p:stCondLst>
                            <p:childTnLst>
                              <p:par>
                                <p:cTn id="104" presetID="10" presetClass="entr" presetSubtype="0" fill="hold" nodeType="afterEffect">
                                  <p:stCondLst>
                                    <p:cond delay="0"/>
                                  </p:stCondLst>
                                  <p:childTnLst>
                                    <p:set>
                                      <p:cBhvr>
                                        <p:cTn id="105" dur="1" fill="hold">
                                          <p:stCondLst>
                                            <p:cond delay="0"/>
                                          </p:stCondLst>
                                        </p:cTn>
                                        <p:tgtEl>
                                          <p:spTgt spid="610"/>
                                        </p:tgtEl>
                                        <p:attrNameLst>
                                          <p:attrName>style.visibility</p:attrName>
                                        </p:attrNameLst>
                                      </p:cBhvr>
                                      <p:to>
                                        <p:strVal val="visible"/>
                                      </p:to>
                                    </p:set>
                                    <p:animEffect transition="in" filter="fade">
                                      <p:cBhvr>
                                        <p:cTn id="106" dur="500"/>
                                        <p:tgtEl>
                                          <p:spTgt spid="610"/>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568"/>
                                        </p:tgtEl>
                                        <p:attrNameLst>
                                          <p:attrName>style.visibility</p:attrName>
                                        </p:attrNameLst>
                                      </p:cBhvr>
                                      <p:to>
                                        <p:strVal val="visible"/>
                                      </p:to>
                                    </p:set>
                                    <p:animEffect transition="in" filter="fade">
                                      <p:cBhvr>
                                        <p:cTn id="111" dur="500"/>
                                        <p:tgtEl>
                                          <p:spTgt spid="568"/>
                                        </p:tgtEl>
                                      </p:cBhvr>
                                    </p:animEffect>
                                  </p:childTnLst>
                                </p:cTn>
                              </p:par>
                              <p:par>
                                <p:cTn id="112" presetID="42" presetClass="path" presetSubtype="0" accel="50000" decel="50000" fill="hold" nodeType="withEffect">
                                  <p:stCondLst>
                                    <p:cond delay="0"/>
                                  </p:stCondLst>
                                  <p:childTnLst>
                                    <p:animMotion origin="layout" path="M 8.33333E-7 4.44444E-6 L -0.11029 0.04027 " pathEditMode="relative" rAng="0" ptsTypes="AA">
                                      <p:cBhvr>
                                        <p:cTn id="113" dur="2000" fill="hold"/>
                                        <p:tgtEl>
                                          <p:spTgt spid="594"/>
                                        </p:tgtEl>
                                        <p:attrNameLst>
                                          <p:attrName>ppt_x</p:attrName>
                                          <p:attrName>ppt_y</p:attrName>
                                        </p:attrNameLst>
                                      </p:cBhvr>
                                      <p:rCtr x="-5521" y="2014"/>
                                    </p:animMotion>
                                  </p:childTnLst>
                                </p:cTn>
                              </p:par>
                              <p:par>
                                <p:cTn id="114" presetID="42" presetClass="path" presetSubtype="0" accel="50000" decel="50000" fill="hold" nodeType="withEffect">
                                  <p:stCondLst>
                                    <p:cond delay="0"/>
                                  </p:stCondLst>
                                  <p:childTnLst>
                                    <p:animMotion origin="layout" path="M 2.5E-6 4.44444E-6 L -0.16446 0.04027 " pathEditMode="relative" rAng="0" ptsTypes="AA">
                                      <p:cBhvr>
                                        <p:cTn id="115" dur="2000" fill="hold"/>
                                        <p:tgtEl>
                                          <p:spTgt spid="602"/>
                                        </p:tgtEl>
                                        <p:attrNameLst>
                                          <p:attrName>ppt_x</p:attrName>
                                          <p:attrName>ppt_y</p:attrName>
                                        </p:attrNameLst>
                                      </p:cBhvr>
                                      <p:rCtr x="-8229" y="2014"/>
                                    </p:animMotion>
                                  </p:childTnLst>
                                </p:cTn>
                              </p:par>
                              <p:par>
                                <p:cTn id="116" presetID="42" presetClass="path" presetSubtype="0" accel="50000" decel="50000" fill="hold" nodeType="withEffect">
                                  <p:stCondLst>
                                    <p:cond delay="0"/>
                                  </p:stCondLst>
                                  <p:childTnLst>
                                    <p:animMotion origin="layout" path="M 5E-6 4.44444E-6 L -0.21797 0.04027 " pathEditMode="relative" rAng="0" ptsTypes="AA">
                                      <p:cBhvr>
                                        <p:cTn id="117" dur="2000" fill="hold"/>
                                        <p:tgtEl>
                                          <p:spTgt spid="610"/>
                                        </p:tgtEl>
                                        <p:attrNameLst>
                                          <p:attrName>ppt_x</p:attrName>
                                          <p:attrName>ppt_y</p:attrName>
                                        </p:attrNameLst>
                                      </p:cBhvr>
                                      <p:rCtr x="-10898" y="2014"/>
                                    </p:animMotion>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nodeType="clickEffect">
                                  <p:stCondLst>
                                    <p:cond delay="0"/>
                                  </p:stCondLst>
                                  <p:childTnLst>
                                    <p:set>
                                      <p:cBhvr>
                                        <p:cTn id="121" dur="1" fill="hold">
                                          <p:stCondLst>
                                            <p:cond delay="0"/>
                                          </p:stCondLst>
                                        </p:cTn>
                                        <p:tgtEl>
                                          <p:spTgt spid="777"/>
                                        </p:tgtEl>
                                        <p:attrNameLst>
                                          <p:attrName>style.visibility</p:attrName>
                                        </p:attrNameLst>
                                      </p:cBhvr>
                                      <p:to>
                                        <p:strVal val="visible"/>
                                      </p:to>
                                    </p:set>
                                    <p:animEffect transition="in" filter="fade">
                                      <p:cBhvr>
                                        <p:cTn id="122" dur="500"/>
                                        <p:tgtEl>
                                          <p:spTgt spid="777"/>
                                        </p:tgtEl>
                                      </p:cBhvr>
                                    </p:animEffect>
                                  </p:childTnLst>
                                </p:cTn>
                              </p:par>
                            </p:childTnLst>
                          </p:cTn>
                        </p:par>
                        <p:par>
                          <p:cTn id="123" fill="hold">
                            <p:stCondLst>
                              <p:cond delay="500"/>
                            </p:stCondLst>
                            <p:childTnLst>
                              <p:par>
                                <p:cTn id="124" presetID="22" presetClass="entr" presetSubtype="1" fill="hold" nodeType="afterEffect">
                                  <p:stCondLst>
                                    <p:cond delay="0"/>
                                  </p:stCondLst>
                                  <p:childTnLst>
                                    <p:set>
                                      <p:cBhvr>
                                        <p:cTn id="125" dur="1" fill="hold">
                                          <p:stCondLst>
                                            <p:cond delay="0"/>
                                          </p:stCondLst>
                                        </p:cTn>
                                        <p:tgtEl>
                                          <p:spTgt spid="589"/>
                                        </p:tgtEl>
                                        <p:attrNameLst>
                                          <p:attrName>style.visibility</p:attrName>
                                        </p:attrNameLst>
                                      </p:cBhvr>
                                      <p:to>
                                        <p:strVal val="visible"/>
                                      </p:to>
                                    </p:set>
                                    <p:animEffect transition="in" filter="wipe(up)">
                                      <p:cBhvr>
                                        <p:cTn id="126" dur="500"/>
                                        <p:tgtEl>
                                          <p:spTgt spid="589"/>
                                        </p:tgtEl>
                                      </p:cBhvr>
                                    </p:animEffect>
                                  </p:childTnLst>
                                </p:cTn>
                              </p:par>
                            </p:childTnLst>
                          </p:cTn>
                        </p:par>
                        <p:par>
                          <p:cTn id="127" fill="hold">
                            <p:stCondLst>
                              <p:cond delay="1000"/>
                            </p:stCondLst>
                            <p:childTnLst>
                              <p:par>
                                <p:cTn id="128" presetID="22" presetClass="entr" presetSubtype="8" fill="hold" nodeType="afterEffect">
                                  <p:stCondLst>
                                    <p:cond delay="0"/>
                                  </p:stCondLst>
                                  <p:childTnLst>
                                    <p:set>
                                      <p:cBhvr>
                                        <p:cTn id="129" dur="1" fill="hold">
                                          <p:stCondLst>
                                            <p:cond delay="0"/>
                                          </p:stCondLst>
                                        </p:cTn>
                                        <p:tgtEl>
                                          <p:spTgt spid="670"/>
                                        </p:tgtEl>
                                        <p:attrNameLst>
                                          <p:attrName>style.visibility</p:attrName>
                                        </p:attrNameLst>
                                      </p:cBhvr>
                                      <p:to>
                                        <p:strVal val="visible"/>
                                      </p:to>
                                    </p:set>
                                    <p:animEffect transition="in" filter="wipe(left)">
                                      <p:cBhvr>
                                        <p:cTn id="130" dur="500"/>
                                        <p:tgtEl>
                                          <p:spTgt spid="670"/>
                                        </p:tgtEl>
                                      </p:cBhvr>
                                    </p:animEffect>
                                  </p:childTnLst>
                                </p:cTn>
                              </p:par>
                              <p:par>
                                <p:cTn id="131" presetID="1" presetClass="entr" presetSubtype="0" fill="hold" nodeType="withEffect">
                                  <p:stCondLst>
                                    <p:cond delay="0"/>
                                  </p:stCondLst>
                                  <p:childTnLst>
                                    <p:set>
                                      <p:cBhvr>
                                        <p:cTn id="132" dur="1" fill="hold">
                                          <p:stCondLst>
                                            <p:cond delay="0"/>
                                          </p:stCondLst>
                                        </p:cTn>
                                        <p:tgtEl>
                                          <p:spTgt spid="768"/>
                                        </p:tgtEl>
                                        <p:attrNameLst>
                                          <p:attrName>style.visibility</p:attrName>
                                        </p:attrNameLst>
                                      </p:cBhvr>
                                      <p:to>
                                        <p:strVal val="visible"/>
                                      </p:to>
                                    </p:set>
                                  </p:childTnLst>
                                </p:cTn>
                              </p:par>
                            </p:childTnLst>
                          </p:cTn>
                        </p:par>
                        <p:par>
                          <p:cTn id="133" fill="hold">
                            <p:stCondLst>
                              <p:cond delay="1500"/>
                            </p:stCondLst>
                            <p:childTnLst>
                              <p:par>
                                <p:cTn id="134" presetID="42" presetClass="path" presetSubtype="0" accel="50000" decel="50000" fill="hold" nodeType="afterEffect">
                                  <p:stCondLst>
                                    <p:cond delay="0"/>
                                  </p:stCondLst>
                                  <p:childTnLst>
                                    <p:animMotion origin="layout" path="M 0.00221 -0.0007 L 0.1125 -0.04097 " pathEditMode="relative" rAng="0" ptsTypes="AA">
                                      <p:cBhvr>
                                        <p:cTn id="135" dur="2000" fill="hold"/>
                                        <p:tgtEl>
                                          <p:spTgt spid="768"/>
                                        </p:tgtEl>
                                        <p:attrNameLst>
                                          <p:attrName>ppt_x</p:attrName>
                                          <p:attrName>ppt_y</p:attrName>
                                        </p:attrNameLst>
                                      </p:cBhvr>
                                      <p:rCtr x="5508" y="-2014"/>
                                    </p:animMotion>
                                  </p:childTnLst>
                                </p:cTn>
                              </p:par>
                            </p:childTnLst>
                          </p:cTn>
                        </p:par>
                      </p:childTnLst>
                    </p:cTn>
                  </p:par>
                  <p:par>
                    <p:cTn id="136" fill="hold">
                      <p:stCondLst>
                        <p:cond delay="indefinite"/>
                      </p:stCondLst>
                      <p:childTnLst>
                        <p:par>
                          <p:cTn id="137" fill="hold">
                            <p:stCondLst>
                              <p:cond delay="0"/>
                            </p:stCondLst>
                            <p:childTnLst>
                              <p:par>
                                <p:cTn id="138" presetID="10" presetClass="exit" presetSubtype="0" fill="hold" grpId="0" nodeType="clickEffect">
                                  <p:stCondLst>
                                    <p:cond delay="0"/>
                                  </p:stCondLst>
                                  <p:childTnLst>
                                    <p:animEffect transition="out" filter="fade">
                                      <p:cBhvr>
                                        <p:cTn id="139" dur="500"/>
                                        <p:tgtEl>
                                          <p:spTgt spid="767"/>
                                        </p:tgtEl>
                                      </p:cBhvr>
                                    </p:animEffect>
                                    <p:set>
                                      <p:cBhvr>
                                        <p:cTn id="140" dur="1" fill="hold">
                                          <p:stCondLst>
                                            <p:cond delay="499"/>
                                          </p:stCondLst>
                                        </p:cTn>
                                        <p:tgtEl>
                                          <p:spTgt spid="76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591"/>
                                        </p:tgtEl>
                                      </p:cBhvr>
                                    </p:animEffect>
                                    <p:set>
                                      <p:cBhvr>
                                        <p:cTn id="143" dur="1" fill="hold">
                                          <p:stCondLst>
                                            <p:cond delay="499"/>
                                          </p:stCondLst>
                                        </p:cTn>
                                        <p:tgtEl>
                                          <p:spTgt spid="591"/>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667"/>
                                        </p:tgtEl>
                                      </p:cBhvr>
                                    </p:animEffect>
                                    <p:set>
                                      <p:cBhvr>
                                        <p:cTn id="146" dur="1" fill="hold">
                                          <p:stCondLst>
                                            <p:cond delay="499"/>
                                          </p:stCondLst>
                                        </p:cTn>
                                        <p:tgtEl>
                                          <p:spTgt spid="667"/>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593"/>
                                        </p:tgtEl>
                                      </p:cBhvr>
                                    </p:animEffect>
                                    <p:set>
                                      <p:cBhvr>
                                        <p:cTn id="149" dur="1" fill="hold">
                                          <p:stCondLst>
                                            <p:cond delay="499"/>
                                          </p:stCondLst>
                                        </p:cTn>
                                        <p:tgtEl>
                                          <p:spTgt spid="593"/>
                                        </p:tgtEl>
                                        <p:attrNameLst>
                                          <p:attrName>style.visibility</p:attrName>
                                        </p:attrNameLst>
                                      </p:cBhvr>
                                      <p:to>
                                        <p:strVal val="hidden"/>
                                      </p:to>
                                    </p:set>
                                  </p:childTnLst>
                                </p:cTn>
                              </p:par>
                              <p:par>
                                <p:cTn id="150" presetID="1" presetClass="exit" presetSubtype="0" fill="hold" nodeType="withEffect">
                                  <p:stCondLst>
                                    <p:cond delay="0"/>
                                  </p:stCondLst>
                                  <p:childTnLst>
                                    <p:set>
                                      <p:cBhvr>
                                        <p:cTn id="151" dur="1" fill="hold">
                                          <p:stCondLst>
                                            <p:cond delay="0"/>
                                          </p:stCondLst>
                                        </p:cTn>
                                        <p:tgtEl>
                                          <p:spTgt spid="671"/>
                                        </p:tgtEl>
                                        <p:attrNameLst>
                                          <p:attrName>style.visibility</p:attrName>
                                        </p:attrNameLst>
                                      </p:cBhvr>
                                      <p:to>
                                        <p:strVal val="hidden"/>
                                      </p:to>
                                    </p:set>
                                  </p:childTnLst>
                                </p:cTn>
                              </p:par>
                              <p:par>
                                <p:cTn id="152" presetID="10" presetClass="exit" presetSubtype="0" fill="hold" grpId="0" nodeType="withEffect">
                                  <p:stCondLst>
                                    <p:cond delay="0"/>
                                  </p:stCondLst>
                                  <p:childTnLst>
                                    <p:animEffect transition="out" filter="fade">
                                      <p:cBhvr>
                                        <p:cTn id="153" dur="500"/>
                                        <p:tgtEl>
                                          <p:spTgt spid="766"/>
                                        </p:tgtEl>
                                      </p:cBhvr>
                                    </p:animEffect>
                                    <p:set>
                                      <p:cBhvr>
                                        <p:cTn id="154" dur="1" fill="hold">
                                          <p:stCondLst>
                                            <p:cond delay="499"/>
                                          </p:stCondLst>
                                        </p:cTn>
                                        <p:tgtEl>
                                          <p:spTgt spid="76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5" grpId="0" animBg="1"/>
      <p:bldP spid="766" grpId="0" animBg="1"/>
      <p:bldP spid="767" grpId="0"/>
      <p:bldP spid="767" grpId="1"/>
      <p:bldP spid="776" grpId="0"/>
      <p:bldP spid="781" grpId="0"/>
      <p:bldP spid="781"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C5C8765-5E2B-953F-68FC-D2C8F6A73752}"/>
              </a:ext>
              <a:ext uri="{C183D7F6-B498-43B3-948B-1728B52AA6E4}">
                <adec:decorative xmlns:adec="http://schemas.microsoft.com/office/drawing/2017/decorative" val="1"/>
              </a:ext>
            </a:extLst>
          </p:cNvPr>
          <p:cNvSpPr/>
          <p:nvPr/>
        </p:nvSpPr>
        <p:spPr bwMode="auto">
          <a:xfrm>
            <a:off x="584202" y="3282581"/>
            <a:ext cx="3494049" cy="2137143"/>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8D4E2CD8-4059-20ED-7298-13EEE14FBEED}"/>
              </a:ext>
              <a:ext uri="{C183D7F6-B498-43B3-948B-1728B52AA6E4}">
                <adec:decorative xmlns:adec="http://schemas.microsoft.com/office/drawing/2017/decorative" val="1"/>
              </a:ext>
            </a:extLst>
          </p:cNvPr>
          <p:cNvSpPr/>
          <p:nvPr/>
        </p:nvSpPr>
        <p:spPr bwMode="auto">
          <a:xfrm>
            <a:off x="4349771" y="2476499"/>
            <a:ext cx="3494049" cy="294322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46E84EC-1AD3-1F4E-825F-271C3E2DA354}"/>
              </a:ext>
              <a:ext uri="{C183D7F6-B498-43B3-948B-1728B52AA6E4}">
                <adec:decorative xmlns:adec="http://schemas.microsoft.com/office/drawing/2017/decorative" val="1"/>
              </a:ext>
            </a:extLst>
          </p:cNvPr>
          <p:cNvSpPr/>
          <p:nvPr/>
        </p:nvSpPr>
        <p:spPr bwMode="auto">
          <a:xfrm>
            <a:off x="8115339" y="1689100"/>
            <a:ext cx="3494049" cy="3730624"/>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1FB5D3D-76B4-71B0-6E56-65EB4E122BB2}"/>
              </a:ext>
            </a:extLst>
          </p:cNvPr>
          <p:cNvSpPr>
            <a:spLocks noGrp="1"/>
          </p:cNvSpPr>
          <p:nvPr>
            <p:ph type="title"/>
          </p:nvPr>
        </p:nvSpPr>
        <p:spPr/>
        <p:txBody>
          <a:bodyPr/>
          <a:lstStyle/>
          <a:p>
            <a:r>
              <a:rPr lang="en-US" dirty="0"/>
              <a:t>How to use Ledger for SQL Server</a:t>
            </a:r>
          </a:p>
        </p:txBody>
      </p:sp>
      <p:sp>
        <p:nvSpPr>
          <p:cNvPr id="6" name="TextBox 5">
            <a:extLst>
              <a:ext uri="{FF2B5EF4-FFF2-40B4-BE49-F238E27FC236}">
                <a16:creationId xmlns:a16="http://schemas.microsoft.com/office/drawing/2014/main" id="{420A8EBE-908B-1F1A-F2C3-39101AA83A0F}"/>
              </a:ext>
            </a:extLst>
          </p:cNvPr>
          <p:cNvSpPr txBox="1"/>
          <p:nvPr/>
        </p:nvSpPr>
        <p:spPr>
          <a:xfrm>
            <a:off x="4970301" y="6030990"/>
            <a:ext cx="2252989"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View ledger history</a:t>
            </a:r>
          </a:p>
        </p:txBody>
      </p:sp>
      <p:sp>
        <p:nvSpPr>
          <p:cNvPr id="8" name="TextBox 7">
            <a:extLst>
              <a:ext uri="{FF2B5EF4-FFF2-40B4-BE49-F238E27FC236}">
                <a16:creationId xmlns:a16="http://schemas.microsoft.com/office/drawing/2014/main" id="{9AB2C9FF-AABB-426E-D9E3-45B144FF8019}"/>
              </a:ext>
            </a:extLst>
          </p:cNvPr>
          <p:cNvSpPr txBox="1"/>
          <p:nvPr/>
        </p:nvSpPr>
        <p:spPr>
          <a:xfrm>
            <a:off x="9092408" y="6025673"/>
            <a:ext cx="1539910" cy="307777"/>
          </a:xfrm>
          <a:prstGeom prst="rect">
            <a:avLst/>
          </a:prstGeom>
          <a:noFill/>
        </p:spPr>
        <p:txBody>
          <a:bodyPr wrap="none" lIns="0" tIns="0" rIns="0" bIns="0" rtlCol="0">
            <a:spAutoFit/>
          </a:bodyPr>
          <a:lstStyle/>
          <a:p>
            <a:pPr algn="ctr"/>
            <a:r>
              <a:rPr lang="en-US" sz="2000" dirty="0">
                <a:gradFill>
                  <a:gsLst>
                    <a:gs pos="2917">
                      <a:schemeClr val="tx1"/>
                    </a:gs>
                    <a:gs pos="30000">
                      <a:schemeClr val="tx1"/>
                    </a:gs>
                  </a:gsLst>
                  <a:lin ang="5400000" scaled="0"/>
                </a:gradFill>
                <a:latin typeface="+mj-lt"/>
              </a:rPr>
              <a:t>Verify Ledger</a:t>
            </a:r>
          </a:p>
        </p:txBody>
      </p:sp>
      <p:cxnSp>
        <p:nvCxnSpPr>
          <p:cNvPr id="10" name="Straight Arrow Connector 9" descr="Arrow">
            <a:extLst>
              <a:ext uri="{FF2B5EF4-FFF2-40B4-BE49-F238E27FC236}">
                <a16:creationId xmlns:a16="http://schemas.microsoft.com/office/drawing/2014/main" id="{469EF275-E1B8-EFD5-0239-4FB18C34358B}"/>
              </a:ext>
            </a:extLst>
          </p:cNvPr>
          <p:cNvCxnSpPr>
            <a:cxnSpLocks/>
          </p:cNvCxnSpPr>
          <p:nvPr/>
        </p:nvCxnSpPr>
        <p:spPr>
          <a:xfrm flipV="1">
            <a:off x="6096795" y="4907280"/>
            <a:ext cx="0" cy="992075"/>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cxnSp>
        <p:nvCxnSpPr>
          <p:cNvPr id="12" name="Straight Arrow Connector 11" descr="Arrow">
            <a:extLst>
              <a:ext uri="{FF2B5EF4-FFF2-40B4-BE49-F238E27FC236}">
                <a16:creationId xmlns:a16="http://schemas.microsoft.com/office/drawing/2014/main" id="{FFA3C779-35CE-AB64-DC13-A88F199E8BB7}"/>
              </a:ext>
            </a:extLst>
          </p:cNvPr>
          <p:cNvCxnSpPr>
            <a:cxnSpLocks/>
          </p:cNvCxnSpPr>
          <p:nvPr/>
        </p:nvCxnSpPr>
        <p:spPr>
          <a:xfrm flipV="1">
            <a:off x="9862363" y="3762212"/>
            <a:ext cx="0" cy="2137143"/>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13" name="TextBox 12">
            <a:extLst>
              <a:ext uri="{FF2B5EF4-FFF2-40B4-BE49-F238E27FC236}">
                <a16:creationId xmlns:a16="http://schemas.microsoft.com/office/drawing/2014/main" id="{4110B7AC-E810-20E7-B6F4-BF1D2ACDCD4B}"/>
              </a:ext>
            </a:extLst>
          </p:cNvPr>
          <p:cNvSpPr txBox="1"/>
          <p:nvPr/>
        </p:nvSpPr>
        <p:spPr>
          <a:xfrm>
            <a:off x="735091" y="3282581"/>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Create a Ledger table</a:t>
            </a:r>
          </a:p>
        </p:txBody>
      </p:sp>
      <p:sp>
        <p:nvSpPr>
          <p:cNvPr id="14" name="TextBox 13">
            <a:extLst>
              <a:ext uri="{FF2B5EF4-FFF2-40B4-BE49-F238E27FC236}">
                <a16:creationId xmlns:a16="http://schemas.microsoft.com/office/drawing/2014/main" id="{4B953C78-C856-943B-7ACB-383F99BBD6F4}"/>
              </a:ext>
            </a:extLst>
          </p:cNvPr>
          <p:cNvSpPr txBox="1"/>
          <p:nvPr/>
        </p:nvSpPr>
        <p:spPr>
          <a:xfrm>
            <a:off x="4480617" y="2476499"/>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Make changes</a:t>
            </a:r>
          </a:p>
        </p:txBody>
      </p:sp>
      <p:sp>
        <p:nvSpPr>
          <p:cNvPr id="15" name="TextBox 14">
            <a:extLst>
              <a:ext uri="{FF2B5EF4-FFF2-40B4-BE49-F238E27FC236}">
                <a16:creationId xmlns:a16="http://schemas.microsoft.com/office/drawing/2014/main" id="{DF14D206-D35C-DA7F-B051-AD721B7700FB}"/>
              </a:ext>
            </a:extLst>
          </p:cNvPr>
          <p:cNvSpPr txBox="1"/>
          <p:nvPr/>
        </p:nvSpPr>
        <p:spPr>
          <a:xfrm>
            <a:off x="8246185" y="1689100"/>
            <a:ext cx="3232356" cy="507831"/>
          </a:xfrm>
          <a:prstGeom prst="rect">
            <a:avLst/>
          </a:prstGeom>
          <a:noFill/>
        </p:spPr>
        <p:txBody>
          <a:bodyPr wrap="square" tIns="91440" anchor="ctr" anchorCtr="0">
            <a:spAutoFit/>
          </a:bodyPr>
          <a:lstStyle/>
          <a:p>
            <a:pPr marL="0" marR="0" lvl="0" indent="0" defTabSz="914192"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Segoe UI Semibold"/>
              </a:rPr>
              <a:t>Save digest</a:t>
            </a:r>
          </a:p>
        </p:txBody>
      </p:sp>
      <p:sp>
        <p:nvSpPr>
          <p:cNvPr id="16" name="TextBox 15">
            <a:extLst>
              <a:ext uri="{FF2B5EF4-FFF2-40B4-BE49-F238E27FC236}">
                <a16:creationId xmlns:a16="http://schemas.microsoft.com/office/drawing/2014/main" id="{1D0F15B5-9514-093D-0D2D-773072D0687E}"/>
              </a:ext>
            </a:extLst>
          </p:cNvPr>
          <p:cNvSpPr txBox="1"/>
          <p:nvPr/>
        </p:nvSpPr>
        <p:spPr>
          <a:xfrm>
            <a:off x="735091" y="4102898"/>
            <a:ext cx="2690280"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Updateable or Append Only</a:t>
            </a:r>
          </a:p>
        </p:txBody>
      </p:sp>
      <p:sp>
        <p:nvSpPr>
          <p:cNvPr id="17" name="TextBox 16">
            <a:extLst>
              <a:ext uri="{FF2B5EF4-FFF2-40B4-BE49-F238E27FC236}">
                <a16:creationId xmlns:a16="http://schemas.microsoft.com/office/drawing/2014/main" id="{F69BA28D-6DA1-35EC-598C-1C51FEF3B624}"/>
              </a:ext>
            </a:extLst>
          </p:cNvPr>
          <p:cNvSpPr txBox="1"/>
          <p:nvPr/>
        </p:nvSpPr>
        <p:spPr>
          <a:xfrm>
            <a:off x="4480617" y="3413385"/>
            <a:ext cx="3019062" cy="754053"/>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INSERT, UPDATE/ DELETE (only updateable)</a:t>
            </a:r>
          </a:p>
        </p:txBody>
      </p:sp>
      <p:sp>
        <p:nvSpPr>
          <p:cNvPr id="18" name="TextBox 17">
            <a:extLst>
              <a:ext uri="{FF2B5EF4-FFF2-40B4-BE49-F238E27FC236}">
                <a16:creationId xmlns:a16="http://schemas.microsoft.com/office/drawing/2014/main" id="{4DC4F7F1-7F6C-141E-C70F-B61DE1DA73D2}"/>
              </a:ext>
            </a:extLst>
          </p:cNvPr>
          <p:cNvSpPr txBox="1"/>
          <p:nvPr/>
        </p:nvSpPr>
        <p:spPr>
          <a:xfrm>
            <a:off x="8246185" y="2467775"/>
            <a:ext cx="3019062" cy="446276"/>
          </a:xfrm>
          <a:prstGeom prst="rect">
            <a:avLst/>
          </a:prstGeom>
          <a:noFill/>
        </p:spPr>
        <p:txBody>
          <a:bodyPr wrap="square" tIns="91440" anchor="ctr" anchorCtr="0">
            <a:spAutoFit/>
          </a:bodyPr>
          <a:lstStyle/>
          <a:p>
            <a:pPr marR="0" lvl="0" defTabSz="914192" rtl="0" eaLnBrk="1" fontAlgn="auto" latinLnBrk="0" hangingPunct="1">
              <a:lnSpc>
                <a:spcPct val="100000"/>
              </a:lnSpc>
              <a:spcBef>
                <a:spcPts val="0"/>
              </a:spcBef>
              <a:spcAft>
                <a:spcPts val="0"/>
              </a:spcAft>
              <a:buClrTx/>
              <a:buSzTx/>
              <a:tabLst/>
              <a:defRPr/>
            </a:pPr>
            <a:r>
              <a:rPr kumimoji="0" lang="en-US" sz="2000" i="0" u="none" strike="noStrike" kern="1200" cap="none" spc="0" normalizeH="0" baseline="0" noProof="0" dirty="0">
                <a:ln>
                  <a:noFill/>
                </a:ln>
                <a:effectLst/>
                <a:uLnTx/>
                <a:uFillTx/>
                <a:ea typeface="+mn-ea"/>
                <a:cs typeface="Segoe UI Semibold"/>
              </a:rPr>
              <a:t>Manual or auto</a:t>
            </a:r>
          </a:p>
        </p:txBody>
      </p:sp>
    </p:spTree>
    <p:extLst>
      <p:ext uri="{BB962C8B-B14F-4D97-AF65-F5344CB8AC3E}">
        <p14:creationId xmlns:p14="http://schemas.microsoft.com/office/powerpoint/2010/main" val="10706703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50"/>
                                        <p:tgtEl>
                                          <p:spTgt spid="13"/>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3"/>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250"/>
                                        <p:tgtEl>
                                          <p:spTgt spid="16"/>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6"/>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250"/>
                                        <p:tgtEl>
                                          <p:spTgt spid="4"/>
                                        </p:tgtEl>
                                      </p:cBhvr>
                                    </p:animEffect>
                                  </p:childTnLst>
                                </p:cTn>
                              </p:par>
                              <p:par>
                                <p:cTn id="18" presetID="42" presetClass="path" presetSubtype="0" decel="100000" fill="hold" grpId="1" nodeType="withEffect">
                                  <p:stCondLst>
                                    <p:cond delay="0"/>
                                  </p:stCondLst>
                                  <p:childTnLst>
                                    <p:animMotion origin="layout" path="M 1.25E-6 0.03889 L 1.25E-6 1.85185E-6 " pathEditMode="relative" rAng="0" ptsTypes="AA">
                                      <p:cBhvr>
                                        <p:cTn id="19" dur="500" fill="hold"/>
                                        <p:tgtEl>
                                          <p:spTgt spid="4"/>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250"/>
                                        <p:tgtEl>
                                          <p:spTgt spid="7"/>
                                        </p:tgtEl>
                                      </p:cBhvr>
                                    </p:animEffect>
                                  </p:childTnLst>
                                </p:cTn>
                              </p:par>
                              <p:par>
                                <p:cTn id="25" presetID="42" presetClass="path" presetSubtype="0" decel="100000" fill="hold" grpId="1" nodeType="withEffect">
                                  <p:stCondLst>
                                    <p:cond delay="0"/>
                                  </p:stCondLst>
                                  <p:childTnLst>
                                    <p:animMotion origin="layout" path="M 1.25E-6 0.03889 L 1.25E-6 1.85185E-6 " pathEditMode="relative" rAng="0" ptsTypes="AA">
                                      <p:cBhvr>
                                        <p:cTn id="26" dur="500" fill="hold"/>
                                        <p:tgtEl>
                                          <p:spTgt spid="7"/>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250"/>
                                        <p:tgtEl>
                                          <p:spTgt spid="6"/>
                                        </p:tgtEl>
                                      </p:cBhvr>
                                    </p:animEffect>
                                  </p:childTnLst>
                                </p:cTn>
                              </p:par>
                              <p:par>
                                <p:cTn id="30" presetID="42" presetClass="path" presetSubtype="0" decel="100000" fill="hold" grpId="1" nodeType="withEffect">
                                  <p:stCondLst>
                                    <p:cond delay="0"/>
                                  </p:stCondLst>
                                  <p:childTnLst>
                                    <p:animMotion origin="layout" path="M 1.25E-6 0.03889 L 1.25E-6 1.85185E-6 " pathEditMode="relative" rAng="0" ptsTypes="AA">
                                      <p:cBhvr>
                                        <p:cTn id="31" dur="500" fill="hold"/>
                                        <p:tgtEl>
                                          <p:spTgt spid="6"/>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childTnLst>
                                </p:cTn>
                              </p:par>
                              <p:par>
                                <p:cTn id="35" presetID="42" presetClass="path" presetSubtype="0" decel="100000" fill="hold" nodeType="withEffect">
                                  <p:stCondLst>
                                    <p:cond delay="0"/>
                                  </p:stCondLst>
                                  <p:childTnLst>
                                    <p:animMotion origin="layout" path="M 1.25E-6 0.03889 L 1.25E-6 1.85185E-6 " pathEditMode="relative" rAng="0" ptsTypes="AA">
                                      <p:cBhvr>
                                        <p:cTn id="36" dur="500" fill="hold"/>
                                        <p:tgtEl>
                                          <p:spTgt spid="10"/>
                                        </p:tgtEl>
                                        <p:attrNameLst>
                                          <p:attrName>ppt_x</p:attrName>
                                          <p:attrName>ppt_y</p:attrName>
                                        </p:attrNameLst>
                                      </p:cBhvr>
                                      <p:rCtr x="0" y="-1944"/>
                                    </p:animMotion>
                                  </p:childTnLst>
                                </p:cTn>
                              </p:par>
                              <p:par>
                                <p:cTn id="37" presetID="10"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250"/>
                                        <p:tgtEl>
                                          <p:spTgt spid="14"/>
                                        </p:tgtEl>
                                      </p:cBhvr>
                                    </p:animEffect>
                                  </p:childTnLst>
                                </p:cTn>
                              </p:par>
                              <p:par>
                                <p:cTn id="40" presetID="42" presetClass="path" presetSubtype="0" decel="100000" fill="hold" grpId="1" nodeType="withEffect">
                                  <p:stCondLst>
                                    <p:cond delay="0"/>
                                  </p:stCondLst>
                                  <p:childTnLst>
                                    <p:animMotion origin="layout" path="M 1.25E-6 0.03889 L 1.25E-6 1.85185E-6 " pathEditMode="relative" rAng="0" ptsTypes="AA">
                                      <p:cBhvr>
                                        <p:cTn id="41" dur="500" fill="hold"/>
                                        <p:tgtEl>
                                          <p:spTgt spid="14"/>
                                        </p:tgtEl>
                                        <p:attrNameLst>
                                          <p:attrName>ppt_x</p:attrName>
                                          <p:attrName>ppt_y</p:attrName>
                                        </p:attrNameLst>
                                      </p:cBhvr>
                                      <p:rCtr x="0" y="-1944"/>
                                    </p:animMotion>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250"/>
                                        <p:tgtEl>
                                          <p:spTgt spid="17"/>
                                        </p:tgtEl>
                                      </p:cBhvr>
                                    </p:animEffect>
                                  </p:childTnLst>
                                </p:cTn>
                              </p:par>
                              <p:par>
                                <p:cTn id="45" presetID="42" presetClass="path" presetSubtype="0" decel="100000" fill="hold" grpId="1" nodeType="withEffect">
                                  <p:stCondLst>
                                    <p:cond delay="0"/>
                                  </p:stCondLst>
                                  <p:childTnLst>
                                    <p:animMotion origin="layout" path="M 1.25E-6 0.03889 L 1.25E-6 1.85185E-6 " pathEditMode="relative" rAng="0" ptsTypes="AA">
                                      <p:cBhvr>
                                        <p:cTn id="46" dur="500" fill="hold"/>
                                        <p:tgtEl>
                                          <p:spTgt spid="17"/>
                                        </p:tgtEl>
                                        <p:attrNameLst>
                                          <p:attrName>ppt_x</p:attrName>
                                          <p:attrName>ppt_y</p:attrName>
                                        </p:attrNameLst>
                                      </p:cBhvr>
                                      <p:rCtr x="0" y="-1944"/>
                                    </p:animMotion>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250"/>
                                        <p:tgtEl>
                                          <p:spTgt spid="9"/>
                                        </p:tgtEl>
                                      </p:cBhvr>
                                    </p:animEffect>
                                  </p:childTnLst>
                                </p:cTn>
                              </p:par>
                              <p:par>
                                <p:cTn id="52" presetID="42" presetClass="path" presetSubtype="0" decel="100000" fill="hold" grpId="1" nodeType="withEffect">
                                  <p:stCondLst>
                                    <p:cond delay="0"/>
                                  </p:stCondLst>
                                  <p:childTnLst>
                                    <p:animMotion origin="layout" path="M 1.25E-6 0.03889 L 1.25E-6 1.85185E-6 " pathEditMode="relative" rAng="0" ptsTypes="AA">
                                      <p:cBhvr>
                                        <p:cTn id="53" dur="500" fill="hold"/>
                                        <p:tgtEl>
                                          <p:spTgt spid="9"/>
                                        </p:tgtEl>
                                        <p:attrNameLst>
                                          <p:attrName>ppt_x</p:attrName>
                                          <p:attrName>ppt_y</p:attrName>
                                        </p:attrNameLst>
                                      </p:cBhvr>
                                      <p:rCtr x="0" y="-1944"/>
                                    </p:animMotion>
                                  </p:childTnLst>
                                </p:cTn>
                              </p:par>
                              <p:par>
                                <p:cTn id="54" presetID="10"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250"/>
                                        <p:tgtEl>
                                          <p:spTgt spid="8"/>
                                        </p:tgtEl>
                                      </p:cBhvr>
                                    </p:animEffect>
                                  </p:childTnLst>
                                </p:cTn>
                              </p:par>
                              <p:par>
                                <p:cTn id="57" presetID="42" presetClass="path" presetSubtype="0" decel="100000" fill="hold" grpId="1" nodeType="withEffect">
                                  <p:stCondLst>
                                    <p:cond delay="0"/>
                                  </p:stCondLst>
                                  <p:childTnLst>
                                    <p:animMotion origin="layout" path="M 1.25E-6 0.03889 L 1.25E-6 1.85185E-6 " pathEditMode="relative" rAng="0" ptsTypes="AA">
                                      <p:cBhvr>
                                        <p:cTn id="58" dur="500" fill="hold"/>
                                        <p:tgtEl>
                                          <p:spTgt spid="8"/>
                                        </p:tgtEl>
                                        <p:attrNameLst>
                                          <p:attrName>ppt_x</p:attrName>
                                          <p:attrName>ppt_y</p:attrName>
                                        </p:attrNameLst>
                                      </p:cBhvr>
                                      <p:rCtr x="0" y="-1944"/>
                                    </p:animMotion>
                                  </p:childTnLst>
                                </p:cTn>
                              </p:par>
                              <p:par>
                                <p:cTn id="59" presetID="10" presetClass="entr" presetSubtype="0" fill="hold" nodeType="with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fade">
                                      <p:cBhvr>
                                        <p:cTn id="61" dur="250"/>
                                        <p:tgtEl>
                                          <p:spTgt spid="12"/>
                                        </p:tgtEl>
                                      </p:cBhvr>
                                    </p:animEffect>
                                  </p:childTnLst>
                                </p:cTn>
                              </p:par>
                              <p:par>
                                <p:cTn id="62" presetID="42" presetClass="path" presetSubtype="0" decel="100000" fill="hold" nodeType="withEffect">
                                  <p:stCondLst>
                                    <p:cond delay="0"/>
                                  </p:stCondLst>
                                  <p:childTnLst>
                                    <p:animMotion origin="layout" path="M 1.25E-6 0.03889 L 1.25E-6 1.85185E-6 " pathEditMode="relative" rAng="0" ptsTypes="AA">
                                      <p:cBhvr>
                                        <p:cTn id="63" dur="500" fill="hold"/>
                                        <p:tgtEl>
                                          <p:spTgt spid="12"/>
                                        </p:tgtEl>
                                        <p:attrNameLst>
                                          <p:attrName>ppt_x</p:attrName>
                                          <p:attrName>ppt_y</p:attrName>
                                        </p:attrNameLst>
                                      </p:cBhvr>
                                      <p:rCtr x="0" y="-1944"/>
                                    </p:animMotion>
                                  </p:childTnLst>
                                </p:cTn>
                              </p:par>
                              <p:par>
                                <p:cTn id="64" presetID="10" presetClass="entr" presetSubtype="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fade">
                                      <p:cBhvr>
                                        <p:cTn id="66" dur="250"/>
                                        <p:tgtEl>
                                          <p:spTgt spid="15"/>
                                        </p:tgtEl>
                                      </p:cBhvr>
                                    </p:animEffect>
                                  </p:childTnLst>
                                </p:cTn>
                              </p:par>
                              <p:par>
                                <p:cTn id="67" presetID="42" presetClass="path" presetSubtype="0" decel="100000" fill="hold" grpId="1" nodeType="withEffect">
                                  <p:stCondLst>
                                    <p:cond delay="0"/>
                                  </p:stCondLst>
                                  <p:childTnLst>
                                    <p:animMotion origin="layout" path="M 1.25E-6 0.03889 L 1.25E-6 1.85185E-6 " pathEditMode="relative" rAng="0" ptsTypes="AA">
                                      <p:cBhvr>
                                        <p:cTn id="68" dur="500" fill="hold"/>
                                        <p:tgtEl>
                                          <p:spTgt spid="15"/>
                                        </p:tgtEl>
                                        <p:attrNameLst>
                                          <p:attrName>ppt_x</p:attrName>
                                          <p:attrName>ppt_y</p:attrName>
                                        </p:attrNameLst>
                                      </p:cBhvr>
                                      <p:rCtr x="0" y="-1944"/>
                                    </p:animMotion>
                                  </p:childTnLst>
                                </p:cTn>
                              </p:par>
                              <p:par>
                                <p:cTn id="69" presetID="10"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250"/>
                                        <p:tgtEl>
                                          <p:spTgt spid="18"/>
                                        </p:tgtEl>
                                      </p:cBhvr>
                                    </p:animEffect>
                                  </p:childTnLst>
                                </p:cTn>
                              </p:par>
                              <p:par>
                                <p:cTn id="72" presetID="42" presetClass="path" presetSubtype="0" decel="100000" fill="hold" grpId="1" nodeType="withEffect">
                                  <p:stCondLst>
                                    <p:cond delay="0"/>
                                  </p:stCondLst>
                                  <p:childTnLst>
                                    <p:animMotion origin="layout" path="M 1.25E-6 0.03889 L 1.25E-6 1.85185E-6 " pathEditMode="relative" rAng="0" ptsTypes="AA">
                                      <p:cBhvr>
                                        <p:cTn id="73" dur="500" fill="hold"/>
                                        <p:tgtEl>
                                          <p:spTgt spid="18"/>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animBg="1"/>
      <p:bldP spid="7" grpId="1" animBg="1"/>
      <p:bldP spid="9" grpId="0" animBg="1"/>
      <p:bldP spid="9" grpId="1" animBg="1"/>
      <p:bldP spid="6" grpId="0"/>
      <p:bldP spid="6" grpId="1"/>
      <p:bldP spid="8" grpId="0"/>
      <p:bldP spid="8" grpId="1"/>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68F1A672-9922-EC6D-FB07-D84F362172FA}"/>
              </a:ext>
            </a:extLst>
          </p:cNvPr>
          <p:cNvSpPr/>
          <p:nvPr/>
        </p:nvSpPr>
        <p:spPr>
          <a:xfrm>
            <a:off x="588262" y="1257645"/>
            <a:ext cx="11018519" cy="425020"/>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from a temporal table?</a:t>
            </a:r>
          </a:p>
        </p:txBody>
      </p:sp>
      <p:sp>
        <p:nvSpPr>
          <p:cNvPr id="9" name="Freeform: Shape 8">
            <a:extLst>
              <a:ext uri="{FF2B5EF4-FFF2-40B4-BE49-F238E27FC236}">
                <a16:creationId xmlns:a16="http://schemas.microsoft.com/office/drawing/2014/main" id="{977C7512-1704-0A91-0BA0-49E069F59F5B}"/>
              </a:ext>
            </a:extLst>
          </p:cNvPr>
          <p:cNvSpPr/>
          <p:nvPr/>
        </p:nvSpPr>
        <p:spPr>
          <a:xfrm>
            <a:off x="588262" y="1686144"/>
            <a:ext cx="11018519" cy="892552"/>
          </a:xfrm>
          <a:custGeom>
            <a:avLst/>
            <a:gdLst>
              <a:gd name="connsiteX0" fmla="*/ 0 w 11018519"/>
              <a:gd name="connsiteY0" fmla="*/ 0 h 956340"/>
              <a:gd name="connsiteX1" fmla="*/ 11018519 w 11018519"/>
              <a:gd name="connsiteY1" fmla="*/ 0 h 956340"/>
              <a:gd name="connsiteX2" fmla="*/ 11018519 w 11018519"/>
              <a:gd name="connsiteY2" fmla="*/ 956340 h 956340"/>
              <a:gd name="connsiteX3" fmla="*/ 0 w 11018519"/>
              <a:gd name="connsiteY3" fmla="*/ 956340 h 956340"/>
              <a:gd name="connsiteX4" fmla="*/ 0 w 11018519"/>
              <a:gd name="connsiteY4" fmla="*/ 0 h 9563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956340">
                <a:moveTo>
                  <a:pt x="0" y="0"/>
                </a:moveTo>
                <a:lnTo>
                  <a:pt x="11018519" y="0"/>
                </a:lnTo>
                <a:lnTo>
                  <a:pt x="11018519" y="956340"/>
                </a:lnTo>
                <a:lnTo>
                  <a:pt x="0" y="95634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Built-in transaction auditing</a:t>
            </a:r>
          </a:p>
          <a:p>
            <a:pPr marL="177800" lvl="1" indent="-177800">
              <a:spcAft>
                <a:spcPts val="600"/>
              </a:spcAft>
              <a:buFont typeface="Arial" panose="020B0604020202020204" pitchFamily="34" charset="0"/>
              <a:buChar char="•"/>
            </a:pPr>
            <a:r>
              <a:rPr lang="en-US" sz="1400" dirty="0">
                <a:solidFill>
                  <a:schemeClr val="tx1"/>
                </a:solidFill>
              </a:rPr>
              <a:t>Append-only</a:t>
            </a:r>
          </a:p>
          <a:p>
            <a:pPr marL="177800" lvl="1" indent="-177800">
              <a:spcAft>
                <a:spcPts val="600"/>
              </a:spcAft>
              <a:buFont typeface="Arial" panose="020B0604020202020204" pitchFamily="34" charset="0"/>
              <a:buChar char="•"/>
            </a:pPr>
            <a:r>
              <a:rPr lang="en-US" sz="1400" dirty="0">
                <a:solidFill>
                  <a:schemeClr val="tx1"/>
                </a:solidFill>
              </a:rPr>
              <a:t>Database Ledger and digest for tamper evidence</a:t>
            </a:r>
          </a:p>
        </p:txBody>
      </p:sp>
      <p:sp>
        <p:nvSpPr>
          <p:cNvPr id="10" name="Freeform: Shape 9">
            <a:extLst>
              <a:ext uri="{FF2B5EF4-FFF2-40B4-BE49-F238E27FC236}">
                <a16:creationId xmlns:a16="http://schemas.microsoft.com/office/drawing/2014/main" id="{FE30B518-DD35-ACD1-8BD2-6AF19E9BEE5B}"/>
              </a:ext>
            </a:extLst>
          </p:cNvPr>
          <p:cNvSpPr/>
          <p:nvPr/>
        </p:nvSpPr>
        <p:spPr>
          <a:xfrm>
            <a:off x="588262" y="2894064"/>
            <a:ext cx="11018519" cy="431191"/>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is this different than SQL Server Audit?</a:t>
            </a:r>
          </a:p>
        </p:txBody>
      </p:sp>
      <p:sp>
        <p:nvSpPr>
          <p:cNvPr id="11" name="Freeform: Shape 10">
            <a:extLst>
              <a:ext uri="{FF2B5EF4-FFF2-40B4-BE49-F238E27FC236}">
                <a16:creationId xmlns:a16="http://schemas.microsoft.com/office/drawing/2014/main" id="{DA0C5F59-4878-2A10-D7F4-9DA1F8941CC9}"/>
              </a:ext>
            </a:extLst>
          </p:cNvPr>
          <p:cNvSpPr/>
          <p:nvPr/>
        </p:nvSpPr>
        <p:spPr>
          <a:xfrm>
            <a:off x="588262" y="3325256"/>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Transaction history and audit built into database</a:t>
            </a:r>
          </a:p>
          <a:p>
            <a:pPr marL="177800" lvl="1" indent="-177800">
              <a:spcAft>
                <a:spcPts val="600"/>
              </a:spcAft>
              <a:buFont typeface="Arial" panose="020B0604020202020204" pitchFamily="34" charset="0"/>
              <a:buChar char="•"/>
            </a:pPr>
            <a:r>
              <a:rPr lang="en-US" sz="1400" dirty="0">
                <a:solidFill>
                  <a:schemeClr val="tx1"/>
                </a:solidFill>
              </a:rPr>
              <a:t>Digest verification</a:t>
            </a:r>
          </a:p>
        </p:txBody>
      </p:sp>
      <p:sp>
        <p:nvSpPr>
          <p:cNvPr id="12" name="Freeform: Shape 11">
            <a:extLst>
              <a:ext uri="{FF2B5EF4-FFF2-40B4-BE49-F238E27FC236}">
                <a16:creationId xmlns:a16="http://schemas.microsoft.com/office/drawing/2014/main" id="{6EB6C108-6EEF-D721-6E88-4A768CDD5587}"/>
              </a:ext>
            </a:extLst>
          </p:cNvPr>
          <p:cNvSpPr/>
          <p:nvPr/>
        </p:nvSpPr>
        <p:spPr>
          <a:xfrm>
            <a:off x="588262" y="4240788"/>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ALTER a ledger table?</a:t>
            </a:r>
          </a:p>
        </p:txBody>
      </p:sp>
      <p:sp>
        <p:nvSpPr>
          <p:cNvPr id="13" name="Freeform: Shape 12">
            <a:extLst>
              <a:ext uri="{FF2B5EF4-FFF2-40B4-BE49-F238E27FC236}">
                <a16:creationId xmlns:a16="http://schemas.microsoft.com/office/drawing/2014/main" id="{C97B7F20-97D1-8A81-C10E-A319B7B00AB3}"/>
              </a:ext>
            </a:extLst>
          </p:cNvPr>
          <p:cNvSpPr/>
          <p:nvPr/>
        </p:nvSpPr>
        <p:spPr>
          <a:xfrm>
            <a:off x="588262" y="4669287"/>
            <a:ext cx="11018519" cy="600164"/>
          </a:xfrm>
          <a:custGeom>
            <a:avLst/>
            <a:gdLst>
              <a:gd name="connsiteX0" fmla="*/ 0 w 11018519"/>
              <a:gd name="connsiteY0" fmla="*/ 0 h 637560"/>
              <a:gd name="connsiteX1" fmla="*/ 11018519 w 11018519"/>
              <a:gd name="connsiteY1" fmla="*/ 0 h 637560"/>
              <a:gd name="connsiteX2" fmla="*/ 11018519 w 11018519"/>
              <a:gd name="connsiteY2" fmla="*/ 637560 h 637560"/>
              <a:gd name="connsiteX3" fmla="*/ 0 w 11018519"/>
              <a:gd name="connsiteY3" fmla="*/ 637560 h 637560"/>
              <a:gd name="connsiteX4" fmla="*/ 0 w 11018519"/>
              <a:gd name="connsiteY4" fmla="*/ 0 h 637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637560">
                <a:moveTo>
                  <a:pt x="0" y="0"/>
                </a:moveTo>
                <a:lnTo>
                  <a:pt x="11018519" y="0"/>
                </a:lnTo>
                <a:lnTo>
                  <a:pt x="11018519" y="637560"/>
                </a:lnTo>
                <a:lnTo>
                  <a:pt x="0" y="6375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You cannot ALTER a table to “turn off”  ledger or disable system versioning</a:t>
            </a:r>
          </a:p>
          <a:p>
            <a:pPr marL="177800" lvl="1" indent="-177800">
              <a:spcAft>
                <a:spcPts val="600"/>
              </a:spcAft>
              <a:buFont typeface="Arial" panose="020B0604020202020204" pitchFamily="34" charset="0"/>
              <a:buChar char="•"/>
            </a:pPr>
            <a:r>
              <a:rPr lang="en-US" sz="1400" dirty="0"/>
              <a:t>You can alter the schema but there are some limitations</a:t>
            </a:r>
            <a:endParaRPr lang="en-US" sz="1400" dirty="0">
              <a:solidFill>
                <a:schemeClr val="tx1"/>
              </a:solidFill>
            </a:endParaRPr>
          </a:p>
        </p:txBody>
      </p:sp>
      <p:sp>
        <p:nvSpPr>
          <p:cNvPr id="14" name="Freeform: Shape 13">
            <a:extLst>
              <a:ext uri="{FF2B5EF4-FFF2-40B4-BE49-F238E27FC236}">
                <a16:creationId xmlns:a16="http://schemas.microsoft.com/office/drawing/2014/main" id="{9F965ED2-BB38-C558-5687-BE33FFC71E23}"/>
              </a:ext>
            </a:extLst>
          </p:cNvPr>
          <p:cNvSpPr/>
          <p:nvPr/>
        </p:nvSpPr>
        <p:spPr>
          <a:xfrm>
            <a:off x="586740" y="5600355"/>
            <a:ext cx="11018519" cy="428499"/>
          </a:xfrm>
          <a:custGeom>
            <a:avLst/>
            <a:gdLst>
              <a:gd name="connsiteX0" fmla="*/ 0 w 11018519"/>
              <a:gd name="connsiteY0" fmla="*/ 94382 h 566280"/>
              <a:gd name="connsiteX1" fmla="*/ 94382 w 11018519"/>
              <a:gd name="connsiteY1" fmla="*/ 0 h 566280"/>
              <a:gd name="connsiteX2" fmla="*/ 10924137 w 11018519"/>
              <a:gd name="connsiteY2" fmla="*/ 0 h 566280"/>
              <a:gd name="connsiteX3" fmla="*/ 11018519 w 11018519"/>
              <a:gd name="connsiteY3" fmla="*/ 94382 h 566280"/>
              <a:gd name="connsiteX4" fmla="*/ 11018519 w 11018519"/>
              <a:gd name="connsiteY4" fmla="*/ 471898 h 566280"/>
              <a:gd name="connsiteX5" fmla="*/ 10924137 w 11018519"/>
              <a:gd name="connsiteY5" fmla="*/ 566280 h 566280"/>
              <a:gd name="connsiteX6" fmla="*/ 94382 w 11018519"/>
              <a:gd name="connsiteY6" fmla="*/ 566280 h 566280"/>
              <a:gd name="connsiteX7" fmla="*/ 0 w 11018519"/>
              <a:gd name="connsiteY7" fmla="*/ 471898 h 566280"/>
              <a:gd name="connsiteX8" fmla="*/ 0 w 11018519"/>
              <a:gd name="connsiteY8" fmla="*/ 94382 h 56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566280">
                <a:moveTo>
                  <a:pt x="0" y="94382"/>
                </a:moveTo>
                <a:cubicBezTo>
                  <a:pt x="0" y="42256"/>
                  <a:pt x="42256" y="0"/>
                  <a:pt x="94382" y="0"/>
                </a:cubicBezTo>
                <a:lnTo>
                  <a:pt x="10924137" y="0"/>
                </a:lnTo>
                <a:cubicBezTo>
                  <a:pt x="10976263" y="0"/>
                  <a:pt x="11018519" y="42256"/>
                  <a:pt x="11018519" y="94382"/>
                </a:cubicBezTo>
                <a:lnTo>
                  <a:pt x="11018519" y="471898"/>
                </a:lnTo>
                <a:cubicBezTo>
                  <a:pt x="11018519" y="524024"/>
                  <a:pt x="10976263" y="566280"/>
                  <a:pt x="10924137" y="566280"/>
                </a:cubicBezTo>
                <a:lnTo>
                  <a:pt x="94382" y="566280"/>
                </a:lnTo>
                <a:cubicBezTo>
                  <a:pt x="42256" y="566280"/>
                  <a:pt x="0" y="524024"/>
                  <a:pt x="0" y="471898"/>
                </a:cubicBezTo>
                <a:lnTo>
                  <a:pt x="0" y="9438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Can I drop a ledger table?</a:t>
            </a:r>
          </a:p>
        </p:txBody>
      </p:sp>
      <p:sp>
        <p:nvSpPr>
          <p:cNvPr id="15" name="Freeform: Shape 14">
            <a:extLst>
              <a:ext uri="{FF2B5EF4-FFF2-40B4-BE49-F238E27FC236}">
                <a16:creationId xmlns:a16="http://schemas.microsoft.com/office/drawing/2014/main" id="{4F3947C5-42E2-74A9-4E5B-726B881DE0AC}"/>
              </a:ext>
            </a:extLst>
          </p:cNvPr>
          <p:cNvSpPr/>
          <p:nvPr/>
        </p:nvSpPr>
        <p:spPr>
          <a:xfrm>
            <a:off x="586740" y="6028854"/>
            <a:ext cx="11018519" cy="307777"/>
          </a:xfrm>
          <a:custGeom>
            <a:avLst/>
            <a:gdLst>
              <a:gd name="connsiteX0" fmla="*/ 0 w 11018519"/>
              <a:gd name="connsiteY0" fmla="*/ 0 h 364320"/>
              <a:gd name="connsiteX1" fmla="*/ 11018519 w 11018519"/>
              <a:gd name="connsiteY1" fmla="*/ 0 h 364320"/>
              <a:gd name="connsiteX2" fmla="*/ 11018519 w 11018519"/>
              <a:gd name="connsiteY2" fmla="*/ 364320 h 364320"/>
              <a:gd name="connsiteX3" fmla="*/ 0 w 11018519"/>
              <a:gd name="connsiteY3" fmla="*/ 364320 h 364320"/>
              <a:gd name="connsiteX4" fmla="*/ 0 w 11018519"/>
              <a:gd name="connsiteY4" fmla="*/ 0 h 36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364320">
                <a:moveTo>
                  <a:pt x="0" y="0"/>
                </a:moveTo>
                <a:lnTo>
                  <a:pt x="11018519" y="0"/>
                </a:lnTo>
                <a:lnTo>
                  <a:pt x="11018519" y="364320"/>
                </a:lnTo>
                <a:lnTo>
                  <a:pt x="0" y="36432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Yes, but a history of the dropped table and ledger is kept</a:t>
            </a:r>
          </a:p>
        </p:txBody>
      </p:sp>
    </p:spTree>
    <p:extLst>
      <p:ext uri="{BB962C8B-B14F-4D97-AF65-F5344CB8AC3E}">
        <p14:creationId xmlns:p14="http://schemas.microsoft.com/office/powerpoint/2010/main" val="19727213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B2EB0-E945-608F-41FD-E406C3D0BE04}"/>
              </a:ext>
            </a:extLst>
          </p:cNvPr>
          <p:cNvSpPr>
            <a:spLocks noGrp="1"/>
          </p:cNvSpPr>
          <p:nvPr>
            <p:ph type="title"/>
          </p:nvPr>
        </p:nvSpPr>
        <p:spPr/>
        <p:txBody>
          <a:bodyPr/>
          <a:lstStyle/>
          <a:p>
            <a:r>
              <a:rPr lang="en-US" dirty="0"/>
              <a:t>Ledger FAQ</a:t>
            </a:r>
          </a:p>
        </p:txBody>
      </p:sp>
      <p:sp>
        <p:nvSpPr>
          <p:cNvPr id="8" name="Freeform: Shape 7">
            <a:extLst>
              <a:ext uri="{FF2B5EF4-FFF2-40B4-BE49-F238E27FC236}">
                <a16:creationId xmlns:a16="http://schemas.microsoft.com/office/drawing/2014/main" id="{BEB7E77D-249F-E94A-2E7B-DC78E1488B1D}"/>
              </a:ext>
            </a:extLst>
          </p:cNvPr>
          <p:cNvSpPr/>
          <p:nvPr/>
        </p:nvSpPr>
        <p:spPr>
          <a:xfrm>
            <a:off x="588262" y="125764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often do I need to save the digest?</a:t>
            </a:r>
          </a:p>
        </p:txBody>
      </p:sp>
      <p:sp>
        <p:nvSpPr>
          <p:cNvPr id="9" name="Freeform: Shape 8">
            <a:extLst>
              <a:ext uri="{FF2B5EF4-FFF2-40B4-BE49-F238E27FC236}">
                <a16:creationId xmlns:a16="http://schemas.microsoft.com/office/drawing/2014/main" id="{7933FAFA-372F-9D83-35A5-269AF826D1D9}"/>
              </a:ext>
            </a:extLst>
          </p:cNvPr>
          <p:cNvSpPr/>
          <p:nvPr/>
        </p:nvSpPr>
        <p:spPr>
          <a:xfrm>
            <a:off x="588262" y="1682665"/>
            <a:ext cx="11018519" cy="307777"/>
          </a:xfrm>
          <a:custGeom>
            <a:avLst/>
            <a:gdLst>
              <a:gd name="connsiteX0" fmla="*/ 0 w 11018519"/>
              <a:gd name="connsiteY0" fmla="*/ 0 h 463680"/>
              <a:gd name="connsiteX1" fmla="*/ 11018519 w 11018519"/>
              <a:gd name="connsiteY1" fmla="*/ 0 h 463680"/>
              <a:gd name="connsiteX2" fmla="*/ 11018519 w 11018519"/>
              <a:gd name="connsiteY2" fmla="*/ 463680 h 463680"/>
              <a:gd name="connsiteX3" fmla="*/ 0 w 11018519"/>
              <a:gd name="connsiteY3" fmla="*/ 463680 h 463680"/>
              <a:gd name="connsiteX4" fmla="*/ 0 w 11018519"/>
              <a:gd name="connsiteY4" fmla="*/ 0 h 463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463680">
                <a:moveTo>
                  <a:pt x="0" y="0"/>
                </a:moveTo>
                <a:lnTo>
                  <a:pt x="11018519" y="0"/>
                </a:lnTo>
                <a:lnTo>
                  <a:pt x="11018519" y="463680"/>
                </a:lnTo>
                <a:lnTo>
                  <a:pt x="0" y="46368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As frequent as you need to ensure the ledger is tamper proof</a:t>
            </a:r>
          </a:p>
        </p:txBody>
      </p:sp>
      <p:sp>
        <p:nvSpPr>
          <p:cNvPr id="10" name="Freeform: Shape 9">
            <a:extLst>
              <a:ext uri="{FF2B5EF4-FFF2-40B4-BE49-F238E27FC236}">
                <a16:creationId xmlns:a16="http://schemas.microsoft.com/office/drawing/2014/main" id="{2F6BDF8E-AD00-E043-0DDF-22E532304534}"/>
              </a:ext>
            </a:extLst>
          </p:cNvPr>
          <p:cNvSpPr/>
          <p:nvPr/>
        </p:nvSpPr>
        <p:spPr>
          <a:xfrm>
            <a:off x="588262" y="2308759"/>
            <a:ext cx="11018519" cy="421265"/>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Does Ledger require more space?</a:t>
            </a:r>
          </a:p>
        </p:txBody>
      </p:sp>
      <p:sp>
        <p:nvSpPr>
          <p:cNvPr id="11" name="Freeform: Shape 10">
            <a:extLst>
              <a:ext uri="{FF2B5EF4-FFF2-40B4-BE49-F238E27FC236}">
                <a16:creationId xmlns:a16="http://schemas.microsoft.com/office/drawing/2014/main" id="{63B7E7FE-AA49-3A42-9B8C-CB6281BC4FE7}"/>
              </a:ext>
            </a:extLst>
          </p:cNvPr>
          <p:cNvSpPr/>
          <p:nvPr/>
        </p:nvSpPr>
        <p:spPr>
          <a:xfrm>
            <a:off x="588262" y="2730024"/>
            <a:ext cx="11018519" cy="1184940"/>
          </a:xfrm>
          <a:custGeom>
            <a:avLst/>
            <a:gdLst>
              <a:gd name="connsiteX0" fmla="*/ 0 w 11018519"/>
              <a:gd name="connsiteY0" fmla="*/ 0 h 1651860"/>
              <a:gd name="connsiteX1" fmla="*/ 11018519 w 11018519"/>
              <a:gd name="connsiteY1" fmla="*/ 0 h 1651860"/>
              <a:gd name="connsiteX2" fmla="*/ 11018519 w 11018519"/>
              <a:gd name="connsiteY2" fmla="*/ 1651860 h 1651860"/>
              <a:gd name="connsiteX3" fmla="*/ 0 w 11018519"/>
              <a:gd name="connsiteY3" fmla="*/ 1651860 h 1651860"/>
              <a:gd name="connsiteX4" fmla="*/ 0 w 11018519"/>
              <a:gd name="connsiteY4" fmla="*/ 0 h 1651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1651860">
                <a:moveTo>
                  <a:pt x="0" y="0"/>
                </a:moveTo>
                <a:lnTo>
                  <a:pt x="11018519" y="0"/>
                </a:lnTo>
                <a:lnTo>
                  <a:pt x="11018519" y="1651860"/>
                </a:lnTo>
                <a:lnTo>
                  <a:pt x="0" y="16518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Updateable requires similar extra space as temporal</a:t>
            </a:r>
          </a:p>
          <a:p>
            <a:pPr marL="177800" lvl="1" indent="-177800">
              <a:spcAft>
                <a:spcPts val="600"/>
              </a:spcAft>
              <a:buFont typeface="Arial" panose="020B0604020202020204" pitchFamily="34" charset="0"/>
              <a:buChar char="•"/>
            </a:pPr>
            <a:r>
              <a:rPr lang="en-US" sz="1400" b="1" dirty="0">
                <a:solidFill>
                  <a:schemeClr val="tx1"/>
                </a:solidFill>
              </a:rPr>
              <a:t>Plus</a:t>
            </a:r>
            <a:r>
              <a:rPr lang="en-US" sz="1400" dirty="0">
                <a:solidFill>
                  <a:schemeClr val="tx1"/>
                </a:solidFill>
              </a:rPr>
              <a:t> database ledger requires some minimal extra space for hashes and blockchain</a:t>
            </a:r>
          </a:p>
          <a:p>
            <a:pPr marL="177800" lvl="1" indent="-177800">
              <a:spcAft>
                <a:spcPts val="600"/>
              </a:spcAft>
              <a:buFont typeface="Arial" panose="020B0604020202020204" pitchFamily="34" charset="0"/>
              <a:buChar char="•"/>
            </a:pPr>
            <a:r>
              <a:rPr lang="en-US" sz="1400" dirty="0">
                <a:solidFill>
                  <a:schemeClr val="tx1"/>
                </a:solidFill>
              </a:rPr>
              <a:t>Digests small and separate but you may need a long history</a:t>
            </a:r>
          </a:p>
          <a:p>
            <a:pPr marL="177800" lvl="1" indent="-177800">
              <a:spcAft>
                <a:spcPts val="600"/>
              </a:spcAft>
              <a:buFont typeface="Arial" panose="020B0604020202020204" pitchFamily="34" charset="0"/>
              <a:buChar char="•"/>
            </a:pPr>
            <a:r>
              <a:rPr lang="en-US" sz="1400" dirty="0">
                <a:solidFill>
                  <a:schemeClr val="tx1"/>
                </a:solidFill>
              </a:rPr>
              <a:t>You can’t archive or truncate ledger tables and database ledger</a:t>
            </a:r>
          </a:p>
        </p:txBody>
      </p:sp>
      <p:sp>
        <p:nvSpPr>
          <p:cNvPr id="12" name="Freeform: Shape 11">
            <a:extLst>
              <a:ext uri="{FF2B5EF4-FFF2-40B4-BE49-F238E27FC236}">
                <a16:creationId xmlns:a16="http://schemas.microsoft.com/office/drawing/2014/main" id="{36F268BF-D025-0021-EC8D-0C5A0D9A80D6}"/>
              </a:ext>
            </a:extLst>
          </p:cNvPr>
          <p:cNvSpPr/>
          <p:nvPr/>
        </p:nvSpPr>
        <p:spPr>
          <a:xfrm>
            <a:off x="588262" y="4239235"/>
            <a:ext cx="11018519" cy="425020"/>
          </a:xfrm>
          <a:custGeom>
            <a:avLst/>
            <a:gdLst>
              <a:gd name="connsiteX0" fmla="*/ 0 w 11018519"/>
              <a:gd name="connsiteY0" fmla="*/ 120122 h 720720"/>
              <a:gd name="connsiteX1" fmla="*/ 120122 w 11018519"/>
              <a:gd name="connsiteY1" fmla="*/ 0 h 720720"/>
              <a:gd name="connsiteX2" fmla="*/ 10898397 w 11018519"/>
              <a:gd name="connsiteY2" fmla="*/ 0 h 720720"/>
              <a:gd name="connsiteX3" fmla="*/ 11018519 w 11018519"/>
              <a:gd name="connsiteY3" fmla="*/ 120122 h 720720"/>
              <a:gd name="connsiteX4" fmla="*/ 11018519 w 11018519"/>
              <a:gd name="connsiteY4" fmla="*/ 600598 h 720720"/>
              <a:gd name="connsiteX5" fmla="*/ 10898397 w 11018519"/>
              <a:gd name="connsiteY5" fmla="*/ 720720 h 720720"/>
              <a:gd name="connsiteX6" fmla="*/ 120122 w 11018519"/>
              <a:gd name="connsiteY6" fmla="*/ 720720 h 720720"/>
              <a:gd name="connsiteX7" fmla="*/ 0 w 11018519"/>
              <a:gd name="connsiteY7" fmla="*/ 600598 h 720720"/>
              <a:gd name="connsiteX8" fmla="*/ 0 w 11018519"/>
              <a:gd name="connsiteY8" fmla="*/ 120122 h 72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8519" h="720720">
                <a:moveTo>
                  <a:pt x="0" y="120122"/>
                </a:moveTo>
                <a:cubicBezTo>
                  <a:pt x="0" y="53780"/>
                  <a:pt x="53780" y="0"/>
                  <a:pt x="120122" y="0"/>
                </a:cubicBezTo>
                <a:lnTo>
                  <a:pt x="10898397" y="0"/>
                </a:lnTo>
                <a:cubicBezTo>
                  <a:pt x="10964739" y="0"/>
                  <a:pt x="11018519" y="53780"/>
                  <a:pt x="11018519" y="120122"/>
                </a:cubicBezTo>
                <a:lnTo>
                  <a:pt x="11018519" y="600598"/>
                </a:lnTo>
                <a:cubicBezTo>
                  <a:pt x="11018519" y="666940"/>
                  <a:pt x="10964739" y="720720"/>
                  <a:pt x="10898397" y="720720"/>
                </a:cubicBezTo>
                <a:lnTo>
                  <a:pt x="120122" y="720720"/>
                </a:lnTo>
                <a:cubicBezTo>
                  <a:pt x="53780" y="720720"/>
                  <a:pt x="0" y="666940"/>
                  <a:pt x="0" y="600598"/>
                </a:cubicBezTo>
                <a:lnTo>
                  <a:pt x="0" y="120122"/>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Any perf impact?</a:t>
            </a:r>
          </a:p>
        </p:txBody>
      </p:sp>
      <p:sp>
        <p:nvSpPr>
          <p:cNvPr id="13" name="Freeform: Shape 12">
            <a:extLst>
              <a:ext uri="{FF2B5EF4-FFF2-40B4-BE49-F238E27FC236}">
                <a16:creationId xmlns:a16="http://schemas.microsoft.com/office/drawing/2014/main" id="{107141F2-97BA-2BD3-722C-95788E23FB40}"/>
              </a:ext>
            </a:extLst>
          </p:cNvPr>
          <p:cNvSpPr/>
          <p:nvPr/>
        </p:nvSpPr>
        <p:spPr>
          <a:xfrm>
            <a:off x="588262" y="4664255"/>
            <a:ext cx="11018519" cy="600164"/>
          </a:xfrm>
          <a:custGeom>
            <a:avLst/>
            <a:gdLst>
              <a:gd name="connsiteX0" fmla="*/ 0 w 11018519"/>
              <a:gd name="connsiteY0" fmla="*/ 0 h 825930"/>
              <a:gd name="connsiteX1" fmla="*/ 11018519 w 11018519"/>
              <a:gd name="connsiteY1" fmla="*/ 0 h 825930"/>
              <a:gd name="connsiteX2" fmla="*/ 11018519 w 11018519"/>
              <a:gd name="connsiteY2" fmla="*/ 825930 h 825930"/>
              <a:gd name="connsiteX3" fmla="*/ 0 w 11018519"/>
              <a:gd name="connsiteY3" fmla="*/ 825930 h 825930"/>
              <a:gd name="connsiteX4" fmla="*/ 0 w 11018519"/>
              <a:gd name="connsiteY4" fmla="*/ 0 h 825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519" h="825930">
                <a:moveTo>
                  <a:pt x="0" y="0"/>
                </a:moveTo>
                <a:lnTo>
                  <a:pt x="11018519" y="0"/>
                </a:lnTo>
                <a:lnTo>
                  <a:pt x="11018519" y="825930"/>
                </a:lnTo>
                <a:lnTo>
                  <a:pt x="0" y="82593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Append only should see minimal impact</a:t>
            </a:r>
          </a:p>
          <a:p>
            <a:pPr marL="177800" lvl="1" indent="-177800">
              <a:spcAft>
                <a:spcPts val="600"/>
              </a:spcAft>
              <a:buFont typeface="Arial" panose="020B0604020202020204" pitchFamily="34" charset="0"/>
              <a:buChar char="•"/>
            </a:pPr>
            <a:r>
              <a:rPr lang="en-US" sz="1400" dirty="0">
                <a:solidFill>
                  <a:schemeClr val="tx1"/>
                </a:solidFill>
              </a:rPr>
              <a:t>Updateable would have similar impact as temporal</a:t>
            </a:r>
          </a:p>
        </p:txBody>
      </p:sp>
    </p:spTree>
    <p:extLst>
      <p:ext uri="{BB962C8B-B14F-4D97-AF65-F5344CB8AC3E}">
        <p14:creationId xmlns:p14="http://schemas.microsoft.com/office/powerpoint/2010/main" val="416903320"/>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Scalability enhancements</a:t>
            </a:r>
          </a:p>
        </p:txBody>
      </p:sp>
      <p:grpSp>
        <p:nvGrpSpPr>
          <p:cNvPr id="43" name="Group 42" descr="Speedometer icon">
            <a:extLst>
              <a:ext uri="{FF2B5EF4-FFF2-40B4-BE49-F238E27FC236}">
                <a16:creationId xmlns:a16="http://schemas.microsoft.com/office/drawing/2014/main" id="{76EA4BCB-5488-8B72-E849-44D8D8590888}"/>
              </a:ext>
            </a:extLst>
          </p:cNvPr>
          <p:cNvGrpSpPr/>
          <p:nvPr/>
        </p:nvGrpSpPr>
        <p:grpSpPr>
          <a:xfrm>
            <a:off x="1181556" y="3013363"/>
            <a:ext cx="1650544" cy="1333804"/>
            <a:chOff x="1098692" y="2946401"/>
            <a:chExt cx="1816272" cy="1467728"/>
          </a:xfrm>
        </p:grpSpPr>
        <p:sp>
          <p:nvSpPr>
            <p:cNvPr id="42" name="Freeform: Shape 41">
              <a:extLst>
                <a:ext uri="{FF2B5EF4-FFF2-40B4-BE49-F238E27FC236}">
                  <a16:creationId xmlns:a16="http://schemas.microsoft.com/office/drawing/2014/main" id="{7733BCBF-4EE2-7C12-F183-7582957005E9}"/>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1" name="Freeform: Shape 40">
              <a:extLst>
                <a:ext uri="{FF2B5EF4-FFF2-40B4-BE49-F238E27FC236}">
                  <a16:creationId xmlns:a16="http://schemas.microsoft.com/office/drawing/2014/main" id="{3BD95F31-9510-E869-8335-927060548C6D}"/>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
        <p:nvSpPr>
          <p:cNvPr id="3" name="TextBox 2">
            <a:extLst>
              <a:ext uri="{FF2B5EF4-FFF2-40B4-BE49-F238E27FC236}">
                <a16:creationId xmlns:a16="http://schemas.microsoft.com/office/drawing/2014/main" id="{31F0ED14-E9C3-8CAF-CEFC-56A5E744F851}"/>
              </a:ext>
            </a:extLst>
          </p:cNvPr>
          <p:cNvSpPr txBox="1"/>
          <p:nvPr/>
        </p:nvSpPr>
        <p:spPr>
          <a:xfrm>
            <a:off x="4356100" y="1692796"/>
            <a:ext cx="7253287" cy="4478149"/>
          </a:xfrm>
          <a:prstGeom prst="rect">
            <a:avLst/>
          </a:prstGeom>
          <a:noFill/>
        </p:spPr>
        <p:txBody>
          <a:bodyPr wrap="square">
            <a:spAutoFit/>
          </a:bodyPr>
          <a:lstStyle/>
          <a:p>
            <a:pPr marR="0" lvl="0" defTabSz="914192" rtl="0" eaLnBrk="1" fontAlgn="auto" latinLnBrk="0" hangingPunct="1">
              <a:lnSpc>
                <a:spcPct val="100000"/>
              </a:lnSpc>
              <a:spcBef>
                <a:spcPts val="0"/>
              </a:spcBef>
              <a:spcAft>
                <a:spcPts val="1800"/>
              </a:spcAft>
              <a:buClrTx/>
              <a:buSzTx/>
              <a:tabLst/>
              <a:defRPr/>
            </a:pPr>
            <a:r>
              <a:rPr lang="en-US" sz="2000" dirty="0">
                <a:latin typeface="+mj-lt"/>
              </a:rPr>
              <a:t>Buffer pool parallel scan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“Hands-free” tempdb</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async update stats concurrency</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Auto drop statistics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XML compression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Advanced Vector Extension (AVX) 512 extension to improve batchmode operations.</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Improved columnstore segmentation</a:t>
            </a:r>
          </a:p>
          <a:p>
            <a:pPr marR="0" lvl="0" defTabSz="914192" rtl="0" eaLnBrk="1" fontAlgn="auto" latinLnBrk="0" hangingPunct="1">
              <a:lnSpc>
                <a:spcPct val="100000"/>
              </a:lnSpc>
              <a:spcBef>
                <a:spcPts val="0"/>
              </a:spcBef>
              <a:spcAft>
                <a:spcPts val="1800"/>
              </a:spcAft>
              <a:buClrTx/>
              <a:buSzTx/>
              <a:tabLst/>
              <a:defRPr/>
            </a:pPr>
            <a:r>
              <a:rPr lang="en-US" sz="2000" dirty="0">
                <a:latin typeface="+mj-lt"/>
              </a:rPr>
              <a:t>Ordered clustered columnstore index</a:t>
            </a:r>
          </a:p>
        </p:txBody>
      </p:sp>
      <p:grpSp>
        <p:nvGrpSpPr>
          <p:cNvPr id="5" name="Group 4" descr="Check mark">
            <a:extLst>
              <a:ext uri="{FF2B5EF4-FFF2-40B4-BE49-F238E27FC236}">
                <a16:creationId xmlns:a16="http://schemas.microsoft.com/office/drawing/2014/main" id="{B8998243-9C69-3451-9ED9-BA179C6510B1}"/>
              </a:ext>
            </a:extLst>
          </p:cNvPr>
          <p:cNvGrpSpPr/>
          <p:nvPr/>
        </p:nvGrpSpPr>
        <p:grpSpPr>
          <a:xfrm>
            <a:off x="3794327" y="1659004"/>
            <a:ext cx="415322" cy="415320"/>
            <a:chOff x="-1422400" y="1963698"/>
            <a:chExt cx="914400" cy="914400"/>
          </a:xfrm>
        </p:grpSpPr>
        <p:sp>
          <p:nvSpPr>
            <p:cNvPr id="6" name="Oval 5">
              <a:extLst>
                <a:ext uri="{FF2B5EF4-FFF2-40B4-BE49-F238E27FC236}">
                  <a16:creationId xmlns:a16="http://schemas.microsoft.com/office/drawing/2014/main" id="{044FBE7E-ECE8-D53E-33B7-50A2F9D8AB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6CD3D58E-6D54-842F-727E-FA6CC1764A2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1C9E1A28-89DB-EE8A-AA9A-E9AAA9A123D3}"/>
              </a:ext>
            </a:extLst>
          </p:cNvPr>
          <p:cNvGrpSpPr/>
          <p:nvPr/>
        </p:nvGrpSpPr>
        <p:grpSpPr>
          <a:xfrm>
            <a:off x="3794327" y="2238001"/>
            <a:ext cx="415322" cy="415320"/>
            <a:chOff x="-1422400" y="1963698"/>
            <a:chExt cx="914400" cy="914400"/>
          </a:xfrm>
        </p:grpSpPr>
        <p:sp>
          <p:nvSpPr>
            <p:cNvPr id="9" name="Oval 8">
              <a:extLst>
                <a:ext uri="{FF2B5EF4-FFF2-40B4-BE49-F238E27FC236}">
                  <a16:creationId xmlns:a16="http://schemas.microsoft.com/office/drawing/2014/main" id="{1AAE2C38-9961-C8F5-3581-6F45CBB7489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Graphic 6">
              <a:extLst>
                <a:ext uri="{FF2B5EF4-FFF2-40B4-BE49-F238E27FC236}">
                  <a16:creationId xmlns:a16="http://schemas.microsoft.com/office/drawing/2014/main" id="{F6357D0E-17A9-1422-FF10-27EE9789DFC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0" name="Group 19" descr="Check mark">
            <a:extLst>
              <a:ext uri="{FF2B5EF4-FFF2-40B4-BE49-F238E27FC236}">
                <a16:creationId xmlns:a16="http://schemas.microsoft.com/office/drawing/2014/main" id="{643118C1-9BF3-9B8C-606F-BD5AEE869602}"/>
              </a:ext>
            </a:extLst>
          </p:cNvPr>
          <p:cNvGrpSpPr/>
          <p:nvPr/>
        </p:nvGrpSpPr>
        <p:grpSpPr>
          <a:xfrm>
            <a:off x="3794327" y="2816998"/>
            <a:ext cx="415322" cy="415320"/>
            <a:chOff x="-1422400" y="1963698"/>
            <a:chExt cx="914400" cy="914400"/>
          </a:xfrm>
        </p:grpSpPr>
        <p:sp>
          <p:nvSpPr>
            <p:cNvPr id="21" name="Oval 20">
              <a:extLst>
                <a:ext uri="{FF2B5EF4-FFF2-40B4-BE49-F238E27FC236}">
                  <a16:creationId xmlns:a16="http://schemas.microsoft.com/office/drawing/2014/main" id="{330A755D-A36A-384B-8745-71A4D35D23E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2" name="Graphic 6">
              <a:extLst>
                <a:ext uri="{FF2B5EF4-FFF2-40B4-BE49-F238E27FC236}">
                  <a16:creationId xmlns:a16="http://schemas.microsoft.com/office/drawing/2014/main" id="{948B8B75-F55E-9242-1FD9-046824CAB1E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3" name="Group 22" descr="Check mark">
            <a:extLst>
              <a:ext uri="{FF2B5EF4-FFF2-40B4-BE49-F238E27FC236}">
                <a16:creationId xmlns:a16="http://schemas.microsoft.com/office/drawing/2014/main" id="{608FABA6-00FB-0FBC-41AC-E3368B6D8F65}"/>
              </a:ext>
            </a:extLst>
          </p:cNvPr>
          <p:cNvGrpSpPr/>
          <p:nvPr/>
        </p:nvGrpSpPr>
        <p:grpSpPr>
          <a:xfrm>
            <a:off x="3794327" y="3395995"/>
            <a:ext cx="415322" cy="415320"/>
            <a:chOff x="-1422400" y="1963698"/>
            <a:chExt cx="914400" cy="914400"/>
          </a:xfrm>
        </p:grpSpPr>
        <p:sp>
          <p:nvSpPr>
            <p:cNvPr id="24" name="Oval 23">
              <a:extLst>
                <a:ext uri="{FF2B5EF4-FFF2-40B4-BE49-F238E27FC236}">
                  <a16:creationId xmlns:a16="http://schemas.microsoft.com/office/drawing/2014/main" id="{B4ABB4CB-9959-0B7F-E495-811FEA32CA1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Graphic 6">
              <a:extLst>
                <a:ext uri="{FF2B5EF4-FFF2-40B4-BE49-F238E27FC236}">
                  <a16:creationId xmlns:a16="http://schemas.microsoft.com/office/drawing/2014/main" id="{2BF1A11C-A3F1-AD79-4E0A-0B7EC7EC7EE1}"/>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6" name="Group 25" descr="Check mark">
            <a:extLst>
              <a:ext uri="{FF2B5EF4-FFF2-40B4-BE49-F238E27FC236}">
                <a16:creationId xmlns:a16="http://schemas.microsoft.com/office/drawing/2014/main" id="{A36CBD86-EBE0-1CBA-032D-197427B24A00}"/>
              </a:ext>
            </a:extLst>
          </p:cNvPr>
          <p:cNvGrpSpPr/>
          <p:nvPr/>
        </p:nvGrpSpPr>
        <p:grpSpPr>
          <a:xfrm>
            <a:off x="3794327" y="3974992"/>
            <a:ext cx="415322" cy="415320"/>
            <a:chOff x="-1422400" y="1963698"/>
            <a:chExt cx="914400" cy="914400"/>
          </a:xfrm>
        </p:grpSpPr>
        <p:sp>
          <p:nvSpPr>
            <p:cNvPr id="27" name="Oval 26">
              <a:extLst>
                <a:ext uri="{FF2B5EF4-FFF2-40B4-BE49-F238E27FC236}">
                  <a16:creationId xmlns:a16="http://schemas.microsoft.com/office/drawing/2014/main" id="{90EFFEE0-A7BE-70A5-0E01-868F671C5E1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8" name="Graphic 6">
              <a:extLst>
                <a:ext uri="{FF2B5EF4-FFF2-40B4-BE49-F238E27FC236}">
                  <a16:creationId xmlns:a16="http://schemas.microsoft.com/office/drawing/2014/main" id="{EA1F0B3F-2BAC-37F5-0B09-60F1AB600E22}"/>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9" name="Group 28" descr="Check mark">
            <a:extLst>
              <a:ext uri="{FF2B5EF4-FFF2-40B4-BE49-F238E27FC236}">
                <a16:creationId xmlns:a16="http://schemas.microsoft.com/office/drawing/2014/main" id="{346FCEC1-1DFA-5D8A-D81A-DD4B3A0779BB}"/>
              </a:ext>
            </a:extLst>
          </p:cNvPr>
          <p:cNvGrpSpPr/>
          <p:nvPr/>
        </p:nvGrpSpPr>
        <p:grpSpPr>
          <a:xfrm>
            <a:off x="3794327" y="4553989"/>
            <a:ext cx="415322" cy="415320"/>
            <a:chOff x="-1422400" y="1963698"/>
            <a:chExt cx="914400" cy="914400"/>
          </a:xfrm>
        </p:grpSpPr>
        <p:sp>
          <p:nvSpPr>
            <p:cNvPr id="30" name="Oval 29">
              <a:extLst>
                <a:ext uri="{FF2B5EF4-FFF2-40B4-BE49-F238E27FC236}">
                  <a16:creationId xmlns:a16="http://schemas.microsoft.com/office/drawing/2014/main" id="{BDAF6B5F-A50D-D195-8C83-270ADB20A54D}"/>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Graphic 6">
              <a:extLst>
                <a:ext uri="{FF2B5EF4-FFF2-40B4-BE49-F238E27FC236}">
                  <a16:creationId xmlns:a16="http://schemas.microsoft.com/office/drawing/2014/main" id="{2D6EF5E9-7311-69B0-03AF-E8DC43AB62C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2" name="Group 31" descr="Check mark">
            <a:extLst>
              <a:ext uri="{FF2B5EF4-FFF2-40B4-BE49-F238E27FC236}">
                <a16:creationId xmlns:a16="http://schemas.microsoft.com/office/drawing/2014/main" id="{3B5FC189-387D-F487-712E-3CFDE568B937}"/>
              </a:ext>
            </a:extLst>
          </p:cNvPr>
          <p:cNvGrpSpPr/>
          <p:nvPr/>
        </p:nvGrpSpPr>
        <p:grpSpPr>
          <a:xfrm>
            <a:off x="3794327" y="5132986"/>
            <a:ext cx="415322" cy="415320"/>
            <a:chOff x="-1422400" y="1963698"/>
            <a:chExt cx="914400" cy="914400"/>
          </a:xfrm>
        </p:grpSpPr>
        <p:sp>
          <p:nvSpPr>
            <p:cNvPr id="33" name="Oval 32">
              <a:extLst>
                <a:ext uri="{FF2B5EF4-FFF2-40B4-BE49-F238E27FC236}">
                  <a16:creationId xmlns:a16="http://schemas.microsoft.com/office/drawing/2014/main" id="{88C8DEE6-5434-C357-B3E2-6D6B0F24D24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Graphic 6">
              <a:extLst>
                <a:ext uri="{FF2B5EF4-FFF2-40B4-BE49-F238E27FC236}">
                  <a16:creationId xmlns:a16="http://schemas.microsoft.com/office/drawing/2014/main" id="{8E65048E-A61D-43F6-8F9B-24346C1E786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5" name="Group 34" descr="Check mark">
            <a:extLst>
              <a:ext uri="{FF2B5EF4-FFF2-40B4-BE49-F238E27FC236}">
                <a16:creationId xmlns:a16="http://schemas.microsoft.com/office/drawing/2014/main" id="{5BD4E93C-B751-1AA4-59DA-2E2AA06313C9}"/>
              </a:ext>
            </a:extLst>
          </p:cNvPr>
          <p:cNvGrpSpPr/>
          <p:nvPr/>
        </p:nvGrpSpPr>
        <p:grpSpPr>
          <a:xfrm>
            <a:off x="3794327" y="5711982"/>
            <a:ext cx="415322" cy="415320"/>
            <a:chOff x="-1422400" y="1963698"/>
            <a:chExt cx="914400" cy="914400"/>
          </a:xfrm>
        </p:grpSpPr>
        <p:sp>
          <p:nvSpPr>
            <p:cNvPr id="36" name="Oval 35">
              <a:extLst>
                <a:ext uri="{FF2B5EF4-FFF2-40B4-BE49-F238E27FC236}">
                  <a16:creationId xmlns:a16="http://schemas.microsoft.com/office/drawing/2014/main" id="{FBF0CA81-CA76-AA32-39C4-4EB1C9D011B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Graphic 6">
              <a:extLst>
                <a:ext uri="{FF2B5EF4-FFF2-40B4-BE49-F238E27FC236}">
                  <a16:creationId xmlns:a16="http://schemas.microsoft.com/office/drawing/2014/main" id="{36B3B203-C9DF-FD49-E7B6-4B29191B130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176246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Rectangle 285">
            <a:extLst>
              <a:ext uri="{FF2B5EF4-FFF2-40B4-BE49-F238E27FC236}">
                <a16:creationId xmlns:a16="http://schemas.microsoft.com/office/drawing/2014/main" id="{3BEA0727-A9A8-42EE-B702-DDD47AFCE196}"/>
              </a:ext>
            </a:extLst>
          </p:cNvPr>
          <p:cNvSpPr/>
          <p:nvPr/>
        </p:nvSpPr>
        <p:spPr bwMode="auto">
          <a:xfrm>
            <a:off x="9720263"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7" name="Rectangle 286">
            <a:extLst>
              <a:ext uri="{FF2B5EF4-FFF2-40B4-BE49-F238E27FC236}">
                <a16:creationId xmlns:a16="http://schemas.microsoft.com/office/drawing/2014/main" id="{44E1AB27-DC39-421E-8B9F-8AB254BAF6F2}"/>
              </a:ext>
            </a:extLst>
          </p:cNvPr>
          <p:cNvSpPr/>
          <p:nvPr/>
        </p:nvSpPr>
        <p:spPr bwMode="auto">
          <a:xfrm>
            <a:off x="7690758"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8" name="Rectangle 287">
            <a:extLst>
              <a:ext uri="{FF2B5EF4-FFF2-40B4-BE49-F238E27FC236}">
                <a16:creationId xmlns:a16="http://schemas.microsoft.com/office/drawing/2014/main" id="{6D9EC7A3-3209-4C67-9339-C69F6CE9936D}"/>
              </a:ext>
            </a:extLst>
          </p:cNvPr>
          <p:cNvSpPr/>
          <p:nvPr/>
        </p:nvSpPr>
        <p:spPr bwMode="auto">
          <a:xfrm>
            <a:off x="5673384"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89" name="Rectangle 288">
            <a:extLst>
              <a:ext uri="{FF2B5EF4-FFF2-40B4-BE49-F238E27FC236}">
                <a16:creationId xmlns:a16="http://schemas.microsoft.com/office/drawing/2014/main" id="{E5E7099B-4204-4CD1-B610-CE137E3151F6}"/>
              </a:ext>
            </a:extLst>
          </p:cNvPr>
          <p:cNvSpPr/>
          <p:nvPr/>
        </p:nvSpPr>
        <p:spPr bwMode="auto">
          <a:xfrm>
            <a:off x="365601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90" name="Rectangle 289">
            <a:extLst>
              <a:ext uri="{FF2B5EF4-FFF2-40B4-BE49-F238E27FC236}">
                <a16:creationId xmlns:a16="http://schemas.microsoft.com/office/drawing/2014/main" id="{A87C5EA4-6493-4E84-BA51-ADA9D1D5BF7D}"/>
              </a:ext>
            </a:extLst>
          </p:cNvPr>
          <p:cNvSpPr/>
          <p:nvPr/>
        </p:nvSpPr>
        <p:spPr bwMode="auto">
          <a:xfrm>
            <a:off x="1642080" y="4395312"/>
            <a:ext cx="1805597" cy="541038"/>
          </a:xfrm>
          <a:prstGeom prst="rect">
            <a:avLst/>
          </a:prstGeom>
          <a:solidFill>
            <a:srgbClr val="FFFFFF"/>
          </a:solidFill>
          <a:ln w="10795" cap="flat" cmpd="sng" algn="ctr">
            <a:noFill/>
            <a:prstDash val="solid"/>
          </a:ln>
          <a:effectLst>
            <a:outerShdw blurRad="101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a:xfrm>
            <a:off x="588962" y="508000"/>
            <a:ext cx="10243158" cy="769441"/>
          </a:xfrm>
        </p:spPr>
        <p:txBody>
          <a:bodyPr/>
          <a:lstStyle/>
          <a:p>
            <a:r>
              <a:rPr lang="en-US" sz="3200" dirty="0">
                <a:cs typeface="Segoe UI"/>
              </a:rPr>
              <a:t>SQL Server 2022</a:t>
            </a:r>
            <a:br>
              <a:rPr lang="en-US" sz="3200" dirty="0"/>
            </a:br>
            <a:r>
              <a:rPr lang="en-US" sz="1800" spc="0" dirty="0">
                <a:ln>
                  <a:noFill/>
                </a:ln>
                <a:solidFill>
                  <a:srgbClr val="0078D4"/>
                </a:solidFill>
                <a:latin typeface="Segoe UI Semibold"/>
                <a:cs typeface="+mn-cs"/>
              </a:rPr>
              <a:t>Azure-enabled with continued performance and security innovation</a:t>
            </a:r>
          </a:p>
        </p:txBody>
      </p:sp>
      <p:sp>
        <p:nvSpPr>
          <p:cNvPr id="8" name="TextBox 7">
            <a:extLst>
              <a:ext uri="{FF2B5EF4-FFF2-40B4-BE49-F238E27FC236}">
                <a16:creationId xmlns:a16="http://schemas.microsoft.com/office/drawing/2014/main" id="{12EDD904-FD65-4633-B5AF-9AB0DF3E9F43}"/>
              </a:ext>
            </a:extLst>
          </p:cNvPr>
          <p:cNvSpPr txBox="1"/>
          <p:nvPr/>
        </p:nvSpPr>
        <p:spPr>
          <a:xfrm>
            <a:off x="612558" y="6146163"/>
            <a:ext cx="11104002" cy="272382"/>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srgbClr val="757575"/>
                </a:solidFill>
                <a:effectLst/>
                <a:uLnTx/>
                <a:uFillTx/>
                <a:latin typeface="Segoe UI"/>
                <a:ea typeface="+mn-ea"/>
                <a:cs typeface="+mn-cs"/>
              </a:rPr>
              <a:t>All TPC Claims as of 11/10/2022.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srgbClr val="757575"/>
                </a:solidFill>
                <a:effectLst/>
                <a:uLnTx/>
                <a:uFillTx/>
                <a:latin typeface="Segoe UI"/>
                <a:ea typeface="+mn-ea"/>
                <a:cs typeface="+mn-cs"/>
              </a:rPr>
              <a:t>1</a:t>
            </a:r>
            <a:r>
              <a:rPr kumimoji="0" lang="en-US" sz="800" b="0" i="0" u="none" strike="noStrike" kern="1200" cap="none" spc="0" normalizeH="0" baseline="0" noProof="0" dirty="0">
                <a:ln>
                  <a:noFill/>
                </a:ln>
                <a:solidFill>
                  <a:srgbClr val="757575"/>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2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3"/>
              </a:rPr>
              <a:t>http://www.tpc.org/4087</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3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4"/>
              </a:rPr>
              <a:t>http://www.tpc.org/3386</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4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5"/>
              </a:rPr>
              <a:t>http://www.tpc.org/3385</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5 </a:t>
            </a:r>
            <a:r>
              <a:rPr kumimoji="0" lang="en-US" sz="800" b="0" i="0" u="sng" strike="noStrike" kern="1200" cap="none" spc="0" normalizeH="0" baseline="0" noProof="0" dirty="0">
                <a:ln>
                  <a:noFill/>
                </a:ln>
                <a:solidFill>
                  <a:srgbClr val="0563C1"/>
                </a:solidFill>
                <a:effectLst/>
                <a:uLnTx/>
                <a:uFillTx/>
                <a:latin typeface="Segoe UI"/>
                <a:ea typeface="DengXian" panose="02010600030101010101" pitchFamily="2" charset="-122"/>
                <a:cs typeface="Calibri" panose="020F0502020204030204" pitchFamily="34" charset="0"/>
                <a:hlinkClick r:id="rId6"/>
              </a:rPr>
              <a:t>https://tpc.org/3383</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6 </a:t>
            </a:r>
            <a:r>
              <a:rPr kumimoji="0" lang="en-US" sz="800" b="0" i="0" u="none" strike="noStrike" kern="1200" cap="none" spc="0" normalizeH="0" baseline="0" noProof="0" dirty="0">
                <a:ln>
                  <a:noFill/>
                </a:ln>
                <a:solidFill>
                  <a:srgbClr val="757575"/>
                </a:solidFill>
                <a:effectLst/>
                <a:uLnTx/>
                <a:uFillTx/>
                <a:latin typeface="Segoe UI"/>
                <a:ea typeface="+mn-ea"/>
                <a:cs typeface="+mn-cs"/>
                <a:hlinkClick r:id="rId7"/>
              </a:rPr>
              <a:t>http://www.tpc.org/3364</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r>
              <a:rPr kumimoji="0" lang="en-US" sz="800" b="0" i="0" u="none" strike="noStrike" kern="1200" cap="none" spc="0" normalizeH="0" baseline="30000" noProof="0" dirty="0">
                <a:ln>
                  <a:noFill/>
                </a:ln>
                <a:solidFill>
                  <a:srgbClr val="757575"/>
                </a:solidFill>
                <a:effectLst/>
                <a:uLnTx/>
                <a:uFillTx/>
                <a:latin typeface="Segoe UI"/>
                <a:ea typeface="+mn-ea"/>
                <a:cs typeface="+mn-cs"/>
              </a:rPr>
              <a:t>7</a:t>
            </a:r>
            <a:r>
              <a:rPr kumimoji="0" lang="en-US" sz="800" b="0" i="0" u="none" strike="noStrike" kern="1200" cap="none" spc="0" normalizeH="0" baseline="0" noProof="0" dirty="0">
                <a:ln>
                  <a:noFill/>
                </a:ln>
                <a:solidFill>
                  <a:prstClr val="black"/>
                </a:solidFill>
                <a:effectLst/>
                <a:uLnTx/>
                <a:uFillTx/>
                <a:latin typeface="Segoe UI"/>
                <a:ea typeface="+mn-ea"/>
                <a:cs typeface="+mn-cs"/>
                <a:hlinkClick r:id="rId8"/>
              </a:rPr>
              <a:t> https://tpc.org/3382</a:t>
            </a:r>
            <a:r>
              <a:rPr kumimoji="0" lang="en-US" sz="800" b="0" i="0" u="none" strike="noStrike" kern="1200" cap="none" spc="0" normalizeH="0" baseline="0" noProof="0" dirty="0">
                <a:ln>
                  <a:noFill/>
                </a:ln>
                <a:solidFill>
                  <a:srgbClr val="757575"/>
                </a:solidFill>
                <a:effectLst/>
                <a:uLnTx/>
                <a:uFillTx/>
                <a:latin typeface="Segoe UI"/>
                <a:ea typeface="+mn-ea"/>
                <a:cs typeface="+mn-cs"/>
              </a:rPr>
              <a:t>; </a:t>
            </a:r>
            <a:endParaRPr kumimoji="0" lang="en-AU" sz="800" b="0" i="0" u="none" strike="noStrike" kern="1200" cap="none" spc="0" normalizeH="0" baseline="0" noProof="0" dirty="0">
              <a:ln>
                <a:noFill/>
              </a:ln>
              <a:solidFill>
                <a:srgbClr val="757575"/>
              </a:solidFill>
              <a:effectLst/>
              <a:uLnTx/>
              <a:uFillTx/>
              <a:latin typeface="Segoe UI"/>
              <a:ea typeface="+mn-ea"/>
              <a:cs typeface="+mn-cs"/>
            </a:endParaRPr>
          </a:p>
        </p:txBody>
      </p:sp>
      <p:sp>
        <p:nvSpPr>
          <p:cNvPr id="125" name="Rectangle 124">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Seamless analytics over on-prem operational data</a:t>
            </a:r>
          </a:p>
        </p:txBody>
      </p:sp>
      <p:sp>
        <p:nvSpPr>
          <p:cNvPr id="128" name="Rectangle 127">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srgbClr val="0078D7"/>
                </a:solidFill>
                <a:effectLst/>
                <a:uLnTx/>
                <a:uFillTx/>
                <a:latin typeface="Segoe UI Semibold" charset="0"/>
                <a:ea typeface="Segoe UI Semibold" charset="0"/>
                <a:cs typeface="Segoe UI Semibold" charset="0"/>
              </a:rPr>
              <a:t>1</a:t>
            </a:r>
          </a:p>
        </p:txBody>
      </p:sp>
      <p:sp>
        <p:nvSpPr>
          <p:cNvPr id="129" name="Rectangle 128">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Industry-leading performance and availability</a:t>
            </a:r>
          </a:p>
        </p:txBody>
      </p:sp>
      <p:sp>
        <p:nvSpPr>
          <p:cNvPr id="132" name="Rectangle 131">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Visibility over your entire data estate</a:t>
            </a:r>
          </a:p>
        </p:txBody>
      </p:sp>
      <p:sp>
        <p:nvSpPr>
          <p:cNvPr id="134" name="Rectangle 133">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4"/>
                </a:solidFill>
                <a:effectLst/>
                <a:uLnTx/>
                <a:uFillTx/>
                <a:latin typeface="Segoe UI Semibold" charset="0"/>
                <a:ea typeface="Segoe UI Semibold" charset="0"/>
                <a:cs typeface="Segoe UI Semibold" charset="0"/>
              </a:rPr>
              <a:t>Business continuity through Azure</a:t>
            </a:r>
          </a:p>
        </p:txBody>
      </p:sp>
      <p:grpSp>
        <p:nvGrpSpPr>
          <p:cNvPr id="135" name="Group 134">
            <a:extLst>
              <a:ext uri="{FF2B5EF4-FFF2-40B4-BE49-F238E27FC236}">
                <a16:creationId xmlns:a16="http://schemas.microsoft.com/office/drawing/2014/main" id="{7928A1B2-7EDA-4AB1-9B5F-8CF509ED7C5E}"/>
              </a:ext>
            </a:extLst>
          </p:cNvPr>
          <p:cNvGrpSpPr/>
          <p:nvPr/>
        </p:nvGrpSpPr>
        <p:grpSpPr>
          <a:xfrm>
            <a:off x="2256137" y="2408154"/>
            <a:ext cx="981645"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42" name="Rectangle 141">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OLTP performance</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#1 Non-Clustered DW performance on 1TB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3</a:t>
            </a:r>
            <a:r>
              <a:rPr kumimoji="0" lang="en-US" sz="1000" b="0" i="0" u="none" strike="noStrike" kern="1200" cap="none" spc="0" normalizeH="0" baseline="0" noProof="0" dirty="0">
                <a:ln>
                  <a:noFill/>
                </a:ln>
                <a:solidFill>
                  <a:srgbClr val="000000"/>
                </a:solidFill>
                <a:effectLst/>
                <a:uLnTx/>
                <a:uFillTx/>
                <a:latin typeface="Segoe UI"/>
                <a:ea typeface="+mn-ea"/>
                <a:cs typeface="+mn-cs"/>
              </a:rPr>
              <a:t>, 3TB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4</a:t>
            </a:r>
            <a:r>
              <a:rPr kumimoji="0" lang="en-US" sz="1000" b="0" i="0" u="none" strike="noStrike" kern="1200" cap="none" spc="0" normalizeH="0" baseline="0" noProof="0" dirty="0">
                <a:ln>
                  <a:noFill/>
                </a:ln>
                <a:solidFill>
                  <a:srgbClr val="000000"/>
                </a:solidFill>
                <a:effectLst/>
                <a:uLnTx/>
                <a:uFillTx/>
                <a:latin typeface="Segoe UI"/>
                <a:ea typeface="+mn-ea"/>
                <a:cs typeface="+mn-cs"/>
              </a:rPr>
              <a:t>, 10TB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5</a:t>
            </a:r>
            <a:r>
              <a:rPr kumimoji="0" lang="en-US" sz="1000" b="0" i="0" u="none" strike="noStrike" kern="1200" cap="none" spc="0" normalizeH="0" baseline="0" noProof="0" dirty="0">
                <a:ln>
                  <a:noFill/>
                </a:ln>
                <a:solidFill>
                  <a:srgbClr val="000000"/>
                </a:solidFill>
                <a:effectLst/>
                <a:uLnTx/>
                <a:uFillTx/>
                <a:latin typeface="Segoe UI"/>
                <a:ea typeface="+mn-ea"/>
                <a:cs typeface="+mn-cs"/>
              </a:rPr>
              <a:t>, 30TB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6</a:t>
            </a:r>
            <a:r>
              <a:rPr kumimoji="0" lang="en-US" sz="1000" b="0" i="0" u="none" strike="noStrike" kern="1200" cap="none" spc="0" normalizeH="0" baseline="0" noProof="0" dirty="0">
                <a:ln>
                  <a:noFill/>
                </a:ln>
                <a:solidFill>
                  <a:srgbClr val="000000"/>
                </a:solidFill>
                <a:effectLst/>
                <a:uLnTx/>
                <a:uFillTx/>
                <a:latin typeface="Segoe UI"/>
                <a:ea typeface="+mn-ea"/>
                <a:cs typeface="+mn-cs"/>
              </a:rPr>
              <a:t>, and 100TB</a:t>
            </a:r>
            <a:r>
              <a:rPr kumimoji="0" lang="en-US" sz="1000" b="0" i="0" u="none" strike="noStrike" kern="1200" cap="none" spc="0" normalizeH="0" baseline="30000" noProof="0" dirty="0">
                <a:ln>
                  <a:noFill/>
                </a:ln>
                <a:solidFill>
                  <a:srgbClr val="000000"/>
                </a:solidFill>
                <a:effectLst/>
                <a:uLnTx/>
                <a:uFillTx/>
                <a:latin typeface="Segoe UI"/>
                <a:ea typeface="+mn-ea"/>
                <a:cs typeface="+mn-cs"/>
              </a:rPr>
              <a:t>7</a:t>
            </a:r>
            <a:endParaRPr kumimoji="0" lang="en-US" sz="1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Link feature for Managed Instance</a:t>
            </a:r>
            <a:endParaRPr kumimoji="0" lang="en-US" sz="900" b="0" i="0" u="none" strike="noStrike" kern="0" cap="none" spc="0" normalizeH="0" baseline="3000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Synapse Link</a:t>
            </a:r>
          </a:p>
        </p:txBody>
      </p:sp>
      <p:sp>
        <p:nvSpPr>
          <p:cNvPr id="130" name="Rectangle 129">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31" name="TextBox 130">
            <a:extLst>
              <a:ext uri="{FF2B5EF4-FFF2-40B4-BE49-F238E27FC236}">
                <a16:creationId xmlns:a16="http://schemas.microsoft.com/office/drawing/2014/main" id="{B096BE56-56A4-4E6B-AAEB-3E098CCE1E28}"/>
              </a:ext>
            </a:extLst>
          </p:cNvPr>
          <p:cNvSpPr txBox="1"/>
          <p:nvPr/>
        </p:nvSpPr>
        <p:spPr>
          <a:xfrm>
            <a:off x="9806746" y="4598216"/>
            <a:ext cx="1632630"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Built-in query intelligence </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Segoe UI Semilight" charset="0"/>
                <a:cs typeface="Segoe UI" panose="020B0502040204020203" pitchFamily="34" charset="0"/>
              </a:rPr>
              <a:t>Ledger for SQL Server</a:t>
            </a:r>
          </a:p>
        </p:txBody>
      </p:sp>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0"/>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456070" y="3523451"/>
            <a:ext cx="322163" cy="304526"/>
          </a:xfrm>
          <a:prstGeom prst="rect">
            <a:avLst/>
          </a:prstGeom>
        </p:spPr>
      </p:pic>
      <p:cxnSp>
        <p:nvCxnSpPr>
          <p:cNvPr id="198" name="Straight Connector 197">
            <a:extLst>
              <a:ext uri="{FF2B5EF4-FFF2-40B4-BE49-F238E27FC236}">
                <a16:creationId xmlns:a16="http://schemas.microsoft.com/office/drawing/2014/main" id="{7B992DFB-BF71-4EFD-AE1C-C8CA7082CC6C}"/>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sp>
        <p:nvSpPr>
          <p:cNvPr id="199" name="Rectangle 198">
            <a:extLst>
              <a:ext uri="{FF2B5EF4-FFF2-40B4-BE49-F238E27FC236}">
                <a16:creationId xmlns:a16="http://schemas.microsoft.com/office/drawing/2014/main" id="{94ADCAE7-FDC5-486F-A974-7DDB5B1F2D3E}"/>
              </a:ext>
            </a:extLst>
          </p:cNvPr>
          <p:cNvSpPr/>
          <p:nvPr/>
        </p:nvSpPr>
        <p:spPr bwMode="auto">
          <a:xfrm>
            <a:off x="6237356" y="5502604"/>
            <a:ext cx="581966" cy="209131"/>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Edge to Cloud</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Azure SQL Edge</a:t>
            </a:r>
          </a:p>
        </p:txBody>
      </p:sp>
      <p:grpSp>
        <p:nvGrpSpPr>
          <p:cNvPr id="222" name="Group 221">
            <a:extLst>
              <a:ext uri="{FF2B5EF4-FFF2-40B4-BE49-F238E27FC236}">
                <a16:creationId xmlns:a16="http://schemas.microsoft.com/office/drawing/2014/main" id="{76EE24A7-BD29-4CDD-8852-3409B3F26942}"/>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srgbClr val="243A5E"/>
                </a:solidFill>
                <a:effectLst/>
                <a:uLnTx/>
                <a:uFillTx/>
                <a:latin typeface="Segoe UI Semibold" charset="0"/>
                <a:ea typeface="+mn-ea"/>
                <a:cs typeface="Segoe UI Semibold" charset="0"/>
              </a:rPr>
              <a:t>capabilities</a:t>
            </a:r>
          </a:p>
        </p:txBody>
      </p:sp>
      <p:pic>
        <p:nvPicPr>
          <p:cNvPr id="230" name="Graphic 229">
            <a:extLst>
              <a:ext uri="{FF2B5EF4-FFF2-40B4-BE49-F238E27FC236}">
                <a16:creationId xmlns:a16="http://schemas.microsoft.com/office/drawing/2014/main" id="{4511E7B5-3869-4CD5-809A-B8450D404C1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t>
            </a:r>
          </a:p>
        </p:txBody>
      </p:sp>
      <p:cxnSp>
        <p:nvCxnSpPr>
          <p:cNvPr id="143" name="Straight Connector 142">
            <a:extLst>
              <a:ext uri="{FF2B5EF4-FFF2-40B4-BE49-F238E27FC236}">
                <a16:creationId xmlns:a16="http://schemas.microsoft.com/office/drawing/2014/main" id="{4208B297-F8E9-4889-BE3B-1C691051213A}"/>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srgbClr val="0078D7"/>
                </a:solidFill>
                <a:effectLst/>
                <a:uLnTx/>
                <a:uFillTx/>
                <a:latin typeface="Segoe UI Semibold" charset="0"/>
                <a:ea typeface="Segoe UI Semibold" charset="0"/>
                <a:cs typeface="Segoe UI Semibold" charset="0"/>
              </a:rPr>
              <a:t>Most consistent data platform</a:t>
            </a:r>
          </a:p>
        </p:txBody>
      </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878327" y="3387003"/>
            <a:ext cx="445274" cy="445274"/>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768434" y="3474720"/>
            <a:ext cx="406792" cy="406792"/>
          </a:xfrm>
          <a:prstGeom prst="rect">
            <a:avLst/>
          </a:prstGeom>
        </p:spPr>
      </p:pic>
      <p:grpSp>
        <p:nvGrpSpPr>
          <p:cNvPr id="97" name="Group 96">
            <a:extLst>
              <a:ext uri="{FF2B5EF4-FFF2-40B4-BE49-F238E27FC236}">
                <a16:creationId xmlns:a16="http://schemas.microsoft.com/office/drawing/2014/main" id="{91E3D0CF-B02F-ADAA-901F-C7B3C04954C5}"/>
              </a:ext>
            </a:extLst>
          </p:cNvPr>
          <p:cNvGrpSpPr/>
          <p:nvPr/>
        </p:nvGrpSpPr>
        <p:grpSpPr>
          <a:xfrm>
            <a:off x="5837866" y="2251724"/>
            <a:ext cx="1647682" cy="1693022"/>
            <a:chOff x="5834207" y="1975952"/>
            <a:chExt cx="1647682" cy="1693022"/>
          </a:xfrm>
        </p:grpSpPr>
        <p:grpSp>
          <p:nvGrpSpPr>
            <p:cNvPr id="98" name="Group 97">
              <a:extLst>
                <a:ext uri="{FF2B5EF4-FFF2-40B4-BE49-F238E27FC236}">
                  <a16:creationId xmlns:a16="http://schemas.microsoft.com/office/drawing/2014/main" id="{8D8BE8CF-F85B-3C7B-6D61-BD971AC7D4A3}"/>
                </a:ext>
              </a:extLst>
            </p:cNvPr>
            <p:cNvGrpSpPr/>
            <p:nvPr/>
          </p:nvGrpSpPr>
          <p:grpSpPr>
            <a:xfrm>
              <a:off x="5834207" y="1975952"/>
              <a:ext cx="1647682" cy="1684866"/>
              <a:chOff x="5828449" y="1993583"/>
              <a:chExt cx="1897499" cy="1940322"/>
            </a:xfrm>
          </p:grpSpPr>
          <p:cxnSp>
            <p:nvCxnSpPr>
              <p:cNvPr id="102" name="Straight Connector 101">
                <a:extLst>
                  <a:ext uri="{FF2B5EF4-FFF2-40B4-BE49-F238E27FC236}">
                    <a16:creationId xmlns:a16="http://schemas.microsoft.com/office/drawing/2014/main" id="{26AC9F00-3F68-B2DF-4400-6C8B3817D958}"/>
                  </a:ext>
                </a:extLst>
              </p:cNvPr>
              <p:cNvCxnSpPr>
                <a:cxnSpLocks/>
              </p:cNvCxnSpPr>
              <p:nvPr/>
            </p:nvCxnSpPr>
            <p:spPr>
              <a:xfrm>
                <a:off x="6003970" y="2203467"/>
                <a:ext cx="0" cy="152822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3" name="Rectangle 102">
                <a:extLst>
                  <a:ext uri="{FF2B5EF4-FFF2-40B4-BE49-F238E27FC236}">
                    <a16:creationId xmlns:a16="http://schemas.microsoft.com/office/drawing/2014/main" id="{D06E8865-A9FB-D303-EE28-EF6F0A428570}"/>
                  </a:ext>
                </a:extLst>
              </p:cNvPr>
              <p:cNvSpPr/>
              <p:nvPr/>
            </p:nvSpPr>
            <p:spPr bwMode="auto">
              <a:xfrm>
                <a:off x="6329259" y="363906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Policies</a:t>
                </a:r>
              </a:p>
            </p:txBody>
          </p:sp>
          <p:sp>
            <p:nvSpPr>
              <p:cNvPr id="104" name="Rectangle 103">
                <a:extLst>
                  <a:ext uri="{FF2B5EF4-FFF2-40B4-BE49-F238E27FC236}">
                    <a16:creationId xmlns:a16="http://schemas.microsoft.com/office/drawing/2014/main" id="{98FEEF64-C67F-82F5-8074-A07A8B363A45}"/>
                  </a:ext>
                </a:extLst>
              </p:cNvPr>
              <p:cNvSpPr/>
              <p:nvPr/>
            </p:nvSpPr>
            <p:spPr bwMode="auto">
              <a:xfrm>
                <a:off x="6329259" y="2619647"/>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Insights</a:t>
                </a:r>
              </a:p>
            </p:txBody>
          </p:sp>
          <p:sp>
            <p:nvSpPr>
              <p:cNvPr id="105" name="Rectangle 104">
                <a:extLst>
                  <a:ext uri="{FF2B5EF4-FFF2-40B4-BE49-F238E27FC236}">
                    <a16:creationId xmlns:a16="http://schemas.microsoft.com/office/drawing/2014/main" id="{1DD4E322-0001-57FA-3F98-846F043FA6EC}"/>
                  </a:ext>
                </a:extLst>
              </p:cNvPr>
              <p:cNvSpPr/>
              <p:nvPr/>
            </p:nvSpPr>
            <p:spPr bwMode="auto">
              <a:xfrm>
                <a:off x="6329259" y="2108676"/>
                <a:ext cx="1396689"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Microsoft Purview</a:t>
                </a:r>
              </a:p>
            </p:txBody>
          </p:sp>
          <p:sp>
            <p:nvSpPr>
              <p:cNvPr id="106" name="Rectangle 105">
                <a:extLst>
                  <a:ext uri="{FF2B5EF4-FFF2-40B4-BE49-F238E27FC236}">
                    <a16:creationId xmlns:a16="http://schemas.microsoft.com/office/drawing/2014/main" id="{4E273D89-8219-73F8-BAB0-B925FCBCFA2F}"/>
                  </a:ext>
                </a:extLst>
              </p:cNvPr>
              <p:cNvSpPr/>
              <p:nvPr/>
            </p:nvSpPr>
            <p:spPr bwMode="auto">
              <a:xfrm>
                <a:off x="6329259" y="3130620"/>
                <a:ext cx="1029484" cy="1772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UI"/>
                    <a:ea typeface="+mn-ea"/>
                    <a:cs typeface="+mn-cs"/>
                  </a:rPr>
                  <a:t>Lineage</a:t>
                </a:r>
              </a:p>
            </p:txBody>
          </p:sp>
          <p:sp>
            <p:nvSpPr>
              <p:cNvPr id="107" name="Oval 106">
                <a:extLst>
                  <a:ext uri="{FF2B5EF4-FFF2-40B4-BE49-F238E27FC236}">
                    <a16:creationId xmlns:a16="http://schemas.microsoft.com/office/drawing/2014/main" id="{A08752E4-4C47-19B6-74BF-4CF354E445D1}"/>
                  </a:ext>
                </a:extLst>
              </p:cNvPr>
              <p:cNvSpPr/>
              <p:nvPr/>
            </p:nvSpPr>
            <p:spPr bwMode="auto">
              <a:xfrm>
                <a:off x="5837353" y="1993583"/>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56B0AEAD-6A57-A61B-0A48-0AE08A6AC1F4}"/>
                  </a:ext>
                </a:extLst>
              </p:cNvPr>
              <p:cNvSpPr/>
              <p:nvPr/>
            </p:nvSpPr>
            <p:spPr bwMode="auto">
              <a:xfrm>
                <a:off x="5837353" y="2504555"/>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CD43C6F1-FBD6-1555-D061-9DFDD7843235}"/>
                  </a:ext>
                </a:extLst>
              </p:cNvPr>
              <p:cNvSpPr/>
              <p:nvPr/>
            </p:nvSpPr>
            <p:spPr bwMode="auto">
              <a:xfrm>
                <a:off x="5837353" y="3015527"/>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10" name="Oval 109">
                <a:extLst>
                  <a:ext uri="{FF2B5EF4-FFF2-40B4-BE49-F238E27FC236}">
                    <a16:creationId xmlns:a16="http://schemas.microsoft.com/office/drawing/2014/main" id="{B5D252DE-B0E7-DF92-EE03-BCB6366C25F0}"/>
                  </a:ext>
                </a:extLst>
              </p:cNvPr>
              <p:cNvSpPr/>
              <p:nvPr/>
            </p:nvSpPr>
            <p:spPr bwMode="auto">
              <a:xfrm>
                <a:off x="5837353" y="3526499"/>
                <a:ext cx="452296" cy="40740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11" name="Picture 110" descr="Icon&#10;&#10;Description automatically generated">
                <a:extLst>
                  <a:ext uri="{FF2B5EF4-FFF2-40B4-BE49-F238E27FC236}">
                    <a16:creationId xmlns:a16="http://schemas.microsoft.com/office/drawing/2014/main" id="{FBB2F017-66F2-D0D6-E8EB-065102BDE13D}"/>
                  </a:ext>
                </a:extLst>
              </p:cNvPr>
              <p:cNvPicPr>
                <a:picLocks noChangeAspect="1"/>
              </p:cNvPicPr>
              <p:nvPr/>
            </p:nvPicPr>
            <p:blipFill>
              <a:blip r:embed="rId25"/>
              <a:stretch>
                <a:fillRect/>
              </a:stretch>
            </p:blipFill>
            <p:spPr>
              <a:xfrm>
                <a:off x="5828449" y="2091450"/>
                <a:ext cx="351042" cy="211672"/>
              </a:xfrm>
              <a:prstGeom prst="rect">
                <a:avLst/>
              </a:prstGeom>
            </p:spPr>
          </p:pic>
        </p:grpSp>
        <p:sp>
          <p:nvSpPr>
            <p:cNvPr id="99" name="Graphic 52">
              <a:extLst>
                <a:ext uri="{FF2B5EF4-FFF2-40B4-BE49-F238E27FC236}">
                  <a16:creationId xmlns:a16="http://schemas.microsoft.com/office/drawing/2014/main" id="{D2FFA1CF-12F8-50F6-3574-55B2F2947135}"/>
                </a:ext>
              </a:extLst>
            </p:cNvPr>
            <p:cNvSpPr/>
            <p:nvPr/>
          </p:nvSpPr>
          <p:spPr>
            <a:xfrm>
              <a:off x="5859540" y="2891741"/>
              <a:ext cx="229172" cy="244450"/>
            </a:xfrm>
            <a:custGeom>
              <a:avLst/>
              <a:gdLst>
                <a:gd name="connsiteX0" fmla="*/ 238125 w 285750"/>
                <a:gd name="connsiteY0" fmla="*/ 304800 h 304800"/>
                <a:gd name="connsiteX1" fmla="*/ 238125 w 285750"/>
                <a:gd name="connsiteY1" fmla="*/ 0 h 304800"/>
                <a:gd name="connsiteX2" fmla="*/ 285750 w 285750"/>
                <a:gd name="connsiteY2" fmla="*/ 0 h 304800"/>
                <a:gd name="connsiteX3" fmla="*/ 285750 w 285750"/>
                <a:gd name="connsiteY3" fmla="*/ 304800 h 304800"/>
                <a:gd name="connsiteX4" fmla="*/ 0 w 285750"/>
                <a:gd name="connsiteY4" fmla="*/ 304800 h 304800"/>
                <a:gd name="connsiteX5" fmla="*/ 0 w 285750"/>
                <a:gd name="connsiteY5" fmla="*/ 190500 h 304800"/>
                <a:gd name="connsiteX6" fmla="*/ 47625 w 285750"/>
                <a:gd name="connsiteY6" fmla="*/ 190500 h 304800"/>
                <a:gd name="connsiteX7" fmla="*/ 47625 w 285750"/>
                <a:gd name="connsiteY7" fmla="*/ 304800 h 304800"/>
                <a:gd name="connsiteX8" fmla="*/ 119063 w 285750"/>
                <a:gd name="connsiteY8" fmla="*/ 304800 h 304800"/>
                <a:gd name="connsiteX9" fmla="*/ 119063 w 285750"/>
                <a:gd name="connsiteY9" fmla="*/ 95250 h 304800"/>
                <a:gd name="connsiteX10" fmla="*/ 166688 w 285750"/>
                <a:gd name="connsiteY10" fmla="*/ 95250 h 304800"/>
                <a:gd name="connsiteX11" fmla="*/ 166688 w 285750"/>
                <a:gd name="connsiteY11" fmla="*/ 30480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750" h="304800">
                  <a:moveTo>
                    <a:pt x="238125" y="304800"/>
                  </a:moveTo>
                  <a:lnTo>
                    <a:pt x="238125" y="0"/>
                  </a:lnTo>
                  <a:lnTo>
                    <a:pt x="285750" y="0"/>
                  </a:lnTo>
                  <a:lnTo>
                    <a:pt x="285750" y="304800"/>
                  </a:lnTo>
                  <a:close/>
                  <a:moveTo>
                    <a:pt x="0" y="304800"/>
                  </a:moveTo>
                  <a:lnTo>
                    <a:pt x="0" y="190500"/>
                  </a:lnTo>
                  <a:lnTo>
                    <a:pt x="47625" y="190500"/>
                  </a:lnTo>
                  <a:lnTo>
                    <a:pt x="47625" y="304800"/>
                  </a:lnTo>
                  <a:close/>
                  <a:moveTo>
                    <a:pt x="119063" y="304800"/>
                  </a:moveTo>
                  <a:lnTo>
                    <a:pt x="119063" y="95250"/>
                  </a:lnTo>
                  <a:lnTo>
                    <a:pt x="166688" y="95250"/>
                  </a:lnTo>
                  <a:lnTo>
                    <a:pt x="166688" y="30480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Graphic 55">
              <a:extLst>
                <a:ext uri="{FF2B5EF4-FFF2-40B4-BE49-F238E27FC236}">
                  <a16:creationId xmlns:a16="http://schemas.microsoft.com/office/drawing/2014/main" id="{97465679-D5DD-9E74-7C18-F51244B4B5A2}"/>
                </a:ext>
              </a:extLst>
            </p:cNvPr>
            <p:cNvSpPr/>
            <p:nvPr/>
          </p:nvSpPr>
          <p:spPr>
            <a:xfrm>
              <a:off x="5862058" y="2474930"/>
              <a:ext cx="305564" cy="198616"/>
            </a:xfrm>
            <a:custGeom>
              <a:avLst/>
              <a:gdLst>
                <a:gd name="connsiteX0" fmla="*/ 0 w 381000"/>
                <a:gd name="connsiteY0" fmla="*/ 47625 h 247650"/>
                <a:gd name="connsiteX1" fmla="*/ 0 w 381000"/>
                <a:gd name="connsiteY1" fmla="*/ 19050 h 247650"/>
                <a:gd name="connsiteX2" fmla="*/ 95250 w 381000"/>
                <a:gd name="connsiteY2" fmla="*/ 19050 h 247650"/>
                <a:gd name="connsiteX3" fmla="*/ 95250 w 381000"/>
                <a:gd name="connsiteY3" fmla="*/ 47625 h 247650"/>
                <a:gd name="connsiteX4" fmla="*/ 0 w 381000"/>
                <a:gd name="connsiteY4" fmla="*/ 147638 h 247650"/>
                <a:gd name="connsiteX5" fmla="*/ 0 w 381000"/>
                <a:gd name="connsiteY5" fmla="*/ 119063 h 247650"/>
                <a:gd name="connsiteX6" fmla="*/ 95250 w 381000"/>
                <a:gd name="connsiteY6" fmla="*/ 119063 h 247650"/>
                <a:gd name="connsiteX7" fmla="*/ 95250 w 381000"/>
                <a:gd name="connsiteY7" fmla="*/ 147638 h 247650"/>
                <a:gd name="connsiteX8" fmla="*/ 360998 w 381000"/>
                <a:gd name="connsiteY8" fmla="*/ 247650 h 247650"/>
                <a:gd name="connsiteX9" fmla="*/ 284798 w 381000"/>
                <a:gd name="connsiteY9" fmla="*/ 171450 h 247650"/>
                <a:gd name="connsiteX10" fmla="*/ 258128 w 381000"/>
                <a:gd name="connsiteY10" fmla="*/ 185738 h 247650"/>
                <a:gd name="connsiteX11" fmla="*/ 228600 w 381000"/>
                <a:gd name="connsiteY11" fmla="*/ 190500 h 247650"/>
                <a:gd name="connsiteX12" fmla="*/ 161211 w 381000"/>
                <a:gd name="connsiteY12" fmla="*/ 162639 h 247650"/>
                <a:gd name="connsiteX13" fmla="*/ 133350 w 381000"/>
                <a:gd name="connsiteY13" fmla="*/ 95250 h 247650"/>
                <a:gd name="connsiteX14" fmla="*/ 161211 w 381000"/>
                <a:gd name="connsiteY14" fmla="*/ 27861 h 247650"/>
                <a:gd name="connsiteX15" fmla="*/ 228600 w 381000"/>
                <a:gd name="connsiteY15" fmla="*/ 0 h 247650"/>
                <a:gd name="connsiteX16" fmla="*/ 295989 w 381000"/>
                <a:gd name="connsiteY16" fmla="*/ 27861 h 247650"/>
                <a:gd name="connsiteX17" fmla="*/ 323850 w 381000"/>
                <a:gd name="connsiteY17" fmla="*/ 95250 h 247650"/>
                <a:gd name="connsiteX18" fmla="*/ 319088 w 381000"/>
                <a:gd name="connsiteY18" fmla="*/ 124778 h 247650"/>
                <a:gd name="connsiteX19" fmla="*/ 304800 w 381000"/>
                <a:gd name="connsiteY19" fmla="*/ 151448 h 247650"/>
                <a:gd name="connsiteX20" fmla="*/ 381000 w 381000"/>
                <a:gd name="connsiteY20" fmla="*/ 227648 h 247650"/>
                <a:gd name="connsiteX21" fmla="*/ 228600 w 381000"/>
                <a:gd name="connsiteY21" fmla="*/ 161925 h 247650"/>
                <a:gd name="connsiteX22" fmla="*/ 275749 w 381000"/>
                <a:gd name="connsiteY22" fmla="*/ 142399 h 247650"/>
                <a:gd name="connsiteX23" fmla="*/ 295275 w 381000"/>
                <a:gd name="connsiteY23" fmla="*/ 95250 h 247650"/>
                <a:gd name="connsiteX24" fmla="*/ 275749 w 381000"/>
                <a:gd name="connsiteY24" fmla="*/ 48101 h 247650"/>
                <a:gd name="connsiteX25" fmla="*/ 228600 w 381000"/>
                <a:gd name="connsiteY25" fmla="*/ 28575 h 247650"/>
                <a:gd name="connsiteX26" fmla="*/ 181451 w 381000"/>
                <a:gd name="connsiteY26" fmla="*/ 48101 h 247650"/>
                <a:gd name="connsiteX27" fmla="*/ 161925 w 381000"/>
                <a:gd name="connsiteY27" fmla="*/ 95250 h 247650"/>
                <a:gd name="connsiteX28" fmla="*/ 181451 w 381000"/>
                <a:gd name="connsiteY28" fmla="*/ 142399 h 247650"/>
                <a:gd name="connsiteX29" fmla="*/ 228600 w 381000"/>
                <a:gd name="connsiteY29" fmla="*/ 161925 h 247650"/>
                <a:gd name="connsiteX30" fmla="*/ 0 w 381000"/>
                <a:gd name="connsiteY30" fmla="*/ 247650 h 247650"/>
                <a:gd name="connsiteX31" fmla="*/ 0 w 381000"/>
                <a:gd name="connsiteY31" fmla="*/ 219075 h 247650"/>
                <a:gd name="connsiteX32" fmla="*/ 190500 w 381000"/>
                <a:gd name="connsiteY32" fmla="*/ 219075 h 247650"/>
                <a:gd name="connsiteX33" fmla="*/ 190500 w 381000"/>
                <a:gd name="connsiteY33" fmla="*/ 2476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1000" h="247650">
                  <a:moveTo>
                    <a:pt x="0" y="47625"/>
                  </a:moveTo>
                  <a:lnTo>
                    <a:pt x="0" y="19050"/>
                  </a:lnTo>
                  <a:lnTo>
                    <a:pt x="95250" y="19050"/>
                  </a:lnTo>
                  <a:lnTo>
                    <a:pt x="95250" y="47625"/>
                  </a:lnTo>
                  <a:close/>
                  <a:moveTo>
                    <a:pt x="0" y="147638"/>
                  </a:moveTo>
                  <a:lnTo>
                    <a:pt x="0" y="119063"/>
                  </a:lnTo>
                  <a:lnTo>
                    <a:pt x="95250" y="119063"/>
                  </a:lnTo>
                  <a:lnTo>
                    <a:pt x="95250" y="147638"/>
                  </a:lnTo>
                  <a:close/>
                  <a:moveTo>
                    <a:pt x="360998" y="247650"/>
                  </a:moveTo>
                  <a:lnTo>
                    <a:pt x="284798" y="171450"/>
                  </a:lnTo>
                  <a:cubicBezTo>
                    <a:pt x="276542" y="177800"/>
                    <a:pt x="267653" y="182563"/>
                    <a:pt x="258128" y="185738"/>
                  </a:cubicBezTo>
                  <a:cubicBezTo>
                    <a:pt x="248603" y="188912"/>
                    <a:pt x="238760" y="190500"/>
                    <a:pt x="228600" y="190500"/>
                  </a:cubicBezTo>
                  <a:cubicBezTo>
                    <a:pt x="202247" y="190500"/>
                    <a:pt x="179784" y="181213"/>
                    <a:pt x="161211" y="162639"/>
                  </a:cubicBezTo>
                  <a:cubicBezTo>
                    <a:pt x="142637" y="144066"/>
                    <a:pt x="133350" y="121603"/>
                    <a:pt x="133350" y="95250"/>
                  </a:cubicBezTo>
                  <a:cubicBezTo>
                    <a:pt x="133350" y="68897"/>
                    <a:pt x="142637" y="46434"/>
                    <a:pt x="161211" y="27861"/>
                  </a:cubicBezTo>
                  <a:cubicBezTo>
                    <a:pt x="179784" y="9287"/>
                    <a:pt x="202247" y="0"/>
                    <a:pt x="228600" y="0"/>
                  </a:cubicBezTo>
                  <a:cubicBezTo>
                    <a:pt x="254953" y="0"/>
                    <a:pt x="277416" y="9287"/>
                    <a:pt x="295989" y="27861"/>
                  </a:cubicBezTo>
                  <a:cubicBezTo>
                    <a:pt x="314563" y="46434"/>
                    <a:pt x="323850" y="68897"/>
                    <a:pt x="323850" y="95250"/>
                  </a:cubicBezTo>
                  <a:cubicBezTo>
                    <a:pt x="323850" y="105410"/>
                    <a:pt x="322262" y="115253"/>
                    <a:pt x="319088" y="124778"/>
                  </a:cubicBezTo>
                  <a:cubicBezTo>
                    <a:pt x="315913" y="134303"/>
                    <a:pt x="311150" y="143192"/>
                    <a:pt x="304800" y="151448"/>
                  </a:cubicBezTo>
                  <a:lnTo>
                    <a:pt x="381000" y="227648"/>
                  </a:lnTo>
                  <a:close/>
                  <a:moveTo>
                    <a:pt x="228600" y="161925"/>
                  </a:moveTo>
                  <a:cubicBezTo>
                    <a:pt x="247015" y="161925"/>
                    <a:pt x="262731" y="155417"/>
                    <a:pt x="275749" y="142399"/>
                  </a:cubicBezTo>
                  <a:cubicBezTo>
                    <a:pt x="288767" y="129381"/>
                    <a:pt x="295275" y="113665"/>
                    <a:pt x="295275" y="95250"/>
                  </a:cubicBezTo>
                  <a:cubicBezTo>
                    <a:pt x="295275" y="76835"/>
                    <a:pt x="288767" y="61119"/>
                    <a:pt x="275749" y="48101"/>
                  </a:cubicBezTo>
                  <a:cubicBezTo>
                    <a:pt x="262731" y="35083"/>
                    <a:pt x="247015" y="28575"/>
                    <a:pt x="228600" y="28575"/>
                  </a:cubicBezTo>
                  <a:cubicBezTo>
                    <a:pt x="210185" y="28575"/>
                    <a:pt x="194469" y="35083"/>
                    <a:pt x="181451" y="48101"/>
                  </a:cubicBezTo>
                  <a:cubicBezTo>
                    <a:pt x="168433" y="61119"/>
                    <a:pt x="161925" y="76835"/>
                    <a:pt x="161925" y="95250"/>
                  </a:cubicBezTo>
                  <a:cubicBezTo>
                    <a:pt x="161925" y="113665"/>
                    <a:pt x="168433" y="129381"/>
                    <a:pt x="181451" y="142399"/>
                  </a:cubicBezTo>
                  <a:cubicBezTo>
                    <a:pt x="194469" y="155417"/>
                    <a:pt x="210185" y="161925"/>
                    <a:pt x="228600" y="161925"/>
                  </a:cubicBezTo>
                  <a:close/>
                  <a:moveTo>
                    <a:pt x="0" y="247650"/>
                  </a:moveTo>
                  <a:lnTo>
                    <a:pt x="0" y="219075"/>
                  </a:lnTo>
                  <a:lnTo>
                    <a:pt x="190500" y="219075"/>
                  </a:lnTo>
                  <a:lnTo>
                    <a:pt x="190500" y="247650"/>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Graphic 59">
              <a:extLst>
                <a:ext uri="{FF2B5EF4-FFF2-40B4-BE49-F238E27FC236}">
                  <a16:creationId xmlns:a16="http://schemas.microsoft.com/office/drawing/2014/main" id="{BE951B35-9706-F740-7BB0-BAF86B02CAE2}"/>
                </a:ext>
              </a:extLst>
            </p:cNvPr>
            <p:cNvSpPr/>
            <p:nvPr/>
          </p:nvSpPr>
          <p:spPr>
            <a:xfrm>
              <a:off x="5869451" y="3364436"/>
              <a:ext cx="304538" cy="304538"/>
            </a:xfrm>
            <a:custGeom>
              <a:avLst/>
              <a:gdLst>
                <a:gd name="connsiteX0" fmla="*/ 148114 w 372427"/>
                <a:gd name="connsiteY0" fmla="*/ 372428 h 372427"/>
                <a:gd name="connsiteX1" fmla="*/ 28575 w 372427"/>
                <a:gd name="connsiteY1" fmla="*/ 372428 h 372427"/>
                <a:gd name="connsiteX2" fmla="*/ 8573 w 372427"/>
                <a:gd name="connsiteY2" fmla="*/ 363855 h 372427"/>
                <a:gd name="connsiteX3" fmla="*/ 0 w 372427"/>
                <a:gd name="connsiteY3" fmla="*/ 343853 h 372427"/>
                <a:gd name="connsiteX4" fmla="*/ 0 w 372427"/>
                <a:gd name="connsiteY4" fmla="*/ 66675 h 372427"/>
                <a:gd name="connsiteX5" fmla="*/ 7382 w 372427"/>
                <a:gd name="connsiteY5" fmla="*/ 46673 h 372427"/>
                <a:gd name="connsiteX6" fmla="*/ 20003 w 372427"/>
                <a:gd name="connsiteY6" fmla="*/ 38100 h 372427"/>
                <a:gd name="connsiteX7" fmla="*/ 116205 w 372427"/>
                <a:gd name="connsiteY7" fmla="*/ 38100 h 372427"/>
                <a:gd name="connsiteX8" fmla="*/ 132636 w 372427"/>
                <a:gd name="connsiteY8" fmla="*/ 10716 h 372427"/>
                <a:gd name="connsiteX9" fmla="*/ 162878 w 372427"/>
                <a:gd name="connsiteY9" fmla="*/ 0 h 372427"/>
                <a:gd name="connsiteX10" fmla="*/ 193119 w 372427"/>
                <a:gd name="connsiteY10" fmla="*/ 10716 h 372427"/>
                <a:gd name="connsiteX11" fmla="*/ 209550 w 372427"/>
                <a:gd name="connsiteY11" fmla="*/ 38100 h 372427"/>
                <a:gd name="connsiteX12" fmla="*/ 305753 w 372427"/>
                <a:gd name="connsiteY12" fmla="*/ 38100 h 372427"/>
                <a:gd name="connsiteX13" fmla="*/ 325755 w 372427"/>
                <a:gd name="connsiteY13" fmla="*/ 46673 h 372427"/>
                <a:gd name="connsiteX14" fmla="*/ 334328 w 372427"/>
                <a:gd name="connsiteY14" fmla="*/ 66675 h 372427"/>
                <a:gd name="connsiteX15" fmla="*/ 334328 w 372427"/>
                <a:gd name="connsiteY15" fmla="*/ 163354 h 372427"/>
                <a:gd name="connsiteX16" fmla="*/ 305753 w 372427"/>
                <a:gd name="connsiteY16" fmla="*/ 163354 h 372427"/>
                <a:gd name="connsiteX17" fmla="*/ 305753 w 372427"/>
                <a:gd name="connsiteY17" fmla="*/ 66675 h 372427"/>
                <a:gd name="connsiteX18" fmla="*/ 305753 w 372427"/>
                <a:gd name="connsiteY18" fmla="*/ 66675 h 372427"/>
                <a:gd name="connsiteX19" fmla="*/ 305753 w 372427"/>
                <a:gd name="connsiteY19" fmla="*/ 66675 h 372427"/>
                <a:gd name="connsiteX20" fmla="*/ 255270 w 372427"/>
                <a:gd name="connsiteY20" fmla="*/ 66675 h 372427"/>
                <a:gd name="connsiteX21" fmla="*/ 255270 w 372427"/>
                <a:gd name="connsiteY21" fmla="*/ 128588 h 372427"/>
                <a:gd name="connsiteX22" fmla="*/ 79058 w 372427"/>
                <a:gd name="connsiteY22" fmla="*/ 128588 h 372427"/>
                <a:gd name="connsiteX23" fmla="*/ 79058 w 372427"/>
                <a:gd name="connsiteY23" fmla="*/ 66675 h 372427"/>
                <a:gd name="connsiteX24" fmla="*/ 28575 w 372427"/>
                <a:gd name="connsiteY24" fmla="*/ 66675 h 372427"/>
                <a:gd name="connsiteX25" fmla="*/ 28575 w 372427"/>
                <a:gd name="connsiteY25" fmla="*/ 66675 h 372427"/>
                <a:gd name="connsiteX26" fmla="*/ 28575 w 372427"/>
                <a:gd name="connsiteY26" fmla="*/ 66675 h 372427"/>
                <a:gd name="connsiteX27" fmla="*/ 28575 w 372427"/>
                <a:gd name="connsiteY27" fmla="*/ 343853 h 372427"/>
                <a:gd name="connsiteX28" fmla="*/ 28575 w 372427"/>
                <a:gd name="connsiteY28" fmla="*/ 343853 h 372427"/>
                <a:gd name="connsiteX29" fmla="*/ 28575 w 372427"/>
                <a:gd name="connsiteY29" fmla="*/ 343853 h 372427"/>
                <a:gd name="connsiteX30" fmla="*/ 148114 w 372427"/>
                <a:gd name="connsiteY30" fmla="*/ 343853 h 372427"/>
                <a:gd name="connsiteX31" fmla="*/ 238125 w 372427"/>
                <a:gd name="connsiteY31" fmla="*/ 360521 h 372427"/>
                <a:gd name="connsiteX32" fmla="*/ 161925 w 372427"/>
                <a:gd name="connsiteY32" fmla="*/ 284321 h 372427"/>
                <a:gd name="connsiteX33" fmla="*/ 182404 w 372427"/>
                <a:gd name="connsiteY33" fmla="*/ 263843 h 372427"/>
                <a:gd name="connsiteX34" fmla="*/ 238125 w 372427"/>
                <a:gd name="connsiteY34" fmla="*/ 319564 h 372427"/>
                <a:gd name="connsiteX35" fmla="*/ 351949 w 372427"/>
                <a:gd name="connsiteY35" fmla="*/ 205740 h 372427"/>
                <a:gd name="connsiteX36" fmla="*/ 372428 w 372427"/>
                <a:gd name="connsiteY36" fmla="*/ 226219 h 372427"/>
                <a:gd name="connsiteX37" fmla="*/ 171450 w 372427"/>
                <a:gd name="connsiteY37" fmla="*/ 64770 h 372427"/>
                <a:gd name="connsiteX38" fmla="*/ 185023 w 372427"/>
                <a:gd name="connsiteY38" fmla="*/ 59293 h 372427"/>
                <a:gd name="connsiteX39" fmla="*/ 190500 w 372427"/>
                <a:gd name="connsiteY39" fmla="*/ 45720 h 372427"/>
                <a:gd name="connsiteX40" fmla="*/ 185023 w 372427"/>
                <a:gd name="connsiteY40" fmla="*/ 32147 h 372427"/>
                <a:gd name="connsiteX41" fmla="*/ 171450 w 372427"/>
                <a:gd name="connsiteY41" fmla="*/ 26670 h 372427"/>
                <a:gd name="connsiteX42" fmla="*/ 157877 w 372427"/>
                <a:gd name="connsiteY42" fmla="*/ 32147 h 372427"/>
                <a:gd name="connsiteX43" fmla="*/ 152400 w 372427"/>
                <a:gd name="connsiteY43" fmla="*/ 45720 h 372427"/>
                <a:gd name="connsiteX44" fmla="*/ 157877 w 372427"/>
                <a:gd name="connsiteY44" fmla="*/ 59293 h 372427"/>
                <a:gd name="connsiteX45" fmla="*/ 171450 w 372427"/>
                <a:gd name="connsiteY45" fmla="*/ 64770 h 372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72427" h="372427">
                  <a:moveTo>
                    <a:pt x="148114" y="372428"/>
                  </a:moveTo>
                  <a:lnTo>
                    <a:pt x="28575" y="372428"/>
                  </a:lnTo>
                  <a:cubicBezTo>
                    <a:pt x="20955" y="372428"/>
                    <a:pt x="14288" y="369570"/>
                    <a:pt x="8573" y="363855"/>
                  </a:cubicBezTo>
                  <a:cubicBezTo>
                    <a:pt x="2858" y="358140"/>
                    <a:pt x="0" y="351473"/>
                    <a:pt x="0" y="343853"/>
                  </a:cubicBezTo>
                  <a:lnTo>
                    <a:pt x="0" y="66675"/>
                  </a:lnTo>
                  <a:cubicBezTo>
                    <a:pt x="0" y="59055"/>
                    <a:pt x="2461" y="52387"/>
                    <a:pt x="7382" y="46673"/>
                  </a:cubicBezTo>
                  <a:cubicBezTo>
                    <a:pt x="12303" y="40958"/>
                    <a:pt x="16510" y="38100"/>
                    <a:pt x="20003" y="38100"/>
                  </a:cubicBezTo>
                  <a:lnTo>
                    <a:pt x="116205" y="38100"/>
                  </a:lnTo>
                  <a:cubicBezTo>
                    <a:pt x="118427" y="26987"/>
                    <a:pt x="123904" y="17859"/>
                    <a:pt x="132636" y="10716"/>
                  </a:cubicBezTo>
                  <a:cubicBezTo>
                    <a:pt x="141367" y="3572"/>
                    <a:pt x="151448" y="0"/>
                    <a:pt x="162878" y="0"/>
                  </a:cubicBezTo>
                  <a:cubicBezTo>
                    <a:pt x="174308" y="0"/>
                    <a:pt x="184388" y="3572"/>
                    <a:pt x="193119" y="10716"/>
                  </a:cubicBezTo>
                  <a:cubicBezTo>
                    <a:pt x="201851" y="17859"/>
                    <a:pt x="207328" y="26987"/>
                    <a:pt x="209550" y="38100"/>
                  </a:cubicBezTo>
                  <a:lnTo>
                    <a:pt x="305753" y="38100"/>
                  </a:lnTo>
                  <a:cubicBezTo>
                    <a:pt x="313373" y="38100"/>
                    <a:pt x="320040" y="40958"/>
                    <a:pt x="325755" y="46673"/>
                  </a:cubicBezTo>
                  <a:cubicBezTo>
                    <a:pt x="331470" y="52387"/>
                    <a:pt x="334328" y="59055"/>
                    <a:pt x="334328" y="66675"/>
                  </a:cubicBezTo>
                  <a:lnTo>
                    <a:pt x="334328" y="163354"/>
                  </a:lnTo>
                  <a:lnTo>
                    <a:pt x="305753" y="163354"/>
                  </a:lnTo>
                  <a:lnTo>
                    <a:pt x="305753" y="66675"/>
                  </a:lnTo>
                  <a:cubicBezTo>
                    <a:pt x="305753" y="66675"/>
                    <a:pt x="305753" y="66675"/>
                    <a:pt x="305753" y="66675"/>
                  </a:cubicBezTo>
                  <a:cubicBezTo>
                    <a:pt x="305753" y="66675"/>
                    <a:pt x="305753" y="66675"/>
                    <a:pt x="305753" y="66675"/>
                  </a:cubicBezTo>
                  <a:lnTo>
                    <a:pt x="255270" y="66675"/>
                  </a:lnTo>
                  <a:lnTo>
                    <a:pt x="255270" y="128588"/>
                  </a:lnTo>
                  <a:lnTo>
                    <a:pt x="79058" y="128588"/>
                  </a:lnTo>
                  <a:lnTo>
                    <a:pt x="79058" y="66675"/>
                  </a:lnTo>
                  <a:lnTo>
                    <a:pt x="28575" y="66675"/>
                  </a:lnTo>
                  <a:cubicBezTo>
                    <a:pt x="28575" y="66675"/>
                    <a:pt x="28575" y="66675"/>
                    <a:pt x="28575" y="66675"/>
                  </a:cubicBezTo>
                  <a:cubicBezTo>
                    <a:pt x="28575" y="66675"/>
                    <a:pt x="28575" y="66675"/>
                    <a:pt x="28575" y="66675"/>
                  </a:cubicBezTo>
                  <a:lnTo>
                    <a:pt x="28575" y="343853"/>
                  </a:lnTo>
                  <a:cubicBezTo>
                    <a:pt x="28575" y="343853"/>
                    <a:pt x="28575" y="343853"/>
                    <a:pt x="28575" y="343853"/>
                  </a:cubicBezTo>
                  <a:cubicBezTo>
                    <a:pt x="28575" y="343853"/>
                    <a:pt x="28575" y="343853"/>
                    <a:pt x="28575" y="343853"/>
                  </a:cubicBezTo>
                  <a:lnTo>
                    <a:pt x="148114" y="343853"/>
                  </a:lnTo>
                  <a:close/>
                  <a:moveTo>
                    <a:pt x="238125" y="360521"/>
                  </a:moveTo>
                  <a:lnTo>
                    <a:pt x="161925" y="284321"/>
                  </a:lnTo>
                  <a:lnTo>
                    <a:pt x="182404" y="263843"/>
                  </a:lnTo>
                  <a:lnTo>
                    <a:pt x="238125" y="319564"/>
                  </a:lnTo>
                  <a:lnTo>
                    <a:pt x="351949" y="205740"/>
                  </a:lnTo>
                  <a:lnTo>
                    <a:pt x="372428" y="226219"/>
                  </a:lnTo>
                  <a:close/>
                  <a:moveTo>
                    <a:pt x="171450" y="64770"/>
                  </a:moveTo>
                  <a:cubicBezTo>
                    <a:pt x="176848" y="64770"/>
                    <a:pt x="181372" y="62944"/>
                    <a:pt x="185023" y="59293"/>
                  </a:cubicBezTo>
                  <a:cubicBezTo>
                    <a:pt x="188674" y="55642"/>
                    <a:pt x="190500" y="51118"/>
                    <a:pt x="190500" y="45720"/>
                  </a:cubicBezTo>
                  <a:cubicBezTo>
                    <a:pt x="190500" y="40322"/>
                    <a:pt x="188674" y="35798"/>
                    <a:pt x="185023" y="32147"/>
                  </a:cubicBezTo>
                  <a:cubicBezTo>
                    <a:pt x="181372" y="28496"/>
                    <a:pt x="176848" y="26670"/>
                    <a:pt x="171450" y="26670"/>
                  </a:cubicBezTo>
                  <a:cubicBezTo>
                    <a:pt x="166052" y="26670"/>
                    <a:pt x="161528" y="28496"/>
                    <a:pt x="157877" y="32147"/>
                  </a:cubicBezTo>
                  <a:cubicBezTo>
                    <a:pt x="154226" y="35798"/>
                    <a:pt x="152400" y="40322"/>
                    <a:pt x="152400" y="45720"/>
                  </a:cubicBezTo>
                  <a:cubicBezTo>
                    <a:pt x="152400" y="51118"/>
                    <a:pt x="154226" y="55642"/>
                    <a:pt x="157877" y="59293"/>
                  </a:cubicBezTo>
                  <a:cubicBezTo>
                    <a:pt x="161528" y="62944"/>
                    <a:pt x="166052" y="64770"/>
                    <a:pt x="171450" y="64770"/>
                  </a:cubicBez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aphicFrame>
        <p:nvGraphicFramePr>
          <p:cNvPr id="6" name="Chart 5">
            <a:extLst>
              <a:ext uri="{FF2B5EF4-FFF2-40B4-BE49-F238E27FC236}">
                <a16:creationId xmlns:a16="http://schemas.microsoft.com/office/drawing/2014/main" id="{7FAE69F6-0AD0-79A8-A206-662CA1716366}"/>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26"/>
          </a:graphicData>
        </a:graphic>
      </p:graphicFrame>
    </p:spTree>
    <p:extLst>
      <p:ext uri="{BB962C8B-B14F-4D97-AF65-F5344CB8AC3E}">
        <p14:creationId xmlns:p14="http://schemas.microsoft.com/office/powerpoint/2010/main" val="24451046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9"/>
                                        </p:tgtEl>
                                        <p:attrNameLst>
                                          <p:attrName>style.visibility</p:attrName>
                                        </p:attrNameLst>
                                      </p:cBhvr>
                                      <p:to>
                                        <p:strVal val="visible"/>
                                      </p:to>
                                    </p:set>
                                    <p:animEffect transition="in" filter="fade">
                                      <p:cBhvr>
                                        <p:cTn id="10" dur="500"/>
                                        <p:tgtEl>
                                          <p:spTgt spid="28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0"/>
                                        </p:tgtEl>
                                        <p:attrNameLst>
                                          <p:attrName>style.visibility</p:attrName>
                                        </p:attrNameLst>
                                      </p:cBhvr>
                                      <p:to>
                                        <p:strVal val="visible"/>
                                      </p:to>
                                    </p:set>
                                    <p:animEffect transition="in" filter="fade">
                                      <p:cBhvr>
                                        <p:cTn id="13" dur="500"/>
                                        <p:tgtEl>
                                          <p:spTgt spid="29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5"/>
                                        </p:tgtEl>
                                        <p:attrNameLst>
                                          <p:attrName>style.visibility</p:attrName>
                                        </p:attrNameLst>
                                      </p:cBhvr>
                                      <p:to>
                                        <p:strVal val="visible"/>
                                      </p:to>
                                    </p:set>
                                    <p:animEffect transition="in" filter="fade">
                                      <p:cBhvr>
                                        <p:cTn id="16" dur="500"/>
                                        <p:tgtEl>
                                          <p:spTgt spid="1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32"/>
                                        </p:tgtEl>
                                        <p:attrNameLst>
                                          <p:attrName>style.visibility</p:attrName>
                                        </p:attrNameLst>
                                      </p:cBhvr>
                                      <p:to>
                                        <p:strVal val="visible"/>
                                      </p:to>
                                    </p:set>
                                    <p:animEffect transition="in" filter="fade">
                                      <p:cBhvr>
                                        <p:cTn id="19" dur="500"/>
                                        <p:tgtEl>
                                          <p:spTgt spid="1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fade">
                                      <p:cBhvr>
                                        <p:cTn id="22" dur="500"/>
                                        <p:tgtEl>
                                          <p:spTgt spid="134"/>
                                        </p:tgtEl>
                                      </p:cBhvr>
                                    </p:animEffect>
                                  </p:childTnLst>
                                </p:cTn>
                              </p:par>
                              <p:par>
                                <p:cTn id="23" presetID="10" presetClass="entr" presetSubtype="0" fill="hold"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fade">
                                      <p:cBhvr>
                                        <p:cTn id="25" dur="500"/>
                                        <p:tgtEl>
                                          <p:spTgt spid="13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4"/>
                                        </p:tgtEl>
                                        <p:attrNameLst>
                                          <p:attrName>style.visibility</p:attrName>
                                        </p:attrNameLst>
                                      </p:cBhvr>
                                      <p:to>
                                        <p:strVal val="visible"/>
                                      </p:to>
                                    </p:set>
                                    <p:animEffect transition="in" filter="fade">
                                      <p:cBhvr>
                                        <p:cTn id="28" dur="500"/>
                                        <p:tgtEl>
                                          <p:spTgt spid="1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0"/>
                                        </p:tgtEl>
                                        <p:attrNameLst>
                                          <p:attrName>style.visibility</p:attrName>
                                        </p:attrNameLst>
                                      </p:cBhvr>
                                      <p:to>
                                        <p:strVal val="visible"/>
                                      </p:to>
                                    </p:set>
                                    <p:animEffect transition="in" filter="fade">
                                      <p:cBhvr>
                                        <p:cTn id="34" dur="500"/>
                                        <p:tgtEl>
                                          <p:spTgt spid="130"/>
                                        </p:tgtEl>
                                      </p:cBhvr>
                                    </p:animEffect>
                                  </p:childTnLst>
                                </p:cTn>
                              </p:par>
                              <p:par>
                                <p:cTn id="35" presetID="10" presetClass="entr" presetSubtype="0" fill="hold" nodeType="with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5"/>
                                        </p:tgtEl>
                                        <p:attrNameLst>
                                          <p:attrName>style.visibility</p:attrName>
                                        </p:attrNameLst>
                                      </p:cBhvr>
                                      <p:to>
                                        <p:strVal val="visible"/>
                                      </p:to>
                                    </p:set>
                                    <p:animEffect transition="in" filter="fade">
                                      <p:cBhvr>
                                        <p:cTn id="40" dur="500"/>
                                        <p:tgtEl>
                                          <p:spTgt spid="155"/>
                                        </p:tgtEl>
                                      </p:cBhvr>
                                    </p:animEffect>
                                  </p:childTnLst>
                                </p:cTn>
                              </p:par>
                              <p:par>
                                <p:cTn id="41" presetID="10" presetClass="entr" presetSubtype="0" fill="hold" nodeType="withEffect">
                                  <p:stCondLst>
                                    <p:cond delay="0"/>
                                  </p:stCondLst>
                                  <p:childTnLst>
                                    <p:set>
                                      <p:cBhvr>
                                        <p:cTn id="42" dur="1" fill="hold">
                                          <p:stCondLst>
                                            <p:cond delay="0"/>
                                          </p:stCondLst>
                                        </p:cTn>
                                        <p:tgtEl>
                                          <p:spTgt spid="156"/>
                                        </p:tgtEl>
                                        <p:attrNameLst>
                                          <p:attrName>style.visibility</p:attrName>
                                        </p:attrNameLst>
                                      </p:cBhvr>
                                      <p:to>
                                        <p:strVal val="visible"/>
                                      </p:to>
                                    </p:set>
                                    <p:animEffect transition="in" filter="fade">
                                      <p:cBhvr>
                                        <p:cTn id="43" dur="500"/>
                                        <p:tgtEl>
                                          <p:spTgt spid="15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fade">
                                      <p:cBhvr>
                                        <p:cTn id="46" dur="500"/>
                                        <p:tgtEl>
                                          <p:spTgt spid="157"/>
                                        </p:tgtEl>
                                      </p:cBhvr>
                                    </p:animEffect>
                                  </p:childTnLst>
                                </p:cTn>
                              </p:par>
                              <p:par>
                                <p:cTn id="47" presetID="10" presetClass="entr" presetSubtype="0" fill="hold" nodeType="withEffect">
                                  <p:stCondLst>
                                    <p:cond delay="0"/>
                                  </p:stCondLst>
                                  <p:childTnLst>
                                    <p:set>
                                      <p:cBhvr>
                                        <p:cTn id="48" dur="1" fill="hold">
                                          <p:stCondLst>
                                            <p:cond delay="0"/>
                                          </p:stCondLst>
                                        </p:cTn>
                                        <p:tgtEl>
                                          <p:spTgt spid="158"/>
                                        </p:tgtEl>
                                        <p:attrNameLst>
                                          <p:attrName>style.visibility</p:attrName>
                                        </p:attrNameLst>
                                      </p:cBhvr>
                                      <p:to>
                                        <p:strVal val="visible"/>
                                      </p:to>
                                    </p:set>
                                    <p:animEffect transition="in" filter="fade">
                                      <p:cBhvr>
                                        <p:cTn id="49" dur="500"/>
                                        <p:tgtEl>
                                          <p:spTgt spid="15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0"/>
                                        </p:tgtEl>
                                        <p:attrNameLst>
                                          <p:attrName>style.visibility</p:attrName>
                                        </p:attrNameLst>
                                      </p:cBhvr>
                                      <p:to>
                                        <p:strVal val="visible"/>
                                      </p:to>
                                    </p:set>
                                    <p:animEffect transition="in" filter="fade">
                                      <p:cBhvr>
                                        <p:cTn id="52" dur="500"/>
                                        <p:tgtEl>
                                          <p:spTgt spid="160"/>
                                        </p:tgtEl>
                                      </p:cBhvr>
                                    </p:animEffect>
                                  </p:childTnLst>
                                </p:cTn>
                              </p:par>
                              <p:par>
                                <p:cTn id="53" presetID="10" presetClass="entr" presetSubtype="0" fill="hold" nodeType="withEffect">
                                  <p:stCondLst>
                                    <p:cond delay="0"/>
                                  </p:stCondLst>
                                  <p:childTnLst>
                                    <p:set>
                                      <p:cBhvr>
                                        <p:cTn id="54" dur="1" fill="hold">
                                          <p:stCondLst>
                                            <p:cond delay="0"/>
                                          </p:stCondLst>
                                        </p:cTn>
                                        <p:tgtEl>
                                          <p:spTgt spid="161"/>
                                        </p:tgtEl>
                                        <p:attrNameLst>
                                          <p:attrName>style.visibility</p:attrName>
                                        </p:attrNameLst>
                                      </p:cBhvr>
                                      <p:to>
                                        <p:strVal val="visible"/>
                                      </p:to>
                                    </p:set>
                                    <p:animEffect transition="in" filter="fade">
                                      <p:cBhvr>
                                        <p:cTn id="55" dur="500"/>
                                        <p:tgtEl>
                                          <p:spTgt spid="161"/>
                                        </p:tgtEl>
                                      </p:cBhvr>
                                    </p:animEffect>
                                  </p:childTnLst>
                                </p:cTn>
                              </p:par>
                              <p:par>
                                <p:cTn id="56" presetID="10" presetClass="entr" presetSubtype="0" fill="hold"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par>
                                <p:cTn id="59" presetID="10" presetClass="entr" presetSubtype="0" fill="hold" nodeType="withEffect">
                                  <p:stCondLst>
                                    <p:cond delay="0"/>
                                  </p:stCondLst>
                                  <p:childTnLst>
                                    <p:set>
                                      <p:cBhvr>
                                        <p:cTn id="60" dur="1" fill="hold">
                                          <p:stCondLst>
                                            <p:cond delay="0"/>
                                          </p:stCondLst>
                                        </p:cTn>
                                        <p:tgtEl>
                                          <p:spTgt spid="163"/>
                                        </p:tgtEl>
                                        <p:attrNameLst>
                                          <p:attrName>style.visibility</p:attrName>
                                        </p:attrNameLst>
                                      </p:cBhvr>
                                      <p:to>
                                        <p:strVal val="visible"/>
                                      </p:to>
                                    </p:set>
                                    <p:animEffect transition="in" filter="fade">
                                      <p:cBhvr>
                                        <p:cTn id="61" dur="500"/>
                                        <p:tgtEl>
                                          <p:spTgt spid="163"/>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29"/>
                                        </p:tgtEl>
                                        <p:attrNameLst>
                                          <p:attrName>style.visibility</p:attrName>
                                        </p:attrNameLst>
                                      </p:cBhvr>
                                      <p:to>
                                        <p:strVal val="visible"/>
                                      </p:to>
                                    </p:set>
                                    <p:animEffect transition="in" filter="fade">
                                      <p:cBhvr>
                                        <p:cTn id="64" dur="500"/>
                                        <p:tgtEl>
                                          <p:spTgt spid="229"/>
                                        </p:tgtEl>
                                      </p:cBhvr>
                                    </p:animEffect>
                                  </p:childTnLst>
                                </p:cTn>
                              </p:par>
                              <p:par>
                                <p:cTn id="65" presetID="10" presetClass="entr" presetSubtype="0" fill="hold" nodeType="withEffect">
                                  <p:stCondLst>
                                    <p:cond delay="0"/>
                                  </p:stCondLst>
                                  <p:childTnLst>
                                    <p:set>
                                      <p:cBhvr>
                                        <p:cTn id="66" dur="1" fill="hold">
                                          <p:stCondLst>
                                            <p:cond delay="0"/>
                                          </p:stCondLst>
                                        </p:cTn>
                                        <p:tgtEl>
                                          <p:spTgt spid="143"/>
                                        </p:tgtEl>
                                        <p:attrNameLst>
                                          <p:attrName>style.visibility</p:attrName>
                                        </p:attrNameLst>
                                      </p:cBhvr>
                                      <p:to>
                                        <p:strVal val="visible"/>
                                      </p:to>
                                    </p:set>
                                    <p:animEffect transition="in" filter="fade">
                                      <p:cBhvr>
                                        <p:cTn id="67" dur="500"/>
                                        <p:tgtEl>
                                          <p:spTgt spid="143"/>
                                        </p:tgtEl>
                                      </p:cBhvr>
                                    </p:animEffect>
                                  </p:childTnLst>
                                </p:cTn>
                              </p:par>
                              <p:par>
                                <p:cTn id="68" presetID="10" presetClass="entr" presetSubtype="0" fill="hold" nodeType="withEffect">
                                  <p:stCondLst>
                                    <p:cond delay="0"/>
                                  </p:stCondLst>
                                  <p:childTnLst>
                                    <p:set>
                                      <p:cBhvr>
                                        <p:cTn id="69" dur="1" fill="hold">
                                          <p:stCondLst>
                                            <p:cond delay="0"/>
                                          </p:stCondLst>
                                        </p:cTn>
                                        <p:tgtEl>
                                          <p:spTgt spid="150"/>
                                        </p:tgtEl>
                                        <p:attrNameLst>
                                          <p:attrName>style.visibility</p:attrName>
                                        </p:attrNameLst>
                                      </p:cBhvr>
                                      <p:to>
                                        <p:strVal val="visible"/>
                                      </p:to>
                                    </p:set>
                                    <p:animEffect transition="in" filter="fade">
                                      <p:cBhvr>
                                        <p:cTn id="70" dur="500"/>
                                        <p:tgtEl>
                                          <p:spTgt spid="150"/>
                                        </p:tgtEl>
                                      </p:cBhvr>
                                    </p:animEffect>
                                  </p:childTnLst>
                                </p:cTn>
                              </p:par>
                              <p:par>
                                <p:cTn id="71" presetID="10" presetClass="entr" presetSubtype="0" fill="hold" nodeType="with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fade">
                                      <p:cBhvr>
                                        <p:cTn id="73" dur="500"/>
                                        <p:tgtEl>
                                          <p:spTgt spid="151"/>
                                        </p:tgtEl>
                                      </p:cBhvr>
                                    </p:animEffect>
                                  </p:childTnLst>
                                </p:cTn>
                              </p:par>
                              <p:par>
                                <p:cTn id="74" presetID="10" presetClass="entr" presetSubtype="0" fill="hold" nodeType="withEffect">
                                  <p:stCondLst>
                                    <p:cond delay="0"/>
                                  </p:stCondLst>
                                  <p:childTnLst>
                                    <p:set>
                                      <p:cBhvr>
                                        <p:cTn id="75" dur="1" fill="hold">
                                          <p:stCondLst>
                                            <p:cond delay="0"/>
                                          </p:stCondLst>
                                        </p:cTn>
                                        <p:tgtEl>
                                          <p:spTgt spid="285"/>
                                        </p:tgtEl>
                                        <p:attrNameLst>
                                          <p:attrName>style.visibility</p:attrName>
                                        </p:attrNameLst>
                                      </p:cBhvr>
                                      <p:to>
                                        <p:strVal val="visible"/>
                                      </p:to>
                                    </p:set>
                                    <p:animEffect transition="in" filter="fade">
                                      <p:cBhvr>
                                        <p:cTn id="76" dur="500"/>
                                        <p:tgtEl>
                                          <p:spTgt spid="285"/>
                                        </p:tgtEl>
                                      </p:cBhvr>
                                    </p:animEffect>
                                  </p:childTnLst>
                                </p:cTn>
                              </p:par>
                              <p:par>
                                <p:cTn id="77" presetID="10" presetClass="entr" presetSubtype="0" fill="hold" nodeType="withEffect">
                                  <p:stCondLst>
                                    <p:cond delay="0"/>
                                  </p:stCondLst>
                                  <p:childTnLst>
                                    <p:set>
                                      <p:cBhvr>
                                        <p:cTn id="78" dur="1" fill="hold">
                                          <p:stCondLst>
                                            <p:cond delay="0"/>
                                          </p:stCondLst>
                                        </p:cTn>
                                        <p:tgtEl>
                                          <p:spTgt spid="173"/>
                                        </p:tgtEl>
                                        <p:attrNameLst>
                                          <p:attrName>style.visibility</p:attrName>
                                        </p:attrNameLst>
                                      </p:cBhvr>
                                      <p:to>
                                        <p:strVal val="visible"/>
                                      </p:to>
                                    </p:set>
                                    <p:animEffect transition="in" filter="fade">
                                      <p:cBhvr>
                                        <p:cTn id="79" dur="500"/>
                                        <p:tgtEl>
                                          <p:spTgt spid="173"/>
                                        </p:tgtEl>
                                      </p:cBhvr>
                                    </p:animEffect>
                                  </p:childTnLst>
                                </p:cTn>
                              </p:par>
                              <p:par>
                                <p:cTn id="80" presetID="10" presetClass="entr" presetSubtype="0" fill="hold" nodeType="withEffect">
                                  <p:stCondLst>
                                    <p:cond delay="0"/>
                                  </p:stCondLst>
                                  <p:childTnLst>
                                    <p:set>
                                      <p:cBhvr>
                                        <p:cTn id="81" dur="1" fill="hold">
                                          <p:stCondLst>
                                            <p:cond delay="0"/>
                                          </p:stCondLst>
                                        </p:cTn>
                                        <p:tgtEl>
                                          <p:spTgt spid="146"/>
                                        </p:tgtEl>
                                        <p:attrNameLst>
                                          <p:attrName>style.visibility</p:attrName>
                                        </p:attrNameLst>
                                      </p:cBhvr>
                                      <p:to>
                                        <p:strVal val="visible"/>
                                      </p:to>
                                    </p:set>
                                    <p:animEffect transition="in" filter="fade">
                                      <p:cBhvr>
                                        <p:cTn id="82" dur="500"/>
                                        <p:tgtEl>
                                          <p:spTgt spid="146"/>
                                        </p:tgtEl>
                                      </p:cBhvr>
                                    </p:animEffect>
                                  </p:childTnLst>
                                </p:cTn>
                              </p:par>
                              <p:par>
                                <p:cTn id="83" presetID="10" presetClass="entr" presetSubtype="0" fill="hold" nodeType="withEffect">
                                  <p:stCondLst>
                                    <p:cond delay="0"/>
                                  </p:stCondLst>
                                  <p:childTnLst>
                                    <p:set>
                                      <p:cBhvr>
                                        <p:cTn id="84" dur="1" fill="hold">
                                          <p:stCondLst>
                                            <p:cond delay="0"/>
                                          </p:stCondLst>
                                        </p:cTn>
                                        <p:tgtEl>
                                          <p:spTgt spid="97"/>
                                        </p:tgtEl>
                                        <p:attrNameLst>
                                          <p:attrName>style.visibility</p:attrName>
                                        </p:attrNameLst>
                                      </p:cBhvr>
                                      <p:to>
                                        <p:strVal val="visible"/>
                                      </p:to>
                                    </p:set>
                                    <p:animEffect transition="in" filter="fade">
                                      <p:cBhvr>
                                        <p:cTn id="85" dur="500"/>
                                        <p:tgtEl>
                                          <p:spTgt spid="9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fade">
                                      <p:cBhvr>
                                        <p:cTn id="90" dur="500"/>
                                        <p:tgtEl>
                                          <p:spTgt spid="6"/>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87"/>
                                        </p:tgtEl>
                                        <p:attrNameLst>
                                          <p:attrName>style.visibility</p:attrName>
                                        </p:attrNameLst>
                                      </p:cBhvr>
                                      <p:to>
                                        <p:strVal val="visible"/>
                                      </p:to>
                                    </p:set>
                                    <p:animEffect transition="in" filter="fade">
                                      <p:cBhvr>
                                        <p:cTn id="93" dur="500"/>
                                        <p:tgtEl>
                                          <p:spTgt spid="28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8"/>
                                        </p:tgtEl>
                                        <p:attrNameLst>
                                          <p:attrName>style.visibility</p:attrName>
                                        </p:attrNameLst>
                                      </p:cBhvr>
                                      <p:to>
                                        <p:strVal val="visible"/>
                                      </p:to>
                                    </p:set>
                                    <p:animEffect transition="in" filter="fade">
                                      <p:cBhvr>
                                        <p:cTn id="96" dur="500"/>
                                        <p:tgtEl>
                                          <p:spTgt spid="12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52"/>
                                        </p:tgtEl>
                                        <p:attrNameLst>
                                          <p:attrName>style.visibility</p:attrName>
                                        </p:attrNameLst>
                                      </p:cBhvr>
                                      <p:to>
                                        <p:strVal val="visible"/>
                                      </p:to>
                                    </p:set>
                                    <p:animEffect transition="in" filter="fade">
                                      <p:cBhvr>
                                        <p:cTn id="99" dur="500"/>
                                        <p:tgtEl>
                                          <p:spTgt spid="152"/>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284"/>
                                        </p:tgtEl>
                                        <p:attrNameLst>
                                          <p:attrName>style.visibility</p:attrName>
                                        </p:attrNameLst>
                                      </p:cBhvr>
                                      <p:to>
                                        <p:strVal val="visible"/>
                                      </p:to>
                                    </p:set>
                                    <p:animEffect transition="in" filter="fade">
                                      <p:cBhvr>
                                        <p:cTn id="102" dur="500"/>
                                        <p:tgtEl>
                                          <p:spTgt spid="284"/>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286"/>
                                        </p:tgtEl>
                                        <p:attrNameLst>
                                          <p:attrName>style.visibility</p:attrName>
                                        </p:attrNameLst>
                                      </p:cBhvr>
                                      <p:to>
                                        <p:strVal val="visible"/>
                                      </p:to>
                                    </p:set>
                                    <p:animEffect transition="in" filter="fade">
                                      <p:cBhvr>
                                        <p:cTn id="107" dur="500"/>
                                        <p:tgtEl>
                                          <p:spTgt spid="286"/>
                                        </p:tgtEl>
                                      </p:cBhvr>
                                    </p:animEffect>
                                  </p:childTnLst>
                                </p:cTn>
                              </p:par>
                              <p:par>
                                <p:cTn id="108" presetID="10" presetClass="entr" presetSubtype="0" fill="hold" nodeType="withEffect">
                                  <p:stCondLst>
                                    <p:cond delay="0"/>
                                  </p:stCondLst>
                                  <p:childTnLst>
                                    <p:set>
                                      <p:cBhvr>
                                        <p:cTn id="109" dur="1" fill="hold">
                                          <p:stCondLst>
                                            <p:cond delay="0"/>
                                          </p:stCondLst>
                                        </p:cTn>
                                        <p:tgtEl>
                                          <p:spTgt spid="149"/>
                                        </p:tgtEl>
                                        <p:attrNameLst>
                                          <p:attrName>style.visibility</p:attrName>
                                        </p:attrNameLst>
                                      </p:cBhvr>
                                      <p:to>
                                        <p:strVal val="visible"/>
                                      </p:to>
                                    </p:set>
                                    <p:animEffect transition="in" filter="fade">
                                      <p:cBhvr>
                                        <p:cTn id="110" dur="500"/>
                                        <p:tgtEl>
                                          <p:spTgt spid="14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9"/>
                                        </p:tgtEl>
                                        <p:attrNameLst>
                                          <p:attrName>style.visibility</p:attrName>
                                        </p:attrNameLst>
                                      </p:cBhvr>
                                      <p:to>
                                        <p:strVal val="visible"/>
                                      </p:to>
                                    </p:set>
                                    <p:animEffect transition="in" filter="fade">
                                      <p:cBhvr>
                                        <p:cTn id="113" dur="500"/>
                                        <p:tgtEl>
                                          <p:spTgt spid="129"/>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42"/>
                                        </p:tgtEl>
                                        <p:attrNameLst>
                                          <p:attrName>style.visibility</p:attrName>
                                        </p:attrNameLst>
                                      </p:cBhvr>
                                      <p:to>
                                        <p:strVal val="visible"/>
                                      </p:to>
                                    </p:set>
                                    <p:animEffect transition="in" filter="fade">
                                      <p:cBhvr>
                                        <p:cTn id="116" dur="500"/>
                                        <p:tgtEl>
                                          <p:spTgt spid="142"/>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par>
                                <p:cTn id="120" presetID="10" presetClass="entr" presetSubtype="0" fill="hold" nodeType="withEffect">
                                  <p:stCondLst>
                                    <p:cond delay="0"/>
                                  </p:stCondLst>
                                  <p:childTnLst>
                                    <p:set>
                                      <p:cBhvr>
                                        <p:cTn id="121" dur="1" fill="hold">
                                          <p:stCondLst>
                                            <p:cond delay="0"/>
                                          </p:stCondLst>
                                        </p:cTn>
                                        <p:tgtEl>
                                          <p:spTgt spid="222"/>
                                        </p:tgtEl>
                                        <p:attrNameLst>
                                          <p:attrName>style.visibility</p:attrName>
                                        </p:attrNameLst>
                                      </p:cBhvr>
                                      <p:to>
                                        <p:strVal val="visible"/>
                                      </p:to>
                                    </p:set>
                                    <p:animEffect transition="in" filter="fade">
                                      <p:cBhvr>
                                        <p:cTn id="122" dur="500"/>
                                        <p:tgtEl>
                                          <p:spTgt spid="222"/>
                                        </p:tgtEl>
                                      </p:cBhvr>
                                    </p:animEffect>
                                  </p:childTnLst>
                                </p:cTn>
                              </p:par>
                              <p:par>
                                <p:cTn id="123" presetID="10" presetClass="entr" presetSubtype="0" fill="hold" nodeType="withEffect">
                                  <p:stCondLst>
                                    <p:cond delay="0"/>
                                  </p:stCondLst>
                                  <p:childTnLst>
                                    <p:set>
                                      <p:cBhvr>
                                        <p:cTn id="124" dur="1" fill="hold">
                                          <p:stCondLst>
                                            <p:cond delay="0"/>
                                          </p:stCondLst>
                                        </p:cTn>
                                        <p:tgtEl>
                                          <p:spTgt spid="227"/>
                                        </p:tgtEl>
                                        <p:attrNameLst>
                                          <p:attrName>style.visibility</p:attrName>
                                        </p:attrNameLst>
                                      </p:cBhvr>
                                      <p:to>
                                        <p:strVal val="visible"/>
                                      </p:to>
                                    </p:set>
                                    <p:animEffect transition="in" filter="fade">
                                      <p:cBhvr>
                                        <p:cTn id="125" dur="500"/>
                                        <p:tgtEl>
                                          <p:spTgt spid="227"/>
                                        </p:tgtEl>
                                      </p:cBhvr>
                                    </p:animEffect>
                                  </p:childTnLst>
                                </p:cTn>
                              </p:par>
                              <p:par>
                                <p:cTn id="126" presetID="10" presetClass="entr" presetSubtype="0" fill="hold" nodeType="withEffect">
                                  <p:stCondLst>
                                    <p:cond delay="0"/>
                                  </p:stCondLst>
                                  <p:childTnLst>
                                    <p:set>
                                      <p:cBhvr>
                                        <p:cTn id="127" dur="1" fill="hold">
                                          <p:stCondLst>
                                            <p:cond delay="0"/>
                                          </p:stCondLst>
                                        </p:cTn>
                                        <p:tgtEl>
                                          <p:spTgt spid="228"/>
                                        </p:tgtEl>
                                        <p:attrNameLst>
                                          <p:attrName>style.visibility</p:attrName>
                                        </p:attrNameLst>
                                      </p:cBhvr>
                                      <p:to>
                                        <p:strVal val="visible"/>
                                      </p:to>
                                    </p:set>
                                    <p:animEffect transition="in" filter="fade">
                                      <p:cBhvr>
                                        <p:cTn id="128" dur="500"/>
                                        <p:tgtEl>
                                          <p:spTgt spid="22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8"/>
                                        </p:tgtEl>
                                        <p:attrNameLst>
                                          <p:attrName>style.visibility</p:attrName>
                                        </p:attrNameLst>
                                      </p:cBhvr>
                                      <p:to>
                                        <p:strVal val="visible"/>
                                      </p:to>
                                    </p:set>
                                    <p:animEffect transition="in" filter="fade">
                                      <p:cBhvr>
                                        <p:cTn id="131" dur="500"/>
                                        <p:tgtEl>
                                          <p:spTgt spid="8"/>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98"/>
                                        </p:tgtEl>
                                        <p:attrNameLst>
                                          <p:attrName>style.visibility</p:attrName>
                                        </p:attrNameLst>
                                      </p:cBhvr>
                                      <p:to>
                                        <p:strVal val="visible"/>
                                      </p:to>
                                    </p:set>
                                    <p:animEffect transition="in" filter="fade">
                                      <p:cBhvr>
                                        <p:cTn id="136" dur="500"/>
                                        <p:tgtEl>
                                          <p:spTgt spid="1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99"/>
                                        </p:tgtEl>
                                        <p:attrNameLst>
                                          <p:attrName>style.visibility</p:attrName>
                                        </p:attrNameLst>
                                      </p:cBhvr>
                                      <p:to>
                                        <p:strVal val="visible"/>
                                      </p:to>
                                    </p:set>
                                    <p:animEffect transition="in" filter="fade">
                                      <p:cBhvr>
                                        <p:cTn id="139" dur="500"/>
                                        <p:tgtEl>
                                          <p:spTgt spid="19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16"/>
                                        </p:tgtEl>
                                        <p:attrNameLst>
                                          <p:attrName>style.visibility</p:attrName>
                                        </p:attrNameLst>
                                      </p:cBhvr>
                                      <p:to>
                                        <p:strVal val="visible"/>
                                      </p:to>
                                    </p:set>
                                    <p:animEffect transition="in" filter="fade">
                                      <p:cBhvr>
                                        <p:cTn id="142" dur="500"/>
                                        <p:tgtEl>
                                          <p:spTgt spid="216"/>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17"/>
                                        </p:tgtEl>
                                        <p:attrNameLst>
                                          <p:attrName>style.visibility</p:attrName>
                                        </p:attrNameLst>
                                      </p:cBhvr>
                                      <p:to>
                                        <p:strVal val="visible"/>
                                      </p:to>
                                    </p:set>
                                    <p:animEffect transition="in" filter="fade">
                                      <p:cBhvr>
                                        <p:cTn id="145" dur="500"/>
                                        <p:tgtEl>
                                          <p:spTgt spid="217"/>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18"/>
                                        </p:tgtEl>
                                        <p:attrNameLst>
                                          <p:attrName>style.visibility</p:attrName>
                                        </p:attrNameLst>
                                      </p:cBhvr>
                                      <p:to>
                                        <p:strVal val="visible"/>
                                      </p:to>
                                    </p:set>
                                    <p:animEffect transition="in" filter="fade">
                                      <p:cBhvr>
                                        <p:cTn id="148" dur="500"/>
                                        <p:tgtEl>
                                          <p:spTgt spid="21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21"/>
                                        </p:tgtEl>
                                        <p:attrNameLst>
                                          <p:attrName>style.visibility</p:attrName>
                                        </p:attrNameLst>
                                      </p:cBhvr>
                                      <p:to>
                                        <p:strVal val="visible"/>
                                      </p:to>
                                    </p:set>
                                    <p:animEffect transition="in" filter="fade">
                                      <p:cBhvr>
                                        <p:cTn id="151" dur="500"/>
                                        <p:tgtEl>
                                          <p:spTgt spid="221"/>
                                        </p:tgtEl>
                                      </p:cBhvr>
                                    </p:animEffect>
                                  </p:childTnLst>
                                </p:cTn>
                              </p:par>
                              <p:par>
                                <p:cTn id="152" presetID="10" presetClass="entr" presetSubtype="0" fill="hold" nodeType="withEffect">
                                  <p:stCondLst>
                                    <p:cond delay="0"/>
                                  </p:stCondLst>
                                  <p:childTnLst>
                                    <p:set>
                                      <p:cBhvr>
                                        <p:cTn id="153" dur="1" fill="hold">
                                          <p:stCondLst>
                                            <p:cond delay="0"/>
                                          </p:stCondLst>
                                        </p:cTn>
                                        <p:tgtEl>
                                          <p:spTgt spid="230"/>
                                        </p:tgtEl>
                                        <p:attrNameLst>
                                          <p:attrName>style.visibility</p:attrName>
                                        </p:attrNameLst>
                                      </p:cBhvr>
                                      <p:to>
                                        <p:strVal val="visible"/>
                                      </p:to>
                                    </p:set>
                                    <p:animEffect transition="in" filter="fade">
                                      <p:cBhvr>
                                        <p:cTn id="154" dur="500"/>
                                        <p:tgtEl>
                                          <p:spTgt spid="230"/>
                                        </p:tgtEl>
                                      </p:cBhvr>
                                    </p:animEffect>
                                  </p:childTnLst>
                                </p:cTn>
                              </p:par>
                              <p:par>
                                <p:cTn id="155" presetID="10" presetClass="entr" presetSubtype="0" fill="hold" nodeType="withEffect">
                                  <p:stCondLst>
                                    <p:cond delay="0"/>
                                  </p:stCondLst>
                                  <p:childTnLst>
                                    <p:set>
                                      <p:cBhvr>
                                        <p:cTn id="156" dur="1" fill="hold">
                                          <p:stCondLst>
                                            <p:cond delay="0"/>
                                          </p:stCondLst>
                                        </p:cTn>
                                        <p:tgtEl>
                                          <p:spTgt spid="231"/>
                                        </p:tgtEl>
                                        <p:attrNameLst>
                                          <p:attrName>style.visibility</p:attrName>
                                        </p:attrNameLst>
                                      </p:cBhvr>
                                      <p:to>
                                        <p:strVal val="visible"/>
                                      </p:to>
                                    </p:set>
                                    <p:animEffect transition="in" filter="fade">
                                      <p:cBhvr>
                                        <p:cTn id="157" dur="500"/>
                                        <p:tgtEl>
                                          <p:spTgt spid="231"/>
                                        </p:tgtEl>
                                      </p:cBhvr>
                                    </p:animEffect>
                                  </p:childTnLst>
                                </p:cTn>
                              </p:par>
                              <p:par>
                                <p:cTn id="158" presetID="10" presetClass="entr" presetSubtype="0" fill="hold" nodeType="withEffect">
                                  <p:stCondLst>
                                    <p:cond delay="0"/>
                                  </p:stCondLst>
                                  <p:childTnLst>
                                    <p:set>
                                      <p:cBhvr>
                                        <p:cTn id="159" dur="1" fill="hold">
                                          <p:stCondLst>
                                            <p:cond delay="0"/>
                                          </p:stCondLst>
                                        </p:cTn>
                                        <p:tgtEl>
                                          <p:spTgt spid="283"/>
                                        </p:tgtEl>
                                        <p:attrNameLst>
                                          <p:attrName>style.visibility</p:attrName>
                                        </p:attrNameLst>
                                      </p:cBhvr>
                                      <p:to>
                                        <p:strVal val="visible"/>
                                      </p:to>
                                    </p:set>
                                    <p:animEffect transition="in" filter="fade">
                                      <p:cBhvr>
                                        <p:cTn id="160" dur="500"/>
                                        <p:tgtEl>
                                          <p:spTgt spid="283"/>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
                                        </p:tgtEl>
                                        <p:attrNameLst>
                                          <p:attrName>style.visibility</p:attrName>
                                        </p:attrNameLst>
                                      </p:cBhvr>
                                      <p:to>
                                        <p:strVal val="visible"/>
                                      </p:to>
                                    </p:set>
                                    <p:animEffect transition="in" filter="fade">
                                      <p:cBhvr>
                                        <p:cTn id="16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0" animBg="1"/>
      <p:bldP spid="287" grpId="0" animBg="1"/>
      <p:bldP spid="288" grpId="0" animBg="1"/>
      <p:bldP spid="289" grpId="0" animBg="1"/>
      <p:bldP spid="290" grpId="0" animBg="1"/>
      <p:bldP spid="8" grpId="0"/>
      <p:bldP spid="125" grpId="0"/>
      <p:bldP spid="128" grpId="0"/>
      <p:bldP spid="129" grpId="0"/>
      <p:bldP spid="132" grpId="0"/>
      <p:bldP spid="134" grpId="0"/>
      <p:bldP spid="142" grpId="0"/>
      <p:bldP spid="124" grpId="0"/>
      <p:bldP spid="126" grpId="0"/>
      <p:bldP spid="130" grpId="0"/>
      <p:bldP spid="131" grpId="0"/>
      <p:bldP spid="152" grpId="0"/>
      <p:bldP spid="155" grpId="0" animBg="1"/>
      <p:bldP spid="157" grpId="0" animBg="1"/>
      <p:bldP spid="160" grpId="0" animBg="1"/>
      <p:bldP spid="199" grpId="0" animBg="1"/>
      <p:bldP spid="216" grpId="0"/>
      <p:bldP spid="217" grpId="0"/>
      <p:bldP spid="218" grpId="0"/>
      <p:bldP spid="221" grpId="0"/>
      <p:bldP spid="229" grpId="0"/>
      <p:bldP spid="284" grpId="0"/>
      <p:bldP spid="5" grpId="0"/>
      <p:bldGraphic spid="6" grpId="0">
        <p:bldAsOne/>
      </p:bldGraphic>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8ADF1-562D-29D4-C730-8E5DD9889DD7}"/>
              </a:ext>
            </a:extLst>
          </p:cNvPr>
          <p:cNvSpPr>
            <a:spLocks noGrp="1"/>
          </p:cNvSpPr>
          <p:nvPr>
            <p:ph type="title"/>
          </p:nvPr>
        </p:nvSpPr>
        <p:spPr/>
        <p:txBody>
          <a:bodyPr/>
          <a:lstStyle/>
          <a:p>
            <a:r>
              <a:rPr lang="en-US" dirty="0"/>
              <a:t>“Hands-free” tempdb</a:t>
            </a:r>
          </a:p>
        </p:txBody>
      </p:sp>
      <p:sp>
        <p:nvSpPr>
          <p:cNvPr id="18" name="Freeform: Shape 17">
            <a:extLst>
              <a:ext uri="{FF2B5EF4-FFF2-40B4-BE49-F238E27FC236}">
                <a16:creationId xmlns:a16="http://schemas.microsoft.com/office/drawing/2014/main" id="{EF0DD3B1-D43B-FA4C-67CE-EC3CBDE694C3}"/>
              </a:ext>
            </a:extLst>
          </p:cNvPr>
          <p:cNvSpPr/>
          <p:nvPr/>
        </p:nvSpPr>
        <p:spPr>
          <a:xfrm rot="16200000">
            <a:off x="-780527"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marL="0" lvl="0" indent="0" algn="r" defTabSz="1289050">
              <a:lnSpc>
                <a:spcPct val="90000"/>
              </a:lnSpc>
              <a:spcBef>
                <a:spcPct val="0"/>
              </a:spcBef>
              <a:spcAft>
                <a:spcPct val="35000"/>
              </a:spcAft>
              <a:buNone/>
            </a:pPr>
            <a:r>
              <a:rPr lang="en-US" sz="2400" kern="1200" dirty="0">
                <a:latin typeface="+mj-lt"/>
              </a:rPr>
              <a:t>Pre SQL Server 2019</a:t>
            </a:r>
          </a:p>
        </p:txBody>
      </p:sp>
      <p:sp>
        <p:nvSpPr>
          <p:cNvPr id="19" name="Freeform: Shape 18">
            <a:extLst>
              <a:ext uri="{FF2B5EF4-FFF2-40B4-BE49-F238E27FC236}">
                <a16:creationId xmlns:a16="http://schemas.microsoft.com/office/drawing/2014/main" id="{ACB992DB-A6A7-7CDF-B873-26E004F00A60}"/>
              </a:ext>
            </a:extLst>
          </p:cNvPr>
          <p:cNvSpPr/>
          <p:nvPr/>
        </p:nvSpPr>
        <p:spPr>
          <a:xfrm>
            <a:off x="1576781"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977900">
              <a:spcBef>
                <a:spcPct val="0"/>
              </a:spcBef>
              <a:spcAft>
                <a:spcPts val="1800"/>
              </a:spcAft>
              <a:buNone/>
            </a:pPr>
            <a:r>
              <a:rPr lang="en-US" sz="2000" kern="1200" dirty="0"/>
              <a:t>1 file = PFS, GAM, SGAM contention</a:t>
            </a:r>
          </a:p>
          <a:p>
            <a:pPr marL="0" lvl="0" indent="0" algn="l" defTabSz="977900">
              <a:spcBef>
                <a:spcPct val="0"/>
              </a:spcBef>
              <a:spcAft>
                <a:spcPts val="1800"/>
              </a:spcAft>
              <a:buNone/>
            </a:pPr>
            <a:r>
              <a:rPr lang="en-US" sz="2000" kern="1200" dirty="0"/>
              <a:t>Add multiple files</a:t>
            </a:r>
          </a:p>
          <a:p>
            <a:pPr marL="0" lvl="0" indent="0" algn="l" defTabSz="977900">
              <a:spcBef>
                <a:spcPct val="0"/>
              </a:spcBef>
              <a:spcAft>
                <a:spcPts val="1800"/>
              </a:spcAft>
              <a:buNone/>
            </a:pPr>
            <a:r>
              <a:rPr lang="en-US" sz="2000" kern="1200" dirty="0"/>
              <a:t>Trace flags 1117 and 1118</a:t>
            </a:r>
          </a:p>
          <a:p>
            <a:pPr marL="0" lvl="0" indent="0" algn="l" defTabSz="977900">
              <a:spcBef>
                <a:spcPct val="0"/>
              </a:spcBef>
              <a:spcAft>
                <a:spcPts val="1800"/>
              </a:spcAft>
              <a:buNone/>
            </a:pPr>
            <a:r>
              <a:rPr lang="en-US" sz="2000" kern="1200" dirty="0"/>
              <a:t>SQL 2016 setup auto adds multiple files</a:t>
            </a:r>
          </a:p>
          <a:p>
            <a:pPr marL="0" lvl="0" indent="0" algn="l" defTabSz="977900">
              <a:spcBef>
                <a:spcPct val="0"/>
              </a:spcBef>
              <a:spcAft>
                <a:spcPts val="1800"/>
              </a:spcAft>
              <a:buNone/>
            </a:pPr>
            <a:r>
              <a:rPr lang="en-US" sz="2000" kern="1200" dirty="0"/>
              <a:t>Trace flags not required by SQL Server 2016</a:t>
            </a:r>
          </a:p>
        </p:txBody>
      </p:sp>
      <p:sp>
        <p:nvSpPr>
          <p:cNvPr id="26" name="Freeform: Shape 25">
            <a:extLst>
              <a:ext uri="{FF2B5EF4-FFF2-40B4-BE49-F238E27FC236}">
                <a16:creationId xmlns:a16="http://schemas.microsoft.com/office/drawing/2014/main" id="{EF1BA52B-1D5B-E211-9745-127B967D01AD}"/>
              </a:ext>
            </a:extLst>
          </p:cNvPr>
          <p:cNvSpPr/>
          <p:nvPr/>
        </p:nvSpPr>
        <p:spPr>
          <a:xfrm rot="16200000">
            <a:off x="7459870"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2022</a:t>
            </a:r>
          </a:p>
        </p:txBody>
      </p:sp>
      <p:sp>
        <p:nvSpPr>
          <p:cNvPr id="27" name="Freeform: Shape 26">
            <a:extLst>
              <a:ext uri="{FF2B5EF4-FFF2-40B4-BE49-F238E27FC236}">
                <a16:creationId xmlns:a16="http://schemas.microsoft.com/office/drawing/2014/main" id="{A0C52EFB-2440-B221-8A9D-5811A915694E}"/>
              </a:ext>
            </a:extLst>
          </p:cNvPr>
          <p:cNvSpPr/>
          <p:nvPr/>
        </p:nvSpPr>
        <p:spPr>
          <a:xfrm>
            <a:off x="9791233"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SGAM and GAM concurrency</a:t>
            </a:r>
          </a:p>
          <a:p>
            <a:pPr defTabSz="977900">
              <a:spcBef>
                <a:spcPct val="0"/>
              </a:spcBef>
              <a:spcAft>
                <a:spcPts val="1800"/>
              </a:spcAft>
            </a:pPr>
            <a:r>
              <a:rPr lang="en-US" sz="2000" dirty="0"/>
              <a:t>Latch contention gone</a:t>
            </a:r>
          </a:p>
        </p:txBody>
      </p:sp>
      <p:grpSp>
        <p:nvGrpSpPr>
          <p:cNvPr id="14" name="Group 13">
            <a:extLst>
              <a:ext uri="{FF2B5EF4-FFF2-40B4-BE49-F238E27FC236}">
                <a16:creationId xmlns:a16="http://schemas.microsoft.com/office/drawing/2014/main" id="{B9CDD031-AF0C-E177-2527-4370581B5F29}"/>
              </a:ext>
              <a:ext uri="{C183D7F6-B498-43B3-948B-1728B52AA6E4}">
                <adec:decorative xmlns:adec="http://schemas.microsoft.com/office/drawing/2017/decorative" val="1"/>
              </a:ext>
            </a:extLst>
          </p:cNvPr>
          <p:cNvGrpSpPr/>
          <p:nvPr/>
        </p:nvGrpSpPr>
        <p:grpSpPr>
          <a:xfrm>
            <a:off x="8830948" y="1668235"/>
            <a:ext cx="649435" cy="1298870"/>
            <a:chOff x="8192320" y="-927100"/>
            <a:chExt cx="711200" cy="1422400"/>
          </a:xfrm>
        </p:grpSpPr>
        <p:sp>
          <p:nvSpPr>
            <p:cNvPr id="6" name="Freeform: Shape 5">
              <a:extLst>
                <a:ext uri="{FF2B5EF4-FFF2-40B4-BE49-F238E27FC236}">
                  <a16:creationId xmlns:a16="http://schemas.microsoft.com/office/drawing/2014/main" id="{ECD42BAB-F67B-9E19-7E5A-FDF4F9A5ACBE}"/>
                </a:ext>
              </a:extLst>
            </p:cNvPr>
            <p:cNvSpPr/>
            <p:nvPr/>
          </p:nvSpPr>
          <p:spPr bwMode="auto">
            <a:xfrm>
              <a:off x="81923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Freeform: Shape 6">
              <a:extLst>
                <a:ext uri="{FF2B5EF4-FFF2-40B4-BE49-F238E27FC236}">
                  <a16:creationId xmlns:a16="http://schemas.microsoft.com/office/drawing/2014/main" id="{71953FA6-C10E-EDC9-BFF9-A848810CF832}"/>
                </a:ext>
              </a:extLst>
            </p:cNvPr>
            <p:cNvSpPr/>
            <p:nvPr/>
          </p:nvSpPr>
          <p:spPr bwMode="auto">
            <a:xfrm>
              <a:off x="8374062" y="-745357"/>
              <a:ext cx="529457" cy="1058914"/>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
        <p:nvSpPr>
          <p:cNvPr id="22" name="Freeform: Shape 21">
            <a:extLst>
              <a:ext uri="{FF2B5EF4-FFF2-40B4-BE49-F238E27FC236}">
                <a16:creationId xmlns:a16="http://schemas.microsoft.com/office/drawing/2014/main" id="{EDE3BA9B-9D42-185E-5317-EEDC9C46EFED}"/>
              </a:ext>
            </a:extLst>
          </p:cNvPr>
          <p:cNvSpPr/>
          <p:nvPr/>
        </p:nvSpPr>
        <p:spPr>
          <a:xfrm rot="16200000">
            <a:off x="3329009" y="4461273"/>
            <a:ext cx="3348278" cy="692747"/>
          </a:xfrm>
          <a:custGeom>
            <a:avLst/>
            <a:gdLst>
              <a:gd name="connsiteX0" fmla="*/ 0 w 3348278"/>
              <a:gd name="connsiteY0" fmla="*/ 0 h 692747"/>
              <a:gd name="connsiteX1" fmla="*/ 3348278 w 3348278"/>
              <a:gd name="connsiteY1" fmla="*/ 0 h 692747"/>
              <a:gd name="connsiteX2" fmla="*/ 3348278 w 3348278"/>
              <a:gd name="connsiteY2" fmla="*/ 692747 h 692747"/>
              <a:gd name="connsiteX3" fmla="*/ 0 w 3348278"/>
              <a:gd name="connsiteY3" fmla="*/ 692747 h 692747"/>
              <a:gd name="connsiteX4" fmla="*/ 0 w 3348278"/>
              <a:gd name="connsiteY4" fmla="*/ 0 h 6927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8278" h="692747">
                <a:moveTo>
                  <a:pt x="0" y="0"/>
                </a:moveTo>
                <a:lnTo>
                  <a:pt x="3348278" y="0"/>
                </a:lnTo>
                <a:lnTo>
                  <a:pt x="3348278" y="692747"/>
                </a:lnTo>
                <a:lnTo>
                  <a:pt x="0" y="69274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1" rIns="0" bIns="0" numCol="1" spcCol="1270" anchor="b" anchorCtr="0">
            <a:noAutofit/>
          </a:bodyPr>
          <a:lstStyle/>
          <a:p>
            <a:pPr algn="r" defTabSz="1289050">
              <a:lnSpc>
                <a:spcPct val="90000"/>
              </a:lnSpc>
              <a:spcBef>
                <a:spcPct val="0"/>
              </a:spcBef>
              <a:spcAft>
                <a:spcPct val="35000"/>
              </a:spcAft>
            </a:pPr>
            <a:r>
              <a:rPr lang="en-US" sz="2400" dirty="0">
                <a:latin typeface="+mj-lt"/>
              </a:rPr>
              <a:t>SQL Server 2019</a:t>
            </a:r>
          </a:p>
        </p:txBody>
      </p:sp>
      <p:sp>
        <p:nvSpPr>
          <p:cNvPr id="23" name="Freeform: Shape 22">
            <a:extLst>
              <a:ext uri="{FF2B5EF4-FFF2-40B4-BE49-F238E27FC236}">
                <a16:creationId xmlns:a16="http://schemas.microsoft.com/office/drawing/2014/main" id="{B27F3023-BAA3-6A00-0808-668BDC74617E}"/>
              </a:ext>
            </a:extLst>
          </p:cNvPr>
          <p:cNvSpPr/>
          <p:nvPr/>
        </p:nvSpPr>
        <p:spPr>
          <a:xfrm>
            <a:off x="5664330" y="1668235"/>
            <a:ext cx="2309157" cy="4618315"/>
          </a:xfrm>
          <a:custGeom>
            <a:avLst/>
            <a:gdLst>
              <a:gd name="connsiteX0" fmla="*/ 0 w 2309157"/>
              <a:gd name="connsiteY0" fmla="*/ 0 h 4618315"/>
              <a:gd name="connsiteX1" fmla="*/ 2309157 w 2309157"/>
              <a:gd name="connsiteY1" fmla="*/ 0 h 4618315"/>
              <a:gd name="connsiteX2" fmla="*/ 2309157 w 2309157"/>
              <a:gd name="connsiteY2" fmla="*/ 4618315 h 4618315"/>
              <a:gd name="connsiteX3" fmla="*/ 0 w 2309157"/>
              <a:gd name="connsiteY3" fmla="*/ 4618315 h 4618315"/>
              <a:gd name="connsiteX4" fmla="*/ 0 w 2309157"/>
              <a:gd name="connsiteY4" fmla="*/ 0 h 46183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9157" h="4618315">
                <a:moveTo>
                  <a:pt x="0" y="0"/>
                </a:moveTo>
                <a:lnTo>
                  <a:pt x="2309157" y="0"/>
                </a:lnTo>
                <a:lnTo>
                  <a:pt x="2309157" y="4618315"/>
                </a:lnTo>
                <a:lnTo>
                  <a:pt x="0" y="461831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defTabSz="977900">
              <a:spcBef>
                <a:spcPct val="0"/>
              </a:spcBef>
              <a:spcAft>
                <a:spcPts val="1800"/>
              </a:spcAft>
            </a:pPr>
            <a:r>
              <a:rPr lang="en-US" sz="2000" dirty="0"/>
              <a:t>PFS concurrency</a:t>
            </a:r>
          </a:p>
          <a:p>
            <a:pPr defTabSz="977900">
              <a:spcBef>
                <a:spcPct val="0"/>
              </a:spcBef>
              <a:spcAft>
                <a:spcPts val="1800"/>
              </a:spcAft>
            </a:pPr>
            <a:r>
              <a:rPr lang="en-US" sz="2000" dirty="0"/>
              <a:t>Autogrow and uniform default for tempdb</a:t>
            </a:r>
          </a:p>
          <a:p>
            <a:pPr defTabSz="977900">
              <a:spcBef>
                <a:spcPct val="0"/>
              </a:spcBef>
              <a:spcAft>
                <a:spcPts val="1800"/>
              </a:spcAft>
            </a:pPr>
            <a:r>
              <a:rPr lang="en-US" sz="2000" dirty="0"/>
              <a:t>Now system table pages become hotspot</a:t>
            </a:r>
          </a:p>
          <a:p>
            <a:pPr defTabSz="977900">
              <a:spcBef>
                <a:spcPct val="0"/>
              </a:spcBef>
              <a:spcAft>
                <a:spcPts val="1800"/>
              </a:spcAft>
            </a:pPr>
            <a:r>
              <a:rPr lang="en-US" sz="2000" dirty="0"/>
              <a:t>Tempdb metadata optimization ON</a:t>
            </a:r>
          </a:p>
          <a:p>
            <a:pPr defTabSz="977900">
              <a:spcBef>
                <a:spcPct val="0"/>
              </a:spcBef>
              <a:spcAft>
                <a:spcPts val="1800"/>
              </a:spcAft>
            </a:pPr>
            <a:r>
              <a:rPr lang="en-US" sz="2000" dirty="0"/>
              <a:t>SGAM and GAM contention remain</a:t>
            </a:r>
          </a:p>
        </p:txBody>
      </p:sp>
      <p:grpSp>
        <p:nvGrpSpPr>
          <p:cNvPr id="13" name="Group 12">
            <a:extLst>
              <a:ext uri="{FF2B5EF4-FFF2-40B4-BE49-F238E27FC236}">
                <a16:creationId xmlns:a16="http://schemas.microsoft.com/office/drawing/2014/main" id="{562B4C46-9093-109C-C259-FA88E2067FD7}"/>
              </a:ext>
              <a:ext uri="{C183D7F6-B498-43B3-948B-1728B52AA6E4}">
                <adec:decorative xmlns:adec="http://schemas.microsoft.com/office/drawing/2017/decorative" val="1"/>
              </a:ext>
            </a:extLst>
          </p:cNvPr>
          <p:cNvGrpSpPr/>
          <p:nvPr/>
        </p:nvGrpSpPr>
        <p:grpSpPr>
          <a:xfrm>
            <a:off x="4700782" y="1668235"/>
            <a:ext cx="1131400" cy="1298870"/>
            <a:chOff x="6642920" y="-927100"/>
            <a:chExt cx="1239003" cy="1422400"/>
          </a:xfrm>
        </p:grpSpPr>
        <p:sp>
          <p:nvSpPr>
            <p:cNvPr id="8" name="Freeform: Shape 7">
              <a:extLst>
                <a:ext uri="{FF2B5EF4-FFF2-40B4-BE49-F238E27FC236}">
                  <a16:creationId xmlns:a16="http://schemas.microsoft.com/office/drawing/2014/main" id="{4DBAD177-E883-E484-4BCA-FF063E4E3EA5}"/>
                </a:ext>
              </a:extLst>
            </p:cNvPr>
            <p:cNvSpPr/>
            <p:nvPr/>
          </p:nvSpPr>
          <p:spPr bwMode="auto">
            <a:xfrm>
              <a:off x="6642920"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Arc 8">
              <a:extLst>
                <a:ext uri="{FF2B5EF4-FFF2-40B4-BE49-F238E27FC236}">
                  <a16:creationId xmlns:a16="http://schemas.microsoft.com/office/drawing/2014/main" id="{4937D667-AD9A-26B6-9E38-D2D936DF7C3A}"/>
                </a:ext>
              </a:extLst>
            </p:cNvPr>
            <p:cNvSpPr/>
            <p:nvPr/>
          </p:nvSpPr>
          <p:spPr bwMode="auto">
            <a:xfrm>
              <a:off x="6826317" y="-744873"/>
              <a:ext cx="1055606" cy="1057946"/>
            </a:xfrm>
            <a:prstGeom prst="arc">
              <a:avLst>
                <a:gd name="adj1" fmla="val 8657603"/>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grpSp>
        <p:nvGrpSpPr>
          <p:cNvPr id="12" name="Group 11">
            <a:extLst>
              <a:ext uri="{FF2B5EF4-FFF2-40B4-BE49-F238E27FC236}">
                <a16:creationId xmlns:a16="http://schemas.microsoft.com/office/drawing/2014/main" id="{72DE0D7D-200D-4BEF-2880-FDBB5E67BCC7}"/>
              </a:ext>
              <a:ext uri="{C183D7F6-B498-43B3-948B-1728B52AA6E4}">
                <adec:decorative xmlns:adec="http://schemas.microsoft.com/office/drawing/2017/decorative" val="1"/>
              </a:ext>
            </a:extLst>
          </p:cNvPr>
          <p:cNvGrpSpPr/>
          <p:nvPr/>
        </p:nvGrpSpPr>
        <p:grpSpPr>
          <a:xfrm>
            <a:off x="590550" y="1668236"/>
            <a:ext cx="1131400" cy="1298870"/>
            <a:chOff x="5261795" y="-927100"/>
            <a:chExt cx="1239003" cy="1422400"/>
          </a:xfrm>
        </p:grpSpPr>
        <p:sp>
          <p:nvSpPr>
            <p:cNvPr id="10" name="Freeform: Shape 9">
              <a:extLst>
                <a:ext uri="{FF2B5EF4-FFF2-40B4-BE49-F238E27FC236}">
                  <a16:creationId xmlns:a16="http://schemas.microsoft.com/office/drawing/2014/main" id="{DD4EDA4A-ED3D-4528-97AC-E0FE84B8A847}"/>
                </a:ext>
              </a:extLst>
            </p:cNvPr>
            <p:cNvSpPr/>
            <p:nvPr/>
          </p:nvSpPr>
          <p:spPr bwMode="auto">
            <a:xfrm>
              <a:off x="5261795" y="-927100"/>
              <a:ext cx="711200" cy="1422400"/>
            </a:xfrm>
            <a:custGeom>
              <a:avLst/>
              <a:gdLst>
                <a:gd name="connsiteX0" fmla="*/ 711200 w 711200"/>
                <a:gd name="connsiteY0" fmla="*/ 0 h 1422400"/>
                <a:gd name="connsiteX1" fmla="*/ 711200 w 711200"/>
                <a:gd name="connsiteY1" fmla="*/ 1422400 h 1422400"/>
                <a:gd name="connsiteX2" fmla="*/ 0 w 711200"/>
                <a:gd name="connsiteY2" fmla="*/ 711200 h 1422400"/>
                <a:gd name="connsiteX3" fmla="*/ 711200 w 711200"/>
                <a:gd name="connsiteY3" fmla="*/ 0 h 1422400"/>
              </a:gdLst>
              <a:ahLst/>
              <a:cxnLst>
                <a:cxn ang="0">
                  <a:pos x="connsiteX0" y="connsiteY0"/>
                </a:cxn>
                <a:cxn ang="0">
                  <a:pos x="connsiteX1" y="connsiteY1"/>
                </a:cxn>
                <a:cxn ang="0">
                  <a:pos x="connsiteX2" y="connsiteY2"/>
                </a:cxn>
                <a:cxn ang="0">
                  <a:pos x="connsiteX3" y="connsiteY3"/>
                </a:cxn>
              </a:cxnLst>
              <a:rect l="l" t="t" r="r" b="b"/>
              <a:pathLst>
                <a:path w="711200" h="1422400">
                  <a:moveTo>
                    <a:pt x="711200" y="0"/>
                  </a:moveTo>
                  <a:lnTo>
                    <a:pt x="711200" y="1422400"/>
                  </a:lnTo>
                  <a:cubicBezTo>
                    <a:pt x="318415" y="1422400"/>
                    <a:pt x="0" y="1103985"/>
                    <a:pt x="0" y="711200"/>
                  </a:cubicBezTo>
                  <a:cubicBezTo>
                    <a:pt x="0" y="318415"/>
                    <a:pt x="318415" y="0"/>
                    <a:pt x="711200"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c 10">
              <a:extLst>
                <a:ext uri="{FF2B5EF4-FFF2-40B4-BE49-F238E27FC236}">
                  <a16:creationId xmlns:a16="http://schemas.microsoft.com/office/drawing/2014/main" id="{28E4DB51-1B80-A6BF-707C-4820DD92C374}"/>
                </a:ext>
              </a:extLst>
            </p:cNvPr>
            <p:cNvSpPr/>
            <p:nvPr/>
          </p:nvSpPr>
          <p:spPr bwMode="auto">
            <a:xfrm>
              <a:off x="5445192" y="-744873"/>
              <a:ext cx="1055606" cy="1057946"/>
            </a:xfrm>
            <a:prstGeom prst="arc">
              <a:avLst>
                <a:gd name="adj1" fmla="val 12401581"/>
                <a:gd name="adj2" fmla="val 16190429"/>
              </a:avLst>
            </a:prstGeom>
            <a:gradFill>
              <a:gsLst>
                <a:gs pos="1250">
                  <a:srgbClr val="9BF00B"/>
                </a:gs>
                <a:gs pos="100000">
                  <a:srgbClr val="107C10"/>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grpSp>
    </p:spTree>
    <p:extLst>
      <p:ext uri="{BB962C8B-B14F-4D97-AF65-F5344CB8AC3E}">
        <p14:creationId xmlns:p14="http://schemas.microsoft.com/office/powerpoint/2010/main" val="731935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50"/>
                                        <p:tgtEl>
                                          <p:spTgt spid="18"/>
                                        </p:tgtEl>
                                      </p:cBhvr>
                                    </p:animEffect>
                                  </p:childTnLst>
                                </p:cTn>
                              </p:par>
                              <p:par>
                                <p:cTn id="8" presetID="42" presetClass="path" presetSubtype="0" decel="100000" fill="hold" grpId="1" nodeType="withEffect">
                                  <p:stCondLst>
                                    <p:cond delay="0"/>
                                  </p:stCondLst>
                                  <p:childTnLst>
                                    <p:animMotion origin="layout" path="M 1.25E-6 0.03889 L 1.25E-6 1.85185E-6 " pathEditMode="relative" rAng="0" ptsTypes="AA">
                                      <p:cBhvr>
                                        <p:cTn id="9" dur="500" fill="hold"/>
                                        <p:tgtEl>
                                          <p:spTgt spid="18"/>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50"/>
                                        <p:tgtEl>
                                          <p:spTgt spid="19"/>
                                        </p:tgtEl>
                                      </p:cBhvr>
                                    </p:animEffect>
                                  </p:childTnLst>
                                </p:cTn>
                              </p:par>
                              <p:par>
                                <p:cTn id="13" presetID="42" presetClass="path" presetSubtype="0" decel="100000" fill="hold" grpId="1" nodeType="withEffect">
                                  <p:stCondLst>
                                    <p:cond delay="0"/>
                                  </p:stCondLst>
                                  <p:childTnLst>
                                    <p:animMotion origin="layout" path="M 1.25E-6 0.03889 L 1.25E-6 1.85185E-6 " pathEditMode="relative" rAng="0" ptsTypes="AA">
                                      <p:cBhvr>
                                        <p:cTn id="14" dur="500" fill="hold"/>
                                        <p:tgtEl>
                                          <p:spTgt spid="19"/>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2"/>
                                        </p:tgtEl>
                                        <p:attrNameLst>
                                          <p:attrName>ppt_x</p:attrName>
                                          <p:attrName>ppt_y</p:attrName>
                                        </p:attrNameLst>
                                      </p:cBhvr>
                                      <p:rCtr x="0" y="-1944"/>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250"/>
                                        <p:tgtEl>
                                          <p:spTgt spid="22"/>
                                        </p:tgtEl>
                                      </p:cBhvr>
                                    </p:animEffect>
                                  </p:childTnLst>
                                </p:cTn>
                              </p:par>
                              <p:par>
                                <p:cTn id="25" presetID="42" presetClass="path" presetSubtype="0" decel="100000" fill="hold" grpId="1" nodeType="withEffect">
                                  <p:stCondLst>
                                    <p:cond delay="0"/>
                                  </p:stCondLst>
                                  <p:childTnLst>
                                    <p:animMotion origin="layout" path="M 3.54167E-6 0.03888 L 3.54167E-6 4.07407E-6 " pathEditMode="relative" rAng="0" ptsTypes="AA">
                                      <p:cBhvr>
                                        <p:cTn id="26" dur="500" fill="hold"/>
                                        <p:tgtEl>
                                          <p:spTgt spid="22"/>
                                        </p:tgtEl>
                                        <p:attrNameLst>
                                          <p:attrName>ppt_x</p:attrName>
                                          <p:attrName>ppt_y</p:attrName>
                                        </p:attrNameLst>
                                      </p:cBhvr>
                                      <p:rCtr x="0" y="-1944"/>
                                    </p:animMotion>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250"/>
                                        <p:tgtEl>
                                          <p:spTgt spid="23"/>
                                        </p:tgtEl>
                                      </p:cBhvr>
                                    </p:animEffect>
                                  </p:childTnLst>
                                </p:cTn>
                              </p:par>
                              <p:par>
                                <p:cTn id="30" presetID="42" presetClass="path" presetSubtype="0" decel="100000" fill="hold" grpId="1" nodeType="withEffect">
                                  <p:stCondLst>
                                    <p:cond delay="0"/>
                                  </p:stCondLst>
                                  <p:childTnLst>
                                    <p:animMotion origin="layout" path="M -4.79167E-6 0.03889 L -4.79167E-6 -1.11111E-6 " pathEditMode="relative" rAng="0" ptsTypes="AA">
                                      <p:cBhvr>
                                        <p:cTn id="31" dur="500" fill="hold"/>
                                        <p:tgtEl>
                                          <p:spTgt spid="23"/>
                                        </p:tgtEl>
                                        <p:attrNameLst>
                                          <p:attrName>ppt_x</p:attrName>
                                          <p:attrName>ppt_y</p:attrName>
                                        </p:attrNameLst>
                                      </p:cBhvr>
                                      <p:rCtr x="0" y="-1944"/>
                                    </p:animMotion>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250"/>
                                        <p:tgtEl>
                                          <p:spTgt spid="13"/>
                                        </p:tgtEl>
                                      </p:cBhvr>
                                    </p:animEffect>
                                  </p:childTnLst>
                                </p:cTn>
                              </p:par>
                              <p:par>
                                <p:cTn id="35" presetID="42" presetClass="path" presetSubtype="0" decel="100000" fill="hold" nodeType="withEffect">
                                  <p:stCondLst>
                                    <p:cond delay="0"/>
                                  </p:stCondLst>
                                  <p:childTnLst>
                                    <p:animMotion origin="layout" path="M -1.04167E-6 0.03889 L -1.04167E-6 -2.96296E-6 " pathEditMode="relative" rAng="0" ptsTypes="AA">
                                      <p:cBhvr>
                                        <p:cTn id="36" dur="500" fill="hold"/>
                                        <p:tgtEl>
                                          <p:spTgt spid="13"/>
                                        </p:tgtEl>
                                        <p:attrNameLst>
                                          <p:attrName>ppt_x</p:attrName>
                                          <p:attrName>ppt_y</p:attrName>
                                        </p:attrNameLst>
                                      </p:cBhvr>
                                      <p:rCtr x="0" y="-1944"/>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250"/>
                                        <p:tgtEl>
                                          <p:spTgt spid="26"/>
                                        </p:tgtEl>
                                      </p:cBhvr>
                                    </p:animEffect>
                                  </p:childTnLst>
                                </p:cTn>
                              </p:par>
                              <p:par>
                                <p:cTn id="42" presetID="42" presetClass="path" presetSubtype="0" decel="100000" fill="hold" grpId="1" nodeType="withEffect">
                                  <p:stCondLst>
                                    <p:cond delay="0"/>
                                  </p:stCondLst>
                                  <p:childTnLst>
                                    <p:animMotion origin="layout" path="M 1.25E-6 0.03889 L 1.25E-6 1.85185E-6 " pathEditMode="relative" rAng="0" ptsTypes="AA">
                                      <p:cBhvr>
                                        <p:cTn id="43" dur="500" fill="hold"/>
                                        <p:tgtEl>
                                          <p:spTgt spid="26"/>
                                        </p:tgtEl>
                                        <p:attrNameLst>
                                          <p:attrName>ppt_x</p:attrName>
                                          <p:attrName>ppt_y</p:attrName>
                                        </p:attrNameLst>
                                      </p:cBhvr>
                                      <p:rCtr x="0" y="-1944"/>
                                    </p:animMotion>
                                  </p:childTnLst>
                                </p:cTn>
                              </p:par>
                              <p:par>
                                <p:cTn id="44" presetID="10" presetClass="entr" presetSubtype="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250"/>
                                        <p:tgtEl>
                                          <p:spTgt spid="27"/>
                                        </p:tgtEl>
                                      </p:cBhvr>
                                    </p:animEffect>
                                  </p:childTnLst>
                                </p:cTn>
                              </p:par>
                              <p:par>
                                <p:cTn id="47" presetID="42" presetClass="path" presetSubtype="0" decel="100000" fill="hold" grpId="1" nodeType="withEffect">
                                  <p:stCondLst>
                                    <p:cond delay="0"/>
                                  </p:stCondLst>
                                  <p:childTnLst>
                                    <p:animMotion origin="layout" path="M 1.25E-6 0.03889 L 1.25E-6 1.85185E-6 " pathEditMode="relative" rAng="0" ptsTypes="AA">
                                      <p:cBhvr>
                                        <p:cTn id="48" dur="500" fill="hold"/>
                                        <p:tgtEl>
                                          <p:spTgt spid="27"/>
                                        </p:tgtEl>
                                        <p:attrNameLst>
                                          <p:attrName>ppt_x</p:attrName>
                                          <p:attrName>ppt_y</p:attrName>
                                        </p:attrNameLst>
                                      </p:cBhvr>
                                      <p:rCtr x="0" y="-1944"/>
                                    </p:animMotion>
                                  </p:childTnLst>
                                </p:cTn>
                              </p:par>
                              <p:par>
                                <p:cTn id="49" presetID="10" presetClass="entr" presetSubtype="0" fill="hold"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250"/>
                                        <p:tgtEl>
                                          <p:spTgt spid="14"/>
                                        </p:tgtEl>
                                      </p:cBhvr>
                                    </p:animEffect>
                                  </p:childTnLst>
                                </p:cTn>
                              </p:par>
                              <p:par>
                                <p:cTn id="52" presetID="42" presetClass="path" presetSubtype="0" decel="100000" fill="hold" nodeType="withEffect">
                                  <p:stCondLst>
                                    <p:cond delay="0"/>
                                  </p:stCondLst>
                                  <p:childTnLst>
                                    <p:animMotion origin="layout" path="M 1.25E-6 0.03889 L 1.25E-6 1.85185E-6 " pathEditMode="relative" rAng="0" ptsTypes="AA">
                                      <p:cBhvr>
                                        <p:cTn id="53" dur="500" fill="hold"/>
                                        <p:tgtEl>
                                          <p:spTgt spid="14"/>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19" grpId="0"/>
      <p:bldP spid="19" grpId="1"/>
      <p:bldP spid="26" grpId="0"/>
      <p:bldP spid="26" grpId="1"/>
      <p:bldP spid="27" grpId="0"/>
      <p:bldP spid="27" grpId="1"/>
      <p:bldP spid="22" grpId="0"/>
      <p:bldP spid="22" grpId="1"/>
      <p:bldP spid="23" grpId="0"/>
      <p:bldP spid="23"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232CC-1E3B-87D9-4DFC-C0BF9D7AFF8F}"/>
              </a:ext>
            </a:extLst>
          </p:cNvPr>
          <p:cNvSpPr>
            <a:spLocks noGrp="1"/>
          </p:cNvSpPr>
          <p:nvPr>
            <p:ph type="title"/>
          </p:nvPr>
        </p:nvSpPr>
        <p:spPr/>
        <p:txBody>
          <a:bodyPr/>
          <a:lstStyle/>
          <a:p>
            <a:r>
              <a:rPr lang="en-US" dirty="0"/>
              <a:t>Availability enhancements</a:t>
            </a:r>
          </a:p>
        </p:txBody>
      </p:sp>
      <p:sp>
        <p:nvSpPr>
          <p:cNvPr id="4" name="TextBox 3">
            <a:extLst>
              <a:ext uri="{FF2B5EF4-FFF2-40B4-BE49-F238E27FC236}">
                <a16:creationId xmlns:a16="http://schemas.microsoft.com/office/drawing/2014/main" id="{8D875D49-D6B7-0D88-7BA4-6B22B4ACABC7}"/>
              </a:ext>
            </a:extLst>
          </p:cNvPr>
          <p:cNvSpPr txBox="1"/>
          <p:nvPr/>
        </p:nvSpPr>
        <p:spPr>
          <a:xfrm>
            <a:off x="3924855" y="1802624"/>
            <a:ext cx="3492500"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1800"/>
              </a:spcAft>
              <a:buClrTx/>
              <a:buSzTx/>
              <a:tabLst/>
              <a:defRPr sz="2000">
                <a:latin typeface="+mj-lt"/>
              </a:defRPr>
            </a:lvl1pPr>
          </a:lstStyle>
          <a:p>
            <a:pPr>
              <a:spcAft>
                <a:spcPts val="3000"/>
              </a:spcAft>
            </a:pPr>
            <a:r>
              <a:rPr lang="en-US" sz="1600" dirty="0"/>
              <a:t>Contained Availability Groups</a:t>
            </a:r>
          </a:p>
          <a:p>
            <a:pPr>
              <a:spcAft>
                <a:spcPts val="3000"/>
              </a:spcAft>
            </a:pPr>
            <a:r>
              <a:rPr lang="en-US" sz="1600" dirty="0"/>
              <a:t>Cross-platform SNAPSHOT backups</a:t>
            </a:r>
          </a:p>
          <a:p>
            <a:pPr>
              <a:spcAft>
                <a:spcPts val="3000"/>
              </a:spcAft>
            </a:pPr>
            <a:r>
              <a:rPr lang="en-US" sz="1600" dirty="0"/>
              <a:t>Intel </a:t>
            </a:r>
            <a:r>
              <a:rPr lang="en-US" sz="1600" dirty="0" err="1"/>
              <a:t>QuickAssist</a:t>
            </a:r>
            <a:r>
              <a:rPr lang="en-US" sz="1600" baseline="30000" dirty="0" err="1"/>
              <a:t>TM</a:t>
            </a:r>
            <a:r>
              <a:rPr lang="en-US" sz="1600" dirty="0"/>
              <a:t> backup compression</a:t>
            </a:r>
          </a:p>
          <a:p>
            <a:pPr>
              <a:spcAft>
                <a:spcPts val="3000"/>
              </a:spcAft>
            </a:pPr>
            <a:r>
              <a:rPr lang="en-US" sz="1600" dirty="0"/>
              <a:t>ADR enhancements</a:t>
            </a:r>
          </a:p>
          <a:p>
            <a:pPr>
              <a:spcAft>
                <a:spcPts val="3000"/>
              </a:spcAft>
            </a:pPr>
            <a:r>
              <a:rPr lang="en-US" sz="1600" dirty="0"/>
              <a:t>In-memory OLTP memory enhancements</a:t>
            </a:r>
          </a:p>
          <a:p>
            <a:pPr>
              <a:spcAft>
                <a:spcPts val="3000"/>
              </a:spcAft>
            </a:pPr>
            <a:r>
              <a:rPr lang="en-US" sz="1600" dirty="0"/>
              <a:t>Shrink database concurrency</a:t>
            </a:r>
          </a:p>
        </p:txBody>
      </p:sp>
      <p:grpSp>
        <p:nvGrpSpPr>
          <p:cNvPr id="5" name="Group 4" descr="Check mark">
            <a:extLst>
              <a:ext uri="{FF2B5EF4-FFF2-40B4-BE49-F238E27FC236}">
                <a16:creationId xmlns:a16="http://schemas.microsoft.com/office/drawing/2014/main" id="{35030391-212F-8C9A-6FC8-17C3129E5B79}"/>
              </a:ext>
            </a:extLst>
          </p:cNvPr>
          <p:cNvGrpSpPr/>
          <p:nvPr/>
        </p:nvGrpSpPr>
        <p:grpSpPr>
          <a:xfrm>
            <a:off x="3413125" y="1744508"/>
            <a:ext cx="442436" cy="442432"/>
            <a:chOff x="-1422400" y="1963698"/>
            <a:chExt cx="914400" cy="914400"/>
          </a:xfrm>
        </p:grpSpPr>
        <p:sp>
          <p:nvSpPr>
            <p:cNvPr id="6" name="Oval 5">
              <a:extLst>
                <a:ext uri="{FF2B5EF4-FFF2-40B4-BE49-F238E27FC236}">
                  <a16:creationId xmlns:a16="http://schemas.microsoft.com/office/drawing/2014/main" id="{6F395D30-6301-2AC3-BAF4-2AD2CDD41FF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0C820444-81DB-49DC-08A5-DD7D1592575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
        <p:nvSpPr>
          <p:cNvPr id="42" name="Graphic 11" descr="Check box">
            <a:extLst>
              <a:ext uri="{FF2B5EF4-FFF2-40B4-BE49-F238E27FC236}">
                <a16:creationId xmlns:a16="http://schemas.microsoft.com/office/drawing/2014/main" id="{2A0CFDE3-F65E-4724-E8BB-A512B537D86B}"/>
              </a:ext>
            </a:extLst>
          </p:cNvPr>
          <p:cNvSpPr/>
          <p:nvPr/>
        </p:nvSpPr>
        <p:spPr>
          <a:xfrm>
            <a:off x="1077336" y="2956595"/>
            <a:ext cx="1345744" cy="1345742"/>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47" name="TextBox 46">
            <a:extLst>
              <a:ext uri="{FF2B5EF4-FFF2-40B4-BE49-F238E27FC236}">
                <a16:creationId xmlns:a16="http://schemas.microsoft.com/office/drawing/2014/main" id="{7DCF7651-2453-9C5B-B971-3B11D5B59AA3}"/>
              </a:ext>
            </a:extLst>
          </p:cNvPr>
          <p:cNvSpPr txBox="1"/>
          <p:nvPr/>
        </p:nvSpPr>
        <p:spPr>
          <a:xfrm>
            <a:off x="8407400" y="1802624"/>
            <a:ext cx="3199383" cy="3985706"/>
          </a:xfrm>
          <a:prstGeom prst="rect">
            <a:avLst/>
          </a:prstGeom>
          <a:noFill/>
        </p:spPr>
        <p:txBody>
          <a:bodyPr wrap="square">
            <a:spAutoFit/>
          </a:bodyPr>
          <a:lstStyle>
            <a:defPPr>
              <a:defRPr lang="en-US"/>
            </a:defPPr>
            <a:lvl1pPr marR="0" lvl="0" defTabSz="914192" fontAlgn="auto">
              <a:lnSpc>
                <a:spcPct val="100000"/>
              </a:lnSpc>
              <a:spcBef>
                <a:spcPts val="0"/>
              </a:spcBef>
              <a:spcAft>
                <a:spcPts val="3000"/>
              </a:spcAft>
              <a:buClrTx/>
              <a:buSzTx/>
              <a:tabLst/>
              <a:defRPr sz="1600">
                <a:latin typeface="+mj-lt"/>
              </a:defRPr>
            </a:lvl1pPr>
          </a:lstStyle>
          <a:p>
            <a:r>
              <a:rPr lang="en-US" dirty="0"/>
              <a:t>Parallel redo enhancements</a:t>
            </a:r>
          </a:p>
          <a:p>
            <a:r>
              <a:rPr lang="en-US" dirty="0"/>
              <a:t>DAG enhancements</a:t>
            </a:r>
          </a:p>
          <a:p>
            <a:r>
              <a:rPr lang="en-US" dirty="0"/>
              <a:t>Resumable ADD CONSTRAINT</a:t>
            </a:r>
          </a:p>
          <a:p>
            <a:r>
              <a:rPr lang="en-US" dirty="0"/>
              <a:t>CREATE INDEX concurrency</a:t>
            </a:r>
          </a:p>
          <a:p>
            <a:r>
              <a:rPr lang="en-US" dirty="0"/>
              <a:t>Last valid restore time in backupset msdb table</a:t>
            </a:r>
          </a:p>
          <a:p>
            <a:r>
              <a:rPr lang="en-US" dirty="0"/>
              <a:t>LWW wins auto conflict peer-to-peer replication</a:t>
            </a:r>
          </a:p>
        </p:txBody>
      </p:sp>
      <p:grpSp>
        <p:nvGrpSpPr>
          <p:cNvPr id="48" name="Group 47" descr="Check mark">
            <a:extLst>
              <a:ext uri="{FF2B5EF4-FFF2-40B4-BE49-F238E27FC236}">
                <a16:creationId xmlns:a16="http://schemas.microsoft.com/office/drawing/2014/main" id="{B47476CC-D993-E99A-2721-BF0D54730539}"/>
              </a:ext>
            </a:extLst>
          </p:cNvPr>
          <p:cNvGrpSpPr/>
          <p:nvPr/>
        </p:nvGrpSpPr>
        <p:grpSpPr>
          <a:xfrm>
            <a:off x="3413125" y="2357283"/>
            <a:ext cx="442436" cy="442432"/>
            <a:chOff x="-1422400" y="1963698"/>
            <a:chExt cx="914400" cy="914400"/>
          </a:xfrm>
        </p:grpSpPr>
        <p:sp>
          <p:nvSpPr>
            <p:cNvPr id="49" name="Oval 48">
              <a:extLst>
                <a:ext uri="{FF2B5EF4-FFF2-40B4-BE49-F238E27FC236}">
                  <a16:creationId xmlns:a16="http://schemas.microsoft.com/office/drawing/2014/main" id="{FFD20B33-5C5E-9801-8322-EE20B97F9F2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Graphic 6">
              <a:extLst>
                <a:ext uri="{FF2B5EF4-FFF2-40B4-BE49-F238E27FC236}">
                  <a16:creationId xmlns:a16="http://schemas.microsoft.com/office/drawing/2014/main" id="{683F630C-373B-0AC1-DBB0-ABC23B15B6E8}"/>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1" name="Group 50" descr="Check mark">
            <a:extLst>
              <a:ext uri="{FF2B5EF4-FFF2-40B4-BE49-F238E27FC236}">
                <a16:creationId xmlns:a16="http://schemas.microsoft.com/office/drawing/2014/main" id="{28F7CA05-B317-51A2-7DE5-2EBA6CF839D7}"/>
              </a:ext>
            </a:extLst>
          </p:cNvPr>
          <p:cNvGrpSpPr/>
          <p:nvPr/>
        </p:nvGrpSpPr>
        <p:grpSpPr>
          <a:xfrm>
            <a:off x="3413125" y="3115709"/>
            <a:ext cx="442436" cy="442432"/>
            <a:chOff x="-1422400" y="1963698"/>
            <a:chExt cx="914400" cy="914400"/>
          </a:xfrm>
        </p:grpSpPr>
        <p:sp>
          <p:nvSpPr>
            <p:cNvPr id="52" name="Oval 51">
              <a:extLst>
                <a:ext uri="{FF2B5EF4-FFF2-40B4-BE49-F238E27FC236}">
                  <a16:creationId xmlns:a16="http://schemas.microsoft.com/office/drawing/2014/main" id="{8BCF3075-DB3F-4520-C850-881E006B046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Graphic 6">
              <a:extLst>
                <a:ext uri="{FF2B5EF4-FFF2-40B4-BE49-F238E27FC236}">
                  <a16:creationId xmlns:a16="http://schemas.microsoft.com/office/drawing/2014/main" id="{FEA94F69-278D-3FC5-B348-7FE5363A617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4" name="Group 53" descr="Check mark">
            <a:extLst>
              <a:ext uri="{FF2B5EF4-FFF2-40B4-BE49-F238E27FC236}">
                <a16:creationId xmlns:a16="http://schemas.microsoft.com/office/drawing/2014/main" id="{DA029F18-EC0A-0F6F-18F7-2557C132B40B}"/>
              </a:ext>
            </a:extLst>
          </p:cNvPr>
          <p:cNvGrpSpPr/>
          <p:nvPr/>
        </p:nvGrpSpPr>
        <p:grpSpPr>
          <a:xfrm>
            <a:off x="3413125" y="3833259"/>
            <a:ext cx="442436" cy="442432"/>
            <a:chOff x="-1422400" y="1963698"/>
            <a:chExt cx="914400" cy="914400"/>
          </a:xfrm>
        </p:grpSpPr>
        <p:sp>
          <p:nvSpPr>
            <p:cNvPr id="55" name="Oval 54">
              <a:extLst>
                <a:ext uri="{FF2B5EF4-FFF2-40B4-BE49-F238E27FC236}">
                  <a16:creationId xmlns:a16="http://schemas.microsoft.com/office/drawing/2014/main" id="{FDC87247-BD87-5F80-94F9-D4644E35633A}"/>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Graphic 6">
              <a:extLst>
                <a:ext uri="{FF2B5EF4-FFF2-40B4-BE49-F238E27FC236}">
                  <a16:creationId xmlns:a16="http://schemas.microsoft.com/office/drawing/2014/main" id="{4A29B103-8FF4-DEBF-EA49-60D5E6658C7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57" name="Group 56" descr="Check mark">
            <a:extLst>
              <a:ext uri="{FF2B5EF4-FFF2-40B4-BE49-F238E27FC236}">
                <a16:creationId xmlns:a16="http://schemas.microsoft.com/office/drawing/2014/main" id="{E2AA64AB-58C5-720C-F208-D6B4A224C36C}"/>
              </a:ext>
            </a:extLst>
          </p:cNvPr>
          <p:cNvGrpSpPr/>
          <p:nvPr/>
        </p:nvGrpSpPr>
        <p:grpSpPr>
          <a:xfrm>
            <a:off x="3413125" y="4602879"/>
            <a:ext cx="442436" cy="442432"/>
            <a:chOff x="-1422400" y="1963698"/>
            <a:chExt cx="914400" cy="914400"/>
          </a:xfrm>
        </p:grpSpPr>
        <p:sp>
          <p:nvSpPr>
            <p:cNvPr id="58" name="Oval 57">
              <a:extLst>
                <a:ext uri="{FF2B5EF4-FFF2-40B4-BE49-F238E27FC236}">
                  <a16:creationId xmlns:a16="http://schemas.microsoft.com/office/drawing/2014/main" id="{94E2CE03-33EA-0FD7-3D4A-48F81B4E9E0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9" name="Graphic 6">
              <a:extLst>
                <a:ext uri="{FF2B5EF4-FFF2-40B4-BE49-F238E27FC236}">
                  <a16:creationId xmlns:a16="http://schemas.microsoft.com/office/drawing/2014/main" id="{ABB50DBF-BCAA-0203-3952-9B9F90CB800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0" name="Group 59" descr="Check mark">
            <a:extLst>
              <a:ext uri="{FF2B5EF4-FFF2-40B4-BE49-F238E27FC236}">
                <a16:creationId xmlns:a16="http://schemas.microsoft.com/office/drawing/2014/main" id="{2BFEBF7A-C8CF-D1D7-4BF9-A9A0C959D5A6}"/>
              </a:ext>
            </a:extLst>
          </p:cNvPr>
          <p:cNvGrpSpPr/>
          <p:nvPr/>
        </p:nvGrpSpPr>
        <p:grpSpPr>
          <a:xfrm>
            <a:off x="3413125" y="5334399"/>
            <a:ext cx="442436" cy="442432"/>
            <a:chOff x="-1422400" y="1963698"/>
            <a:chExt cx="914400" cy="914400"/>
          </a:xfrm>
        </p:grpSpPr>
        <p:sp>
          <p:nvSpPr>
            <p:cNvPr id="61" name="Oval 60">
              <a:extLst>
                <a:ext uri="{FF2B5EF4-FFF2-40B4-BE49-F238E27FC236}">
                  <a16:creationId xmlns:a16="http://schemas.microsoft.com/office/drawing/2014/main" id="{18C42E11-42B9-8617-ADF5-5BCF495A37A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2" name="Graphic 6">
              <a:extLst>
                <a:ext uri="{FF2B5EF4-FFF2-40B4-BE49-F238E27FC236}">
                  <a16:creationId xmlns:a16="http://schemas.microsoft.com/office/drawing/2014/main" id="{2234257E-EEF8-115A-81A2-40184772B4F4}"/>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3" name="Group 62" descr="Check mark">
            <a:extLst>
              <a:ext uri="{FF2B5EF4-FFF2-40B4-BE49-F238E27FC236}">
                <a16:creationId xmlns:a16="http://schemas.microsoft.com/office/drawing/2014/main" id="{54A32C7C-07C6-DC78-FCAE-FC73F17590BC}"/>
              </a:ext>
            </a:extLst>
          </p:cNvPr>
          <p:cNvGrpSpPr/>
          <p:nvPr/>
        </p:nvGrpSpPr>
        <p:grpSpPr>
          <a:xfrm>
            <a:off x="7845425" y="1756007"/>
            <a:ext cx="442436" cy="442432"/>
            <a:chOff x="-1422400" y="1963698"/>
            <a:chExt cx="914400" cy="914400"/>
          </a:xfrm>
        </p:grpSpPr>
        <p:sp>
          <p:nvSpPr>
            <p:cNvPr id="64" name="Oval 63">
              <a:extLst>
                <a:ext uri="{FF2B5EF4-FFF2-40B4-BE49-F238E27FC236}">
                  <a16:creationId xmlns:a16="http://schemas.microsoft.com/office/drawing/2014/main" id="{4FCB65FF-9C04-1736-A1F4-EA189D33EF30}"/>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Graphic 6">
              <a:extLst>
                <a:ext uri="{FF2B5EF4-FFF2-40B4-BE49-F238E27FC236}">
                  <a16:creationId xmlns:a16="http://schemas.microsoft.com/office/drawing/2014/main" id="{390DC220-9FCA-9E8E-205F-545FE0DA1F59}"/>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6" name="Group 65" descr="Check mark">
            <a:extLst>
              <a:ext uri="{FF2B5EF4-FFF2-40B4-BE49-F238E27FC236}">
                <a16:creationId xmlns:a16="http://schemas.microsoft.com/office/drawing/2014/main" id="{160C9767-652C-2267-ED4A-44CAE4C532D0}"/>
              </a:ext>
            </a:extLst>
          </p:cNvPr>
          <p:cNvGrpSpPr/>
          <p:nvPr/>
        </p:nvGrpSpPr>
        <p:grpSpPr>
          <a:xfrm>
            <a:off x="7845425" y="2368782"/>
            <a:ext cx="442436" cy="442432"/>
            <a:chOff x="-1422400" y="1963698"/>
            <a:chExt cx="914400" cy="914400"/>
          </a:xfrm>
        </p:grpSpPr>
        <p:sp>
          <p:nvSpPr>
            <p:cNvPr id="67" name="Oval 66">
              <a:extLst>
                <a:ext uri="{FF2B5EF4-FFF2-40B4-BE49-F238E27FC236}">
                  <a16:creationId xmlns:a16="http://schemas.microsoft.com/office/drawing/2014/main" id="{FF719EC7-17D1-317C-8963-402A62154AE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8" name="Graphic 6">
              <a:extLst>
                <a:ext uri="{FF2B5EF4-FFF2-40B4-BE49-F238E27FC236}">
                  <a16:creationId xmlns:a16="http://schemas.microsoft.com/office/drawing/2014/main" id="{B6669BF3-9B23-B586-F566-273FCC0BB08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69" name="Group 68" descr="Check mark">
            <a:extLst>
              <a:ext uri="{FF2B5EF4-FFF2-40B4-BE49-F238E27FC236}">
                <a16:creationId xmlns:a16="http://schemas.microsoft.com/office/drawing/2014/main" id="{82ACDD0A-4641-67F4-C0D8-591C0ADB5944}"/>
              </a:ext>
            </a:extLst>
          </p:cNvPr>
          <p:cNvGrpSpPr/>
          <p:nvPr/>
        </p:nvGrpSpPr>
        <p:grpSpPr>
          <a:xfrm>
            <a:off x="7845425" y="2995706"/>
            <a:ext cx="442436" cy="442432"/>
            <a:chOff x="-1422400" y="1963698"/>
            <a:chExt cx="914400" cy="914400"/>
          </a:xfrm>
        </p:grpSpPr>
        <p:sp>
          <p:nvSpPr>
            <p:cNvPr id="70" name="Oval 69">
              <a:extLst>
                <a:ext uri="{FF2B5EF4-FFF2-40B4-BE49-F238E27FC236}">
                  <a16:creationId xmlns:a16="http://schemas.microsoft.com/office/drawing/2014/main" id="{4F3CFDE2-3ECF-9D58-770B-D59236E0562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1" name="Graphic 6">
              <a:extLst>
                <a:ext uri="{FF2B5EF4-FFF2-40B4-BE49-F238E27FC236}">
                  <a16:creationId xmlns:a16="http://schemas.microsoft.com/office/drawing/2014/main" id="{14DF9D19-9A26-CDF7-611F-8E31814A678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2" name="Group 71" descr="Check mark">
            <a:extLst>
              <a:ext uri="{FF2B5EF4-FFF2-40B4-BE49-F238E27FC236}">
                <a16:creationId xmlns:a16="http://schemas.microsoft.com/office/drawing/2014/main" id="{184356E1-EBEB-DCCD-D9D6-95BB48A7FA70}"/>
              </a:ext>
            </a:extLst>
          </p:cNvPr>
          <p:cNvGrpSpPr/>
          <p:nvPr/>
        </p:nvGrpSpPr>
        <p:grpSpPr>
          <a:xfrm>
            <a:off x="7845425" y="4379905"/>
            <a:ext cx="442436" cy="442432"/>
            <a:chOff x="-1422400" y="1963698"/>
            <a:chExt cx="914400" cy="914400"/>
          </a:xfrm>
        </p:grpSpPr>
        <p:sp>
          <p:nvSpPr>
            <p:cNvPr id="73" name="Oval 72">
              <a:extLst>
                <a:ext uri="{FF2B5EF4-FFF2-40B4-BE49-F238E27FC236}">
                  <a16:creationId xmlns:a16="http://schemas.microsoft.com/office/drawing/2014/main" id="{B19CA20A-4EEA-6EC2-AE4E-F8E9802DB77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4" name="Graphic 6">
              <a:extLst>
                <a:ext uri="{FF2B5EF4-FFF2-40B4-BE49-F238E27FC236}">
                  <a16:creationId xmlns:a16="http://schemas.microsoft.com/office/drawing/2014/main" id="{D215A8E6-B191-4C38-C2AD-3F8D9E816A2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75" name="Group 74" descr="Check mark">
            <a:extLst>
              <a:ext uri="{FF2B5EF4-FFF2-40B4-BE49-F238E27FC236}">
                <a16:creationId xmlns:a16="http://schemas.microsoft.com/office/drawing/2014/main" id="{5F69863E-0F69-C47E-14C0-BD53B56FBD6B}"/>
              </a:ext>
            </a:extLst>
          </p:cNvPr>
          <p:cNvGrpSpPr/>
          <p:nvPr/>
        </p:nvGrpSpPr>
        <p:grpSpPr>
          <a:xfrm>
            <a:off x="7845425" y="5276196"/>
            <a:ext cx="442436" cy="442432"/>
            <a:chOff x="-1422400" y="1963698"/>
            <a:chExt cx="914400" cy="914400"/>
          </a:xfrm>
        </p:grpSpPr>
        <p:sp>
          <p:nvSpPr>
            <p:cNvPr id="76" name="Oval 75">
              <a:extLst>
                <a:ext uri="{FF2B5EF4-FFF2-40B4-BE49-F238E27FC236}">
                  <a16:creationId xmlns:a16="http://schemas.microsoft.com/office/drawing/2014/main" id="{9845A1A3-96B7-A851-71CC-19CEBB854E91}"/>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7" name="Graphic 6">
              <a:extLst>
                <a:ext uri="{FF2B5EF4-FFF2-40B4-BE49-F238E27FC236}">
                  <a16:creationId xmlns:a16="http://schemas.microsoft.com/office/drawing/2014/main" id="{3BBDAE51-423D-57B0-6A4D-5A37AD218C6F}"/>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3" name="Group 2" descr="Check mark">
            <a:extLst>
              <a:ext uri="{FF2B5EF4-FFF2-40B4-BE49-F238E27FC236}">
                <a16:creationId xmlns:a16="http://schemas.microsoft.com/office/drawing/2014/main" id="{831DE11F-83E8-A3AA-06DD-EF5EB795ED1C}"/>
              </a:ext>
            </a:extLst>
          </p:cNvPr>
          <p:cNvGrpSpPr/>
          <p:nvPr/>
        </p:nvGrpSpPr>
        <p:grpSpPr>
          <a:xfrm>
            <a:off x="7845425" y="3624172"/>
            <a:ext cx="442436" cy="442432"/>
            <a:chOff x="-1422400" y="1963698"/>
            <a:chExt cx="914400" cy="914400"/>
          </a:xfrm>
        </p:grpSpPr>
        <p:sp>
          <p:nvSpPr>
            <p:cNvPr id="8" name="Oval 7">
              <a:extLst>
                <a:ext uri="{FF2B5EF4-FFF2-40B4-BE49-F238E27FC236}">
                  <a16:creationId xmlns:a16="http://schemas.microsoft.com/office/drawing/2014/main" id="{F7895A79-E2D3-DEB5-096E-2F982C3A6146}"/>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Graphic 6">
              <a:extLst>
                <a:ext uri="{FF2B5EF4-FFF2-40B4-BE49-F238E27FC236}">
                  <a16:creationId xmlns:a16="http://schemas.microsoft.com/office/drawing/2014/main" id="{BC2A286C-CEF4-948B-66AD-964C8346F22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178891214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Contained Availability Groups</a:t>
            </a:r>
            <a:br>
              <a:rPr kumimoji="0" lang="en-US" sz="32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1" i="0" u="none" strike="noStrike" kern="1200" cap="none" spc="-50" normalizeH="0" baseline="0" noProof="0" dirty="0">
                <a:ln w="3175">
                  <a:noFill/>
                </a:ln>
                <a:solidFill>
                  <a:schemeClr val="accent1"/>
                </a:solidFill>
                <a:effectLst/>
                <a:uLnTx/>
                <a:uFillTx/>
                <a:latin typeface="Segoe UI Semibold"/>
                <a:ea typeface="+mn-ea"/>
                <a:cs typeface="Segoe UI" pitchFamily="34" charset="0"/>
              </a:rPr>
              <a:t>Synchronize instance level objects with data</a:t>
            </a:r>
            <a:endParaRPr lang="en-US" sz="2000" dirty="0">
              <a:solidFill>
                <a:schemeClr val="accent1"/>
              </a:solidFill>
            </a:endParaRPr>
          </a:p>
        </p:txBody>
      </p:sp>
      <p:pic>
        <p:nvPicPr>
          <p:cNvPr id="15" name="Picture 14" descr="Contained Availability Groups">
            <a:extLst>
              <a:ext uri="{FF2B5EF4-FFF2-40B4-BE49-F238E27FC236}">
                <a16:creationId xmlns:a16="http://schemas.microsoft.com/office/drawing/2014/main" id="{3180A973-13D0-B3CB-0D15-9FA70D9EF631}"/>
              </a:ext>
            </a:extLst>
          </p:cNvPr>
          <p:cNvPicPr>
            <a:picLocks noChangeAspect="1"/>
          </p:cNvPicPr>
          <p:nvPr/>
        </p:nvPicPr>
        <p:blipFill>
          <a:blip r:embed="rId3"/>
          <a:stretch>
            <a:fillRect/>
          </a:stretch>
        </p:blipFill>
        <p:spPr>
          <a:xfrm>
            <a:off x="6475462" y="292100"/>
            <a:ext cx="5422852" cy="6272213"/>
          </a:xfrm>
          <a:prstGeom prst="rect">
            <a:avLst/>
          </a:prstGeom>
          <a:effectLst>
            <a:outerShdw blurRad="88900" dist="38100" dir="2700000" sx="101000" sy="101000" algn="ctr" rotWithShape="0">
              <a:srgbClr val="000000">
                <a:alpha val="15000"/>
              </a:srgbClr>
            </a:outerShdw>
          </a:effectLst>
        </p:spPr>
      </p:pic>
      <p:sp>
        <p:nvSpPr>
          <p:cNvPr id="5" name="Rectangle: Rounded Corners 4">
            <a:extLst>
              <a:ext uri="{FF2B5EF4-FFF2-40B4-BE49-F238E27FC236}">
                <a16:creationId xmlns:a16="http://schemas.microsoft.com/office/drawing/2014/main" id="{7C64FC05-D541-7792-CFFB-3FD1660E789F}"/>
              </a:ext>
              <a:ext uri="{C183D7F6-B498-43B3-948B-1728B52AA6E4}">
                <adec:decorative xmlns:adec="http://schemas.microsoft.com/office/drawing/2017/decorative" val="1"/>
              </a:ext>
            </a:extLst>
          </p:cNvPr>
          <p:cNvSpPr/>
          <p:nvPr/>
        </p:nvSpPr>
        <p:spPr bwMode="auto">
          <a:xfrm>
            <a:off x="295274" y="1436688"/>
            <a:ext cx="5800726"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B1656CEC-2759-E522-1DBF-C3AAA62C3323}"/>
              </a:ext>
            </a:extLst>
          </p:cNvPr>
          <p:cNvSpPr txBox="1"/>
          <p:nvPr/>
        </p:nvSpPr>
        <p:spPr>
          <a:xfrm>
            <a:off x="1150438" y="2575720"/>
            <a:ext cx="4259762" cy="3693319"/>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lvl="0" defTabSz="914192">
              <a:spcAft>
                <a:spcPts val="2400"/>
              </a:spcAft>
              <a:defRPr/>
            </a:pPr>
            <a:r>
              <a:rPr lang="en-US" sz="1600" b="1" dirty="0">
                <a:latin typeface="Segoe UI Semibold"/>
                <a:cs typeface="Segoe UI Semibold"/>
              </a:rPr>
              <a:t>Create an Availability Group and declare it be CONTAINED</a:t>
            </a:r>
          </a:p>
          <a:p>
            <a:pPr lvl="0" defTabSz="914192">
              <a:spcAft>
                <a:spcPts val="2400"/>
              </a:spcAft>
              <a:defRPr/>
            </a:pPr>
            <a:r>
              <a:rPr lang="en-US" sz="1600" b="1" dirty="0">
                <a:latin typeface="Segoe UI Semibold"/>
                <a:cs typeface="Segoe UI Semibold"/>
              </a:rPr>
              <a:t>We add a contained master and msdb database to the AG</a:t>
            </a:r>
          </a:p>
          <a:p>
            <a:pPr lvl="0" defTabSz="914192">
              <a:spcAft>
                <a:spcPts val="2400"/>
              </a:spcAft>
              <a:defRPr/>
            </a:pPr>
            <a:r>
              <a:rPr lang="en-US" sz="1600" b="1" dirty="0">
                <a:latin typeface="Segoe UI Semibold"/>
                <a:cs typeface="Segoe UI Semibold"/>
              </a:rPr>
              <a:t>Connect with listener and contained master and msdb are used</a:t>
            </a:r>
          </a:p>
          <a:p>
            <a:pPr lvl="0" defTabSz="914192">
              <a:spcAft>
                <a:spcPts val="2400"/>
              </a:spcAft>
              <a:defRPr/>
            </a:pPr>
            <a:r>
              <a:rPr lang="en-US" sz="1600" b="1" dirty="0">
                <a:latin typeface="Segoe UI Semibold"/>
                <a:cs typeface="Segoe UI Semibold"/>
              </a:rPr>
              <a:t>Connect directly and default master and model are used.</a:t>
            </a:r>
          </a:p>
          <a:p>
            <a:pPr lvl="0" defTabSz="914192">
              <a:spcAft>
                <a:spcPts val="2400"/>
              </a:spcAft>
              <a:defRPr/>
            </a:pPr>
            <a:r>
              <a:rPr lang="en-US" sz="1600" b="1" dirty="0">
                <a:latin typeface="Segoe UI Semibold"/>
                <a:cs typeface="Segoe UI Semibold"/>
              </a:rPr>
              <a:t>SQL Server agent enhanced to understand contained msdb</a:t>
            </a:r>
          </a:p>
        </p:txBody>
      </p:sp>
      <p:sp>
        <p:nvSpPr>
          <p:cNvPr id="7" name="TextBox 6">
            <a:extLst>
              <a:ext uri="{FF2B5EF4-FFF2-40B4-BE49-F238E27FC236}">
                <a16:creationId xmlns:a16="http://schemas.microsoft.com/office/drawing/2014/main" id="{60D02229-A2F5-31FF-8C41-AC8D86664F9F}"/>
              </a:ext>
            </a:extLst>
          </p:cNvPr>
          <p:cNvSpPr txBox="1"/>
          <p:nvPr/>
        </p:nvSpPr>
        <p:spPr>
          <a:xfrm>
            <a:off x="588263" y="1666189"/>
            <a:ext cx="5507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have to manually synchronize instance level objects with 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i="0" u="none" strike="noStrike" kern="1200" cap="none" spc="0" normalizeH="0" baseline="0" noProof="0" dirty="0">
              <a:ln>
                <a:noFill/>
              </a:ln>
              <a:solidFill>
                <a:srgbClr val="0078D4"/>
              </a:solidFill>
              <a:effectLst/>
              <a:uLnTx/>
              <a:uFillTx/>
              <a:latin typeface="+mj-lt"/>
              <a:ea typeface="+mn-ea"/>
              <a:cs typeface="+mn-cs"/>
            </a:endParaRPr>
          </a:p>
        </p:txBody>
      </p:sp>
      <p:grpSp>
        <p:nvGrpSpPr>
          <p:cNvPr id="8" name="Group 7" descr="Check mark">
            <a:extLst>
              <a:ext uri="{FF2B5EF4-FFF2-40B4-BE49-F238E27FC236}">
                <a16:creationId xmlns:a16="http://schemas.microsoft.com/office/drawing/2014/main" id="{110AB1B4-3110-FB9D-2579-5DC5CA833F8C}"/>
              </a:ext>
            </a:extLst>
          </p:cNvPr>
          <p:cNvGrpSpPr/>
          <p:nvPr/>
        </p:nvGrpSpPr>
        <p:grpSpPr>
          <a:xfrm>
            <a:off x="584200" y="2619172"/>
            <a:ext cx="404600" cy="404598"/>
            <a:chOff x="-1422400" y="1963698"/>
            <a:chExt cx="914400" cy="914400"/>
          </a:xfrm>
        </p:grpSpPr>
        <p:sp>
          <p:nvSpPr>
            <p:cNvPr id="9" name="Oval 8">
              <a:extLst>
                <a:ext uri="{FF2B5EF4-FFF2-40B4-BE49-F238E27FC236}">
                  <a16:creationId xmlns:a16="http://schemas.microsoft.com/office/drawing/2014/main" id="{0B298949-464B-D708-2CB1-C445428ED309}"/>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8B46299C-C979-9E23-E593-81DFCF53EB8B}"/>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9403A15A-C33E-3814-E430-63B5E5BFF0A7}"/>
              </a:ext>
            </a:extLst>
          </p:cNvPr>
          <p:cNvGrpSpPr/>
          <p:nvPr/>
        </p:nvGrpSpPr>
        <p:grpSpPr>
          <a:xfrm>
            <a:off x="584200" y="3408211"/>
            <a:ext cx="404600" cy="404598"/>
            <a:chOff x="-1422400" y="1963698"/>
            <a:chExt cx="914400" cy="914400"/>
          </a:xfrm>
        </p:grpSpPr>
        <p:sp>
          <p:nvSpPr>
            <p:cNvPr id="12" name="Oval 11">
              <a:extLst>
                <a:ext uri="{FF2B5EF4-FFF2-40B4-BE49-F238E27FC236}">
                  <a16:creationId xmlns:a16="http://schemas.microsoft.com/office/drawing/2014/main" id="{B3EA1887-205B-BD48-6FFD-BF237216DD87}"/>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CB8F397B-9DCA-87E7-E809-3DA4629A41C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FD85390C-54D4-15E1-2B23-D3DB619203B5}"/>
              </a:ext>
            </a:extLst>
          </p:cNvPr>
          <p:cNvGrpSpPr/>
          <p:nvPr/>
        </p:nvGrpSpPr>
        <p:grpSpPr>
          <a:xfrm>
            <a:off x="584200" y="4197250"/>
            <a:ext cx="404600" cy="404598"/>
            <a:chOff x="-1422400" y="1963698"/>
            <a:chExt cx="914400" cy="914400"/>
          </a:xfrm>
        </p:grpSpPr>
        <p:sp>
          <p:nvSpPr>
            <p:cNvPr id="16" name="Oval 15">
              <a:extLst>
                <a:ext uri="{FF2B5EF4-FFF2-40B4-BE49-F238E27FC236}">
                  <a16:creationId xmlns:a16="http://schemas.microsoft.com/office/drawing/2014/main" id="{4290B2A6-41DF-4024-5953-0369FABDBB9F}"/>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Graphic 6">
              <a:extLst>
                <a:ext uri="{FF2B5EF4-FFF2-40B4-BE49-F238E27FC236}">
                  <a16:creationId xmlns:a16="http://schemas.microsoft.com/office/drawing/2014/main" id="{0223B5F3-D61E-9047-4DAA-2BF696BE3B6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8" name="Group 17" descr="Check mark">
            <a:extLst>
              <a:ext uri="{FF2B5EF4-FFF2-40B4-BE49-F238E27FC236}">
                <a16:creationId xmlns:a16="http://schemas.microsoft.com/office/drawing/2014/main" id="{BEE890FC-67AC-35D0-1250-C448087C46E4}"/>
              </a:ext>
            </a:extLst>
          </p:cNvPr>
          <p:cNvGrpSpPr/>
          <p:nvPr/>
        </p:nvGrpSpPr>
        <p:grpSpPr>
          <a:xfrm>
            <a:off x="584200" y="4986289"/>
            <a:ext cx="404600" cy="404598"/>
            <a:chOff x="-1422400" y="1963698"/>
            <a:chExt cx="914400" cy="914400"/>
          </a:xfrm>
        </p:grpSpPr>
        <p:sp>
          <p:nvSpPr>
            <p:cNvPr id="19" name="Oval 18">
              <a:extLst>
                <a:ext uri="{FF2B5EF4-FFF2-40B4-BE49-F238E27FC236}">
                  <a16:creationId xmlns:a16="http://schemas.microsoft.com/office/drawing/2014/main" id="{DA156114-2E99-2C3E-DDAF-5A7FD151E5FC}"/>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Graphic 6">
              <a:extLst>
                <a:ext uri="{FF2B5EF4-FFF2-40B4-BE49-F238E27FC236}">
                  <a16:creationId xmlns:a16="http://schemas.microsoft.com/office/drawing/2014/main" id="{E819BE64-7208-189A-CFA3-9F7556840DF5}"/>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21" name="Group 20" descr="Check mark">
            <a:extLst>
              <a:ext uri="{FF2B5EF4-FFF2-40B4-BE49-F238E27FC236}">
                <a16:creationId xmlns:a16="http://schemas.microsoft.com/office/drawing/2014/main" id="{CCD5AABF-E220-7E61-AA20-3911F3CD31AC}"/>
              </a:ext>
            </a:extLst>
          </p:cNvPr>
          <p:cNvGrpSpPr/>
          <p:nvPr/>
        </p:nvGrpSpPr>
        <p:grpSpPr>
          <a:xfrm>
            <a:off x="584200" y="5775326"/>
            <a:ext cx="404600" cy="404598"/>
            <a:chOff x="-1422400" y="1963698"/>
            <a:chExt cx="914400" cy="914400"/>
          </a:xfrm>
        </p:grpSpPr>
        <p:sp>
          <p:nvSpPr>
            <p:cNvPr id="22" name="Oval 21">
              <a:extLst>
                <a:ext uri="{FF2B5EF4-FFF2-40B4-BE49-F238E27FC236}">
                  <a16:creationId xmlns:a16="http://schemas.microsoft.com/office/drawing/2014/main" id="{F8201A2E-742B-6C42-7D4A-35EE89176803}"/>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3" name="Graphic 6">
              <a:extLst>
                <a:ext uri="{FF2B5EF4-FFF2-40B4-BE49-F238E27FC236}">
                  <a16:creationId xmlns:a16="http://schemas.microsoft.com/office/drawing/2014/main" id="{10886743-E767-9B7A-BD1D-140276428C4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3810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36840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14:presetBounceEnd="99000">
                                      <p:stCondLst>
                                        <p:cond delay="0"/>
                                      </p:stCondLst>
                                      <p:childTnLst>
                                        <p:animScale p14:bounceEnd="99000">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14:presetBounceEnd="99000">
                                      <p:stCondLst>
                                        <p:cond delay="0"/>
                                      </p:stCondLst>
                                      <p:childTnLst>
                                        <p:animScale p14:bounceEnd="99000">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14:presetBounceEnd="99000">
                                      <p:stCondLst>
                                        <p:cond delay="0"/>
                                      </p:stCondLst>
                                      <p:childTnLst>
                                        <p:animScale p14:bounceEnd="99000">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00" fill="hold"/>
                                            <p:tgtEl>
                                              <p:spTgt spid="8"/>
                                            </p:tgtEl>
                                            <p:attrNameLst>
                                              <p:attrName>ppt_w</p:attrName>
                                            </p:attrNameLst>
                                          </p:cBhvr>
                                          <p:tavLst>
                                            <p:tav tm="0">
                                              <p:val>
                                                <p:fltVal val="0"/>
                                              </p:val>
                                            </p:tav>
                                            <p:tav tm="100000">
                                              <p:val>
                                                <p:strVal val="#ppt_w"/>
                                              </p:val>
                                            </p:tav>
                                          </p:tavLst>
                                        </p:anim>
                                        <p:anim calcmode="lin" valueType="num">
                                          <p:cBhvr>
                                            <p:cTn id="8" dur="200" fill="hold"/>
                                            <p:tgtEl>
                                              <p:spTgt spid="8"/>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8"/>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8"/>
                                            </p:tgtEl>
                                          </p:cBhvr>
                                          <p:by x="91000" y="91000"/>
                                        </p:animScale>
                                      </p:childTnLst>
                                    </p:cTn>
                                  </p:par>
                                  <p:par>
                                    <p:cTn id="13" presetID="23" presetClass="entr" presetSubtype="16"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200" fill="hold"/>
                                            <p:tgtEl>
                                              <p:spTgt spid="11"/>
                                            </p:tgtEl>
                                            <p:attrNameLst>
                                              <p:attrName>ppt_w</p:attrName>
                                            </p:attrNameLst>
                                          </p:cBhvr>
                                          <p:tavLst>
                                            <p:tav tm="0">
                                              <p:val>
                                                <p:fltVal val="0"/>
                                              </p:val>
                                            </p:tav>
                                            <p:tav tm="100000">
                                              <p:val>
                                                <p:strVal val="#ppt_w"/>
                                              </p:val>
                                            </p:tav>
                                          </p:tavLst>
                                        </p:anim>
                                        <p:anim calcmode="lin" valueType="num">
                                          <p:cBhvr>
                                            <p:cTn id="16" dur="200" fill="hold"/>
                                            <p:tgtEl>
                                              <p:spTgt spid="11"/>
                                            </p:tgtEl>
                                            <p:attrNameLst>
                                              <p:attrName>ppt_h</p:attrName>
                                            </p:attrNameLst>
                                          </p:cBhvr>
                                          <p:tavLst>
                                            <p:tav tm="0">
                                              <p:val>
                                                <p:fltVal val="0"/>
                                              </p:val>
                                            </p:tav>
                                            <p:tav tm="100000">
                                              <p:val>
                                                <p:strVal val="#ppt_h"/>
                                              </p:val>
                                            </p:tav>
                                          </p:tavLst>
                                        </p:anim>
                                      </p:childTnLst>
                                    </p:cTn>
                                  </p:par>
                                  <p:par>
                                    <p:cTn id="17" presetID="6" presetClass="emph" presetSubtype="0" fill="hold" nodeType="withEffect">
                                      <p:stCondLst>
                                        <p:cond delay="0"/>
                                      </p:stCondLst>
                                      <p:childTnLst>
                                        <p:animScale>
                                          <p:cBhvr>
                                            <p:cTn id="18" dur="1000" fill="hold"/>
                                            <p:tgtEl>
                                              <p:spTgt spid="11"/>
                                            </p:tgtEl>
                                          </p:cBhvr>
                                          <p:by x="110000" y="110000"/>
                                        </p:animScale>
                                      </p:childTnLst>
                                    </p:cTn>
                                  </p:par>
                                  <p:par>
                                    <p:cTn id="19" presetID="6" presetClass="emph" presetSubtype="0" accel="50000" decel="50000" fill="hold" nodeType="withEffect">
                                      <p:stCondLst>
                                        <p:cond delay="0"/>
                                      </p:stCondLst>
                                      <p:childTnLst>
                                        <p:animScale>
                                          <p:cBhvr>
                                            <p:cTn id="20" dur="250" fill="hold"/>
                                            <p:tgtEl>
                                              <p:spTgt spid="11"/>
                                            </p:tgtEl>
                                          </p:cBhvr>
                                          <p:by x="91000" y="91000"/>
                                        </p:animScale>
                                      </p:childTnLst>
                                    </p:cTn>
                                  </p:par>
                                  <p:par>
                                    <p:cTn id="21" presetID="23" presetClass="entr" presetSubtype="16"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200" fill="hold"/>
                                            <p:tgtEl>
                                              <p:spTgt spid="14"/>
                                            </p:tgtEl>
                                            <p:attrNameLst>
                                              <p:attrName>ppt_w</p:attrName>
                                            </p:attrNameLst>
                                          </p:cBhvr>
                                          <p:tavLst>
                                            <p:tav tm="0">
                                              <p:val>
                                                <p:fltVal val="0"/>
                                              </p:val>
                                            </p:tav>
                                            <p:tav tm="100000">
                                              <p:val>
                                                <p:strVal val="#ppt_w"/>
                                              </p:val>
                                            </p:tav>
                                          </p:tavLst>
                                        </p:anim>
                                        <p:anim calcmode="lin" valueType="num">
                                          <p:cBhvr>
                                            <p:cTn id="24" dur="200" fill="hold"/>
                                            <p:tgtEl>
                                              <p:spTgt spid="14"/>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4"/>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4"/>
                                            </p:tgtEl>
                                          </p:cBhvr>
                                          <p:by x="91000" y="91000"/>
                                        </p:animScale>
                                      </p:childTnLst>
                                    </p:cTn>
                                  </p:par>
                                  <p:par>
                                    <p:cTn id="29" presetID="23" presetClass="entr" presetSubtype="16"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p:cTn id="31" dur="200" fill="hold"/>
                                            <p:tgtEl>
                                              <p:spTgt spid="18"/>
                                            </p:tgtEl>
                                            <p:attrNameLst>
                                              <p:attrName>ppt_w</p:attrName>
                                            </p:attrNameLst>
                                          </p:cBhvr>
                                          <p:tavLst>
                                            <p:tav tm="0">
                                              <p:val>
                                                <p:fltVal val="0"/>
                                              </p:val>
                                            </p:tav>
                                            <p:tav tm="100000">
                                              <p:val>
                                                <p:strVal val="#ppt_w"/>
                                              </p:val>
                                            </p:tav>
                                          </p:tavLst>
                                        </p:anim>
                                        <p:anim calcmode="lin" valueType="num">
                                          <p:cBhvr>
                                            <p:cTn id="32" dur="200" fill="hold"/>
                                            <p:tgtEl>
                                              <p:spTgt spid="18"/>
                                            </p:tgtEl>
                                            <p:attrNameLst>
                                              <p:attrName>ppt_h</p:attrName>
                                            </p:attrNameLst>
                                          </p:cBhvr>
                                          <p:tavLst>
                                            <p:tav tm="0">
                                              <p:val>
                                                <p:fltVal val="0"/>
                                              </p:val>
                                            </p:tav>
                                            <p:tav tm="100000">
                                              <p:val>
                                                <p:strVal val="#ppt_h"/>
                                              </p:val>
                                            </p:tav>
                                          </p:tavLst>
                                        </p:anim>
                                      </p:childTnLst>
                                    </p:cTn>
                                  </p:par>
                                  <p:par>
                                    <p:cTn id="33" presetID="6" presetClass="emph" presetSubtype="0" fill="hold" nodeType="withEffect">
                                      <p:stCondLst>
                                        <p:cond delay="0"/>
                                      </p:stCondLst>
                                      <p:childTnLst>
                                        <p:animScale>
                                          <p:cBhvr>
                                            <p:cTn id="34" dur="1000" fill="hold"/>
                                            <p:tgtEl>
                                              <p:spTgt spid="18"/>
                                            </p:tgtEl>
                                          </p:cBhvr>
                                          <p:by x="110000" y="110000"/>
                                        </p:animScale>
                                      </p:childTnLst>
                                    </p:cTn>
                                  </p:par>
                                  <p:par>
                                    <p:cTn id="35" presetID="6" presetClass="emph" presetSubtype="0" accel="50000" decel="50000" fill="hold" nodeType="withEffect">
                                      <p:stCondLst>
                                        <p:cond delay="0"/>
                                      </p:stCondLst>
                                      <p:childTnLst>
                                        <p:animScale>
                                          <p:cBhvr>
                                            <p:cTn id="36" dur="250" fill="hold"/>
                                            <p:tgtEl>
                                              <p:spTgt spid="18"/>
                                            </p:tgtEl>
                                          </p:cBhvr>
                                          <p:by x="91000" y="91000"/>
                                        </p:animScale>
                                      </p:childTnLst>
                                    </p:cTn>
                                  </p:par>
                                  <p:par>
                                    <p:cTn id="37" presetID="2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200" fill="hold"/>
                                            <p:tgtEl>
                                              <p:spTgt spid="21"/>
                                            </p:tgtEl>
                                            <p:attrNameLst>
                                              <p:attrName>ppt_w</p:attrName>
                                            </p:attrNameLst>
                                          </p:cBhvr>
                                          <p:tavLst>
                                            <p:tav tm="0">
                                              <p:val>
                                                <p:fltVal val="0"/>
                                              </p:val>
                                            </p:tav>
                                            <p:tav tm="100000">
                                              <p:val>
                                                <p:strVal val="#ppt_w"/>
                                              </p:val>
                                            </p:tav>
                                          </p:tavLst>
                                        </p:anim>
                                        <p:anim calcmode="lin" valueType="num">
                                          <p:cBhvr>
                                            <p:cTn id="40" dur="200" fill="hold"/>
                                            <p:tgtEl>
                                              <p:spTgt spid="21"/>
                                            </p:tgtEl>
                                            <p:attrNameLst>
                                              <p:attrName>ppt_h</p:attrName>
                                            </p:attrNameLst>
                                          </p:cBhvr>
                                          <p:tavLst>
                                            <p:tav tm="0">
                                              <p:val>
                                                <p:fltVal val="0"/>
                                              </p:val>
                                            </p:tav>
                                            <p:tav tm="100000">
                                              <p:val>
                                                <p:strVal val="#ppt_h"/>
                                              </p:val>
                                            </p:tav>
                                          </p:tavLst>
                                        </p:anim>
                                      </p:childTnLst>
                                    </p:cTn>
                                  </p:par>
                                  <p:par>
                                    <p:cTn id="41" presetID="6" presetClass="emph" presetSubtype="0" fill="hold" nodeType="withEffect">
                                      <p:stCondLst>
                                        <p:cond delay="0"/>
                                      </p:stCondLst>
                                      <p:childTnLst>
                                        <p:animScale>
                                          <p:cBhvr>
                                            <p:cTn id="42" dur="1000" fill="hold"/>
                                            <p:tgtEl>
                                              <p:spTgt spid="21"/>
                                            </p:tgtEl>
                                          </p:cBhvr>
                                          <p:by x="110000" y="110000"/>
                                        </p:animScale>
                                      </p:childTnLst>
                                    </p:cTn>
                                  </p:par>
                                  <p:par>
                                    <p:cTn id="43" presetID="6" presetClass="emph" presetSubtype="0" accel="50000" decel="50000" fill="hold" nodeType="withEffect">
                                      <p:stCondLst>
                                        <p:cond delay="0"/>
                                      </p:stCondLst>
                                      <p:childTnLst>
                                        <p:animScale>
                                          <p:cBhvr>
                                            <p:cTn id="44" dur="250" fill="hold"/>
                                            <p:tgtEl>
                                              <p:spTgt spid="21"/>
                                            </p:tgtEl>
                                          </p:cBhvr>
                                          <p:by x="91000" y="91000"/>
                                        </p:animScale>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250"/>
                                            <p:tgtEl>
                                              <p:spTgt spid="6"/>
                                            </p:tgtEl>
                                          </p:cBhvr>
                                        </p:animEffect>
                                      </p:childTnLst>
                                    </p:cTn>
                                  </p:par>
                                  <p:par>
                                    <p:cTn id="48" presetID="42" presetClass="path" presetSubtype="0" decel="100000" fill="hold" grpId="1" nodeType="withEffect">
                                      <p:stCondLst>
                                        <p:cond delay="0"/>
                                      </p:stCondLst>
                                      <p:childTnLst>
                                        <p:animMotion origin="layout" path="M -0.01719 -0.00023 L -1.25E-6 1.85185E-6 " pathEditMode="relative" rAng="0" ptsTypes="AA">
                                          <p:cBhvr>
                                            <p:cTn id="49" dur="500" fill="hold"/>
                                            <p:tgtEl>
                                              <p:spTgt spid="6"/>
                                            </p:tgtEl>
                                            <p:attrNameLst>
                                              <p:attrName>ppt_x</p:attrName>
                                              <p:attrName>ppt_y</p:attrName>
                                            </p:attrNameLst>
                                          </p:cBhvr>
                                          <p:rCtr x="859" y="0"/>
                                        </p:animMotion>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nodeType="withEffect">
                                      <p:stCondLst>
                                        <p:cond delay="0"/>
                                      </p:stCondLst>
                                      <p:childTnLst>
                                        <p:animMotion origin="layout" path="M 1.25E-6 0.03889 L 1.25E-6 1.85185E-6 " pathEditMode="relative" rAng="0" ptsTypes="AA">
                                          <p:cBhvr>
                                            <p:cTn id="54" dur="500" fill="hold"/>
                                            <p:tgtEl>
                                              <p:spTgt spid="1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759E3DD-6DC1-36A2-A750-5B1BCA8E2520}"/>
              </a:ext>
              <a:ext uri="{C183D7F6-B498-43B3-948B-1728B52AA6E4}">
                <adec:decorative xmlns:adec="http://schemas.microsoft.com/office/drawing/2017/decorative" val="1"/>
              </a:ext>
            </a:extLst>
          </p:cNvPr>
          <p:cNvSpPr/>
          <p:nvPr/>
        </p:nvSpPr>
        <p:spPr bwMode="auto">
          <a:xfrm>
            <a:off x="7213299"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2" name="Title 1">
            <a:extLst>
              <a:ext uri="{FF2B5EF4-FFF2-40B4-BE49-F238E27FC236}">
                <a16:creationId xmlns:a16="http://schemas.microsoft.com/office/drawing/2014/main" id="{9E898513-A1FD-1EDD-75B3-9B3ED43482EE}"/>
              </a:ext>
            </a:extLst>
          </p:cNvPr>
          <p:cNvSpPr>
            <a:spLocks noGrp="1"/>
          </p:cNvSpPr>
          <p:nvPr>
            <p:ph type="title"/>
          </p:nvPr>
        </p:nvSpPr>
        <p:spPr/>
        <p:txBody>
          <a:bodyPr/>
          <a:lstStyle/>
          <a:p>
            <a:r>
              <a:rPr lang="en-US" dirty="0"/>
              <a:t>How Contained AGs work</a:t>
            </a:r>
          </a:p>
        </p:txBody>
      </p:sp>
      <p:sp>
        <p:nvSpPr>
          <p:cNvPr id="5" name="Rectangle: Rounded Corners 4">
            <a:extLst>
              <a:ext uri="{FF2B5EF4-FFF2-40B4-BE49-F238E27FC236}">
                <a16:creationId xmlns:a16="http://schemas.microsoft.com/office/drawing/2014/main" id="{696EA84E-8EA5-C33B-3E90-2F69C4619938}"/>
              </a:ext>
              <a:ext uri="{C183D7F6-B498-43B3-948B-1728B52AA6E4}">
                <adec:decorative xmlns:adec="http://schemas.microsoft.com/office/drawing/2017/decorative" val="1"/>
              </a:ext>
            </a:extLst>
          </p:cNvPr>
          <p:cNvSpPr/>
          <p:nvPr/>
        </p:nvSpPr>
        <p:spPr bwMode="auto">
          <a:xfrm>
            <a:off x="584200" y="2029523"/>
            <a:ext cx="4406900" cy="4239515"/>
          </a:xfrm>
          <a:prstGeom prst="roundRect">
            <a:avLst>
              <a:gd name="adj" fmla="val 205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latin typeface="Segoe UI"/>
              <a:cs typeface="Segoe UI" pitchFamily="34" charset="0"/>
            </a:endParaRPr>
          </a:p>
        </p:txBody>
      </p:sp>
      <p:sp>
        <p:nvSpPr>
          <p:cNvPr id="6" name="TextBox 5">
            <a:extLst>
              <a:ext uri="{FF2B5EF4-FFF2-40B4-BE49-F238E27FC236}">
                <a16:creationId xmlns:a16="http://schemas.microsoft.com/office/drawing/2014/main" id="{90C8A378-1160-E444-1C79-5322511FE3B4}"/>
              </a:ext>
            </a:extLst>
          </p:cNvPr>
          <p:cNvSpPr txBox="1"/>
          <p:nvPr/>
        </p:nvSpPr>
        <p:spPr>
          <a:xfrm>
            <a:off x="2220185" y="1599870"/>
            <a:ext cx="1347649"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Primary</a:t>
            </a:r>
          </a:p>
        </p:txBody>
      </p:sp>
      <p:pic>
        <p:nvPicPr>
          <p:cNvPr id="11" name="Graphic 10" descr="SQL Server 2022 icon">
            <a:extLst>
              <a:ext uri="{FF2B5EF4-FFF2-40B4-BE49-F238E27FC236}">
                <a16:creationId xmlns:a16="http://schemas.microsoft.com/office/drawing/2014/main" id="{C7E3348A-00B1-F572-0C2B-C987D27FFEC0}"/>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100787" y="2336418"/>
            <a:ext cx="698148" cy="698148"/>
          </a:xfrm>
          <a:prstGeom prst="rect">
            <a:avLst/>
          </a:prstGeom>
        </p:spPr>
      </p:pic>
      <p:sp>
        <p:nvSpPr>
          <p:cNvPr id="12" name="TextBox 11">
            <a:extLst>
              <a:ext uri="{FF2B5EF4-FFF2-40B4-BE49-F238E27FC236}">
                <a16:creationId xmlns:a16="http://schemas.microsoft.com/office/drawing/2014/main" id="{EA95BC29-9007-D3CE-1F73-D34FAF362E86}"/>
              </a:ext>
            </a:extLst>
          </p:cNvPr>
          <p:cNvSpPr txBox="1"/>
          <p:nvPr/>
        </p:nvSpPr>
        <p:spPr>
          <a:xfrm>
            <a:off x="2010891"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3" name="Freeform 182" descr="Storage icon">
            <a:extLst>
              <a:ext uri="{FF2B5EF4-FFF2-40B4-BE49-F238E27FC236}">
                <a16:creationId xmlns:a16="http://schemas.microsoft.com/office/drawing/2014/main" id="{FD3038C9-7818-CB12-024E-77BAB8583CD9}"/>
              </a:ext>
            </a:extLst>
          </p:cNvPr>
          <p:cNvSpPr/>
          <p:nvPr/>
        </p:nvSpPr>
        <p:spPr bwMode="auto">
          <a:xfrm>
            <a:off x="274299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8" name="Graphic 17" descr="User with solid fill">
            <a:extLst>
              <a:ext uri="{FF2B5EF4-FFF2-40B4-BE49-F238E27FC236}">
                <a16:creationId xmlns:a16="http://schemas.microsoft.com/office/drawing/2014/main" id="{17593F1F-7541-8293-368F-2094B14B46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01976" y="2409331"/>
            <a:ext cx="541980" cy="541980"/>
          </a:xfrm>
          <a:prstGeom prst="rect">
            <a:avLst/>
          </a:prstGeom>
        </p:spPr>
      </p:pic>
      <p:sp>
        <p:nvSpPr>
          <p:cNvPr id="23" name="Freeform 182" descr="Storage icon">
            <a:extLst>
              <a:ext uri="{FF2B5EF4-FFF2-40B4-BE49-F238E27FC236}">
                <a16:creationId xmlns:a16="http://schemas.microsoft.com/office/drawing/2014/main" id="{88AD8FDF-D77A-B28E-4500-D05E903BE4D8}"/>
              </a:ext>
            </a:extLst>
          </p:cNvPr>
          <p:cNvSpPr/>
          <p:nvPr/>
        </p:nvSpPr>
        <p:spPr bwMode="auto">
          <a:xfrm>
            <a:off x="3048696"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182" descr="Storage icon">
            <a:extLst>
              <a:ext uri="{FF2B5EF4-FFF2-40B4-BE49-F238E27FC236}">
                <a16:creationId xmlns:a16="http://schemas.microsoft.com/office/drawing/2014/main" id="{A399AAFB-67F3-B28D-4C35-9317AAF6A11C}"/>
              </a:ext>
            </a:extLst>
          </p:cNvPr>
          <p:cNvSpPr/>
          <p:nvPr/>
        </p:nvSpPr>
        <p:spPr bwMode="auto">
          <a:xfrm>
            <a:off x="3053273"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Rectangle: Rounded Corners 25" descr="Dashed box">
            <a:extLst>
              <a:ext uri="{FF2B5EF4-FFF2-40B4-BE49-F238E27FC236}">
                <a16:creationId xmlns:a16="http://schemas.microsoft.com/office/drawing/2014/main" id="{630A22C8-7B8D-2DC7-8C38-33574ED91276}"/>
              </a:ext>
            </a:extLst>
          </p:cNvPr>
          <p:cNvSpPr/>
          <p:nvPr/>
        </p:nvSpPr>
        <p:spPr bwMode="auto">
          <a:xfrm>
            <a:off x="1431538" y="3516643"/>
            <a:ext cx="2511812" cy="2160896"/>
          </a:xfrm>
          <a:prstGeom prst="roundRect">
            <a:avLst>
              <a:gd name="adj" fmla="val 2066"/>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8" name="TextBox 27">
            <a:extLst>
              <a:ext uri="{FF2B5EF4-FFF2-40B4-BE49-F238E27FC236}">
                <a16:creationId xmlns:a16="http://schemas.microsoft.com/office/drawing/2014/main" id="{8BF89B3B-2B47-458C-CB48-012280585D91}"/>
              </a:ext>
            </a:extLst>
          </p:cNvPr>
          <p:cNvSpPr txBox="1"/>
          <p:nvPr/>
        </p:nvSpPr>
        <p:spPr>
          <a:xfrm>
            <a:off x="1193180"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0" name="TextBox 29">
            <a:extLst>
              <a:ext uri="{FF2B5EF4-FFF2-40B4-BE49-F238E27FC236}">
                <a16:creationId xmlns:a16="http://schemas.microsoft.com/office/drawing/2014/main" id="{03B5A089-8377-902D-B7BE-7162328F2BF2}"/>
              </a:ext>
            </a:extLst>
          </p:cNvPr>
          <p:cNvSpPr txBox="1"/>
          <p:nvPr/>
        </p:nvSpPr>
        <p:spPr>
          <a:xfrm>
            <a:off x="1720840"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2" name="TextBox 31">
            <a:extLst>
              <a:ext uri="{FF2B5EF4-FFF2-40B4-BE49-F238E27FC236}">
                <a16:creationId xmlns:a16="http://schemas.microsoft.com/office/drawing/2014/main" id="{4790C372-93AF-D903-5893-92A9DF13E1D7}"/>
              </a:ext>
            </a:extLst>
          </p:cNvPr>
          <p:cNvSpPr txBox="1"/>
          <p:nvPr/>
        </p:nvSpPr>
        <p:spPr>
          <a:xfrm>
            <a:off x="1721177"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4" name="Freeform 182" descr="Storage icon">
            <a:extLst>
              <a:ext uri="{FF2B5EF4-FFF2-40B4-BE49-F238E27FC236}">
                <a16:creationId xmlns:a16="http://schemas.microsoft.com/office/drawing/2014/main" id="{C2EDFDC9-0E69-58EA-FF4E-102F361AC8AF}"/>
              </a:ext>
            </a:extLst>
          </p:cNvPr>
          <p:cNvSpPr/>
          <p:nvPr/>
        </p:nvSpPr>
        <p:spPr bwMode="auto">
          <a:xfrm>
            <a:off x="3055607"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6D3B105D-4AEA-34DB-8EB8-F18888E2A5B2}"/>
              </a:ext>
            </a:extLst>
          </p:cNvPr>
          <p:cNvSpPr txBox="1"/>
          <p:nvPr/>
        </p:nvSpPr>
        <p:spPr>
          <a:xfrm>
            <a:off x="167448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38" name="Freeform 182" descr="Storage icon">
            <a:extLst>
              <a:ext uri="{FF2B5EF4-FFF2-40B4-BE49-F238E27FC236}">
                <a16:creationId xmlns:a16="http://schemas.microsoft.com/office/drawing/2014/main" id="{F0D4DE66-B377-00F6-0F46-07CA257A17DA}"/>
              </a:ext>
            </a:extLst>
          </p:cNvPr>
          <p:cNvSpPr/>
          <p:nvPr/>
        </p:nvSpPr>
        <p:spPr bwMode="auto">
          <a:xfrm>
            <a:off x="407790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DE6713D2-337A-B371-3FC2-2F8CEC14F67F}"/>
              </a:ext>
            </a:extLst>
          </p:cNvPr>
          <p:cNvSpPr txBox="1"/>
          <p:nvPr/>
        </p:nvSpPr>
        <p:spPr>
          <a:xfrm>
            <a:off x="300939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2" name="TextBox 41">
            <a:extLst>
              <a:ext uri="{FF2B5EF4-FFF2-40B4-BE49-F238E27FC236}">
                <a16:creationId xmlns:a16="http://schemas.microsoft.com/office/drawing/2014/main" id="{D2F64656-4C51-5C81-EE7F-1DE77A786EAA}"/>
              </a:ext>
            </a:extLst>
          </p:cNvPr>
          <p:cNvSpPr txBox="1"/>
          <p:nvPr/>
        </p:nvSpPr>
        <p:spPr>
          <a:xfrm>
            <a:off x="8660821" y="1599870"/>
            <a:ext cx="1558220" cy="3693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Secondary</a:t>
            </a:r>
          </a:p>
        </p:txBody>
      </p:sp>
      <p:pic>
        <p:nvPicPr>
          <p:cNvPr id="43" name="Graphic 42" descr="SQL Server 2022 icon">
            <a:extLst>
              <a:ext uri="{FF2B5EF4-FFF2-40B4-BE49-F238E27FC236}">
                <a16:creationId xmlns:a16="http://schemas.microsoft.com/office/drawing/2014/main" id="{06886C05-BB90-F00D-0F0D-AB9A39554A73}"/>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783447" y="2336418"/>
            <a:ext cx="698148" cy="698148"/>
          </a:xfrm>
          <a:prstGeom prst="rect">
            <a:avLst/>
          </a:prstGeom>
        </p:spPr>
      </p:pic>
      <p:sp>
        <p:nvSpPr>
          <p:cNvPr id="44" name="TextBox 43">
            <a:extLst>
              <a:ext uri="{FF2B5EF4-FFF2-40B4-BE49-F238E27FC236}">
                <a16:creationId xmlns:a16="http://schemas.microsoft.com/office/drawing/2014/main" id="{4ABC4087-0682-4D95-8264-DA9F1913BCB1}"/>
              </a:ext>
            </a:extLst>
          </p:cNvPr>
          <p:cNvSpPr txBox="1"/>
          <p:nvPr/>
        </p:nvSpPr>
        <p:spPr>
          <a:xfrm>
            <a:off x="8828003" y="404217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&lt;db&gt;</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45" name="Freeform 182" descr="Storage icon">
            <a:extLst>
              <a:ext uri="{FF2B5EF4-FFF2-40B4-BE49-F238E27FC236}">
                <a16:creationId xmlns:a16="http://schemas.microsoft.com/office/drawing/2014/main" id="{3BB543EF-B48B-F6F7-5A08-81ECD8B2DDDA}"/>
              </a:ext>
            </a:extLst>
          </p:cNvPr>
          <p:cNvSpPr/>
          <p:nvPr/>
        </p:nvSpPr>
        <p:spPr bwMode="auto">
          <a:xfrm>
            <a:off x="9425657" y="250612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Freeform 182" descr="Storage icon">
            <a:extLst>
              <a:ext uri="{FF2B5EF4-FFF2-40B4-BE49-F238E27FC236}">
                <a16:creationId xmlns:a16="http://schemas.microsoft.com/office/drawing/2014/main" id="{97816724-1365-8C60-DF0D-0902640F470E}"/>
              </a:ext>
            </a:extLst>
          </p:cNvPr>
          <p:cNvSpPr/>
          <p:nvPr/>
        </p:nvSpPr>
        <p:spPr bwMode="auto">
          <a:xfrm>
            <a:off x="9865808" y="446903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Freeform 182" descr="Storage icon">
            <a:extLst>
              <a:ext uri="{FF2B5EF4-FFF2-40B4-BE49-F238E27FC236}">
                <a16:creationId xmlns:a16="http://schemas.microsoft.com/office/drawing/2014/main" id="{F68180A3-C054-34C4-A34C-8792E813C980}"/>
              </a:ext>
            </a:extLst>
          </p:cNvPr>
          <p:cNvSpPr/>
          <p:nvPr/>
        </p:nvSpPr>
        <p:spPr bwMode="auto">
          <a:xfrm>
            <a:off x="9870385" y="5017341"/>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Rounded Corners 47" descr="Dashed box">
            <a:extLst>
              <a:ext uri="{FF2B5EF4-FFF2-40B4-BE49-F238E27FC236}">
                <a16:creationId xmlns:a16="http://schemas.microsoft.com/office/drawing/2014/main" id="{3EC230A8-8924-57EE-3456-F0434D33A7DB}"/>
              </a:ext>
            </a:extLst>
          </p:cNvPr>
          <p:cNvSpPr/>
          <p:nvPr/>
        </p:nvSpPr>
        <p:spPr bwMode="auto">
          <a:xfrm>
            <a:off x="8248650" y="3516643"/>
            <a:ext cx="2511812" cy="2160896"/>
          </a:xfrm>
          <a:prstGeom prst="roundRect">
            <a:avLst>
              <a:gd name="adj" fmla="val 1579"/>
            </a:avLst>
          </a:prstGeom>
          <a:noFill/>
          <a:ln w="1905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9" name="TextBox 48">
            <a:extLst>
              <a:ext uri="{FF2B5EF4-FFF2-40B4-BE49-F238E27FC236}">
                <a16:creationId xmlns:a16="http://schemas.microsoft.com/office/drawing/2014/main" id="{B3A86F36-16E4-26EC-2840-910FF442381D}"/>
              </a:ext>
            </a:extLst>
          </p:cNvPr>
          <p:cNvSpPr txBox="1"/>
          <p:nvPr/>
        </p:nvSpPr>
        <p:spPr>
          <a:xfrm>
            <a:off x="8010292" y="366383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0" name="TextBox 49">
            <a:extLst>
              <a:ext uri="{FF2B5EF4-FFF2-40B4-BE49-F238E27FC236}">
                <a16:creationId xmlns:a16="http://schemas.microsoft.com/office/drawing/2014/main" id="{DFB1ED24-265C-3A69-7081-D0E738D3E49F}"/>
              </a:ext>
            </a:extLst>
          </p:cNvPr>
          <p:cNvSpPr txBox="1"/>
          <p:nvPr/>
        </p:nvSpPr>
        <p:spPr>
          <a:xfrm>
            <a:off x="8537952" y="4553710"/>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1" name="TextBox 50">
            <a:extLst>
              <a:ext uri="{FF2B5EF4-FFF2-40B4-BE49-F238E27FC236}">
                <a16:creationId xmlns:a16="http://schemas.microsoft.com/office/drawing/2014/main" id="{B4EDB4D5-CA67-D758-823D-603BB297F414}"/>
              </a:ext>
            </a:extLst>
          </p:cNvPr>
          <p:cNvSpPr txBox="1"/>
          <p:nvPr/>
        </p:nvSpPr>
        <p:spPr>
          <a:xfrm>
            <a:off x="8538289" y="5118655"/>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MyAG_msdb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2" name="Freeform 182" descr="Storage icon">
            <a:extLst>
              <a:ext uri="{FF2B5EF4-FFF2-40B4-BE49-F238E27FC236}">
                <a16:creationId xmlns:a16="http://schemas.microsoft.com/office/drawing/2014/main" id="{39E3C3A6-810D-9532-73BE-621BBAC147A9}"/>
              </a:ext>
            </a:extLst>
          </p:cNvPr>
          <p:cNvSpPr/>
          <p:nvPr/>
        </p:nvSpPr>
        <p:spPr bwMode="auto">
          <a:xfrm>
            <a:off x="9872719" y="3909652"/>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extBox 52">
            <a:extLst>
              <a:ext uri="{FF2B5EF4-FFF2-40B4-BE49-F238E27FC236}">
                <a16:creationId xmlns:a16="http://schemas.microsoft.com/office/drawing/2014/main" id="{F61B0A1F-7031-F546-F1C8-E65D3D44D3A4}"/>
              </a:ext>
            </a:extLst>
          </p:cNvPr>
          <p:cNvSpPr txBox="1"/>
          <p:nvPr/>
        </p:nvSpPr>
        <p:spPr>
          <a:xfrm>
            <a:off x="8357144" y="2570501"/>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master</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4" name="Freeform 182" descr="Storage icon">
            <a:extLst>
              <a:ext uri="{FF2B5EF4-FFF2-40B4-BE49-F238E27FC236}">
                <a16:creationId xmlns:a16="http://schemas.microsoft.com/office/drawing/2014/main" id="{D5ED2CDE-4155-ED95-8273-35982442AFCB}"/>
              </a:ext>
            </a:extLst>
          </p:cNvPr>
          <p:cNvSpPr/>
          <p:nvPr/>
        </p:nvSpPr>
        <p:spPr bwMode="auto">
          <a:xfrm>
            <a:off x="10760568" y="2502360"/>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TextBox 54">
            <a:extLst>
              <a:ext uri="{FF2B5EF4-FFF2-40B4-BE49-F238E27FC236}">
                <a16:creationId xmlns:a16="http://schemas.microsoft.com/office/drawing/2014/main" id="{3ABF0D35-270C-E389-D901-93FB49D2DAEA}"/>
              </a:ext>
            </a:extLst>
          </p:cNvPr>
          <p:cNvSpPr txBox="1"/>
          <p:nvPr/>
        </p:nvSpPr>
        <p:spPr>
          <a:xfrm>
            <a:off x="9692055" y="2566732"/>
            <a:ext cx="1347649"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lang="en-US" sz="1400" kern="0" dirty="0">
                <a:solidFill>
                  <a:srgbClr val="0078D4"/>
                </a:solidFill>
                <a:latin typeface="Segoe UI Semibold"/>
                <a:ea typeface="STXihei" panose="020B0503020204020204" pitchFamily="2" charset="-122"/>
                <a:cs typeface="Segoe UI Semibold" panose="020B0702040204020203" pitchFamily="34" charset="0"/>
              </a:rPr>
              <a:t>msdb</a:t>
            </a:r>
            <a:endParaRPr kumimoji="0" lang="en-US" sz="1400" b="0" i="0" u="none" strike="noStrike" kern="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56" name="TextBox 55">
            <a:extLst>
              <a:ext uri="{FF2B5EF4-FFF2-40B4-BE49-F238E27FC236}">
                <a16:creationId xmlns:a16="http://schemas.microsoft.com/office/drawing/2014/main" id="{54512509-885F-4D09-1031-DCE9C201F0C1}"/>
              </a:ext>
            </a:extLst>
          </p:cNvPr>
          <p:cNvSpPr txBox="1"/>
          <p:nvPr/>
        </p:nvSpPr>
        <p:spPr>
          <a:xfrm>
            <a:off x="5288059" y="4428402"/>
            <a:ext cx="1615883" cy="286232"/>
          </a:xfrm>
          <a:prstGeom prst="rect">
            <a:avLst/>
          </a:prstGeom>
          <a:noFill/>
        </p:spPr>
        <p:txBody>
          <a:bodyPr wrap="square">
            <a:sp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4"/>
                </a:solidFill>
                <a:effectLst/>
                <a:uLnTx/>
                <a:uFillTx/>
                <a:latin typeface="+mj-lt"/>
                <a:ea typeface="STXihei" panose="020B0503020204020204" pitchFamily="2" charset="-122"/>
                <a:cs typeface="Segoe UI Semibold" panose="020B0702040204020203" pitchFamily="34" charset="0"/>
              </a:rPr>
              <a:t>Log changes</a:t>
            </a:r>
          </a:p>
        </p:txBody>
      </p:sp>
      <p:cxnSp>
        <p:nvCxnSpPr>
          <p:cNvPr id="57" name="Straight Arrow Connector 56">
            <a:extLst>
              <a:ext uri="{FF2B5EF4-FFF2-40B4-BE49-F238E27FC236}">
                <a16:creationId xmlns:a16="http://schemas.microsoft.com/office/drawing/2014/main" id="{EA3D0C4B-D501-0D0C-1F5E-7221A5982333}"/>
              </a:ext>
              <a:ext uri="{C183D7F6-B498-43B3-948B-1728B52AA6E4}">
                <adec:decorative xmlns:adec="http://schemas.microsoft.com/office/drawing/2017/decorative" val="1"/>
              </a:ext>
            </a:extLst>
          </p:cNvPr>
          <p:cNvCxnSpPr>
            <a:cxnSpLocks/>
          </p:cNvCxnSpPr>
          <p:nvPr/>
        </p:nvCxnSpPr>
        <p:spPr>
          <a:xfrm>
            <a:off x="4230030" y="4762357"/>
            <a:ext cx="3731940" cy="0"/>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
        <p:nvSpPr>
          <p:cNvPr id="84" name="TextBox 83">
            <a:extLst>
              <a:ext uri="{FF2B5EF4-FFF2-40B4-BE49-F238E27FC236}">
                <a16:creationId xmlns:a16="http://schemas.microsoft.com/office/drawing/2014/main" id="{A79FDB58-7855-DA70-94A6-4F17C46C30FE}"/>
              </a:ext>
            </a:extLst>
          </p:cNvPr>
          <p:cNvSpPr txBox="1"/>
          <p:nvPr/>
        </p:nvSpPr>
        <p:spPr>
          <a:xfrm>
            <a:off x="5080000" y="3050192"/>
            <a:ext cx="1912646" cy="480131"/>
          </a:xfrm>
          <a:prstGeom prst="rect">
            <a:avLst/>
          </a:prstGeom>
          <a:noFill/>
        </p:spPr>
        <p:txBody>
          <a:bodyPr wrap="square">
            <a:spAutoFit/>
          </a:bodyPr>
          <a:lstStyle>
            <a:defPPr>
              <a:defRPr lang="en-US"/>
            </a:defPPr>
            <a:lvl1pPr marR="0" lvl="0" indent="0" algn="ctr" defTabSz="913927" fontAlgn="base">
              <a:lnSpc>
                <a:spcPct val="90000"/>
              </a:lnSpc>
              <a:spcBef>
                <a:spcPct val="0"/>
              </a:spcBef>
              <a:spcAft>
                <a:spcPct val="0"/>
              </a:spcAft>
              <a:buClrTx/>
              <a:buSzTx/>
              <a:buFontTx/>
              <a:buNone/>
              <a:tabLst/>
              <a:defRPr kumimoji="0" sz="1400" b="0" i="0" u="none" strike="noStrike" kern="0" cap="none" spc="0" normalizeH="0" baseline="0">
                <a:ln>
                  <a:noFill/>
                </a:ln>
                <a:solidFill>
                  <a:srgbClr val="0078D4"/>
                </a:solidFill>
                <a:effectLst/>
                <a:uLnTx/>
                <a:uFillTx/>
                <a:latin typeface="+mj-lt"/>
                <a:ea typeface="STXihei" panose="020B0503020204020204" pitchFamily="2" charset="-122"/>
                <a:cs typeface="Segoe UI Semibold" panose="020B0702040204020203" pitchFamily="34" charset="0"/>
              </a:defRPr>
            </a:lvl1pPr>
          </a:lstStyle>
          <a:p>
            <a:r>
              <a:rPr lang="en-US" dirty="0"/>
              <a:t>Listener</a:t>
            </a:r>
          </a:p>
          <a:p>
            <a:r>
              <a:rPr lang="en-US" dirty="0"/>
              <a:t>or direct db context</a:t>
            </a:r>
          </a:p>
        </p:txBody>
      </p:sp>
      <p:cxnSp>
        <p:nvCxnSpPr>
          <p:cNvPr id="8" name="Straight Arrow Connector 7">
            <a:extLst>
              <a:ext uri="{FF2B5EF4-FFF2-40B4-BE49-F238E27FC236}">
                <a16:creationId xmlns:a16="http://schemas.microsoft.com/office/drawing/2014/main" id="{B9ED8AC2-452D-FDE4-1276-EB2500384728}"/>
              </a:ext>
              <a:ext uri="{C183D7F6-B498-43B3-948B-1728B52AA6E4}">
                <adec:decorative xmlns:adec="http://schemas.microsoft.com/office/drawing/2017/decorative" val="1"/>
              </a:ext>
            </a:extLst>
          </p:cNvPr>
          <p:cNvCxnSpPr>
            <a:cxnSpLocks/>
          </p:cNvCxnSpPr>
          <p:nvPr/>
        </p:nvCxnSpPr>
        <p:spPr>
          <a:xfrm flipH="1">
            <a:off x="418070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cxnSp>
        <p:nvCxnSpPr>
          <p:cNvPr id="10" name="Straight Arrow Connector 9">
            <a:extLst>
              <a:ext uri="{FF2B5EF4-FFF2-40B4-BE49-F238E27FC236}">
                <a16:creationId xmlns:a16="http://schemas.microsoft.com/office/drawing/2014/main" id="{746D4347-7385-FDC3-8552-7E41D8F71855}"/>
              </a:ext>
              <a:ext uri="{C183D7F6-B498-43B3-948B-1728B52AA6E4}">
                <adec:decorative xmlns:adec="http://schemas.microsoft.com/office/drawing/2017/decorative" val="1"/>
              </a:ext>
            </a:extLst>
          </p:cNvPr>
          <p:cNvCxnSpPr>
            <a:cxnSpLocks/>
          </p:cNvCxnSpPr>
          <p:nvPr/>
        </p:nvCxnSpPr>
        <p:spPr>
          <a:xfrm>
            <a:off x="6707746" y="2852430"/>
            <a:ext cx="1261633" cy="1105371"/>
          </a:xfrm>
          <a:prstGeom prst="straightConnector1">
            <a:avLst/>
          </a:prstGeom>
          <a:noFill/>
          <a:ln w="19050" cap="flat" cmpd="sng" algn="ctr">
            <a:solidFill>
              <a:srgbClr val="0078D4"/>
            </a:solidFill>
            <a:prstDash val="dash"/>
            <a:headEnd type="arrow" w="lg" len="sm"/>
            <a:tailEnd type="arrow" w="lg" len="sm"/>
          </a:ln>
          <a:effectLst>
            <a:outerShdw blurRad="88900" dist="38100" dir="2700000" sx="101000" sy="101000" algn="ctr" rotWithShape="0">
              <a:srgbClr val="000000">
                <a:alpha val="15000"/>
              </a:srgbClr>
            </a:outerShdw>
          </a:effectLst>
        </p:spPr>
      </p:cxnSp>
    </p:spTree>
    <p:extLst>
      <p:ext uri="{BB962C8B-B14F-4D97-AF65-F5344CB8AC3E}">
        <p14:creationId xmlns:p14="http://schemas.microsoft.com/office/powerpoint/2010/main" val="316455556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2425541"/>
            <a:ext cx="4167887" cy="1107996"/>
          </a:xfrm>
        </p:spPr>
        <p:txBody>
          <a:bodyPr wrap="square" anchor="b">
            <a:normAutofit/>
          </a:bodyPr>
          <a:lstStyle/>
          <a:p>
            <a:r>
              <a:rPr lang="en-US" dirty="0"/>
              <a:t>Demo</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962400"/>
            <a:ext cx="4164583" cy="338554"/>
          </a:xfrm>
        </p:spPr>
        <p:txBody>
          <a:bodyPr wrap="square">
            <a:noAutofit/>
          </a:bodyPr>
          <a:lstStyle/>
          <a:p>
            <a:pPr>
              <a:spcAft>
                <a:spcPts val="600"/>
              </a:spcAft>
            </a:pPr>
            <a:r>
              <a:rPr lang="en-US" sz="2400" dirty="0">
                <a:latin typeface="+mj-lt"/>
              </a:rPr>
              <a:t>Exercise 4.2</a:t>
            </a:r>
          </a:p>
          <a:p>
            <a:pPr>
              <a:spcAft>
                <a:spcPts val="600"/>
              </a:spcAft>
            </a:pPr>
            <a:r>
              <a:rPr lang="en-US" sz="2400" dirty="0">
                <a:latin typeface="+mj-lt"/>
              </a:rPr>
              <a:t>Contained Availability Groups</a:t>
            </a:r>
          </a:p>
        </p:txBody>
      </p:sp>
      <p:pic>
        <p:nvPicPr>
          <p:cNvPr id="9" name="Picture 6" descr="Forklift lifting a container in the yard">
            <a:extLst>
              <a:ext uri="{FF2B5EF4-FFF2-40B4-BE49-F238E27FC236}">
                <a16:creationId xmlns:a16="http://schemas.microsoft.com/office/drawing/2014/main" id="{B1AED333-B5F9-9B48-6F0A-395539C4DCEF}"/>
              </a:ext>
            </a:extLst>
          </p:cNvPr>
          <p:cNvPicPr>
            <a:picLocks noChangeAspect="1"/>
          </p:cNvPicPr>
          <p:nvPr/>
        </p:nvPicPr>
        <p:blipFill rotWithShape="1">
          <a:blip r:embed="rId3"/>
          <a:srcRect l="7040" r="26209" b="-1"/>
          <a:stretch/>
        </p:blipFill>
        <p:spPr>
          <a:xfrm>
            <a:off x="5334000" y="10"/>
            <a:ext cx="6858000" cy="6857990"/>
          </a:xfrm>
          <a:prstGeom prst="rect">
            <a:avLst/>
          </a:prstGeom>
          <a:noFill/>
        </p:spPr>
      </p:pic>
    </p:spTree>
    <p:extLst>
      <p:ext uri="{BB962C8B-B14F-4D97-AF65-F5344CB8AC3E}">
        <p14:creationId xmlns:p14="http://schemas.microsoft.com/office/powerpoint/2010/main" val="3797744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C397-ACC1-9F6F-6196-D2494EECBF39}"/>
              </a:ext>
            </a:extLst>
          </p:cNvPr>
          <p:cNvSpPr>
            <a:spLocks noGrp="1"/>
          </p:cNvSpPr>
          <p:nvPr>
            <p:ph type="title"/>
          </p:nvPr>
        </p:nvSpPr>
        <p:spPr/>
        <p:txBody>
          <a:bodyPr/>
          <a:lstStyle/>
          <a:p>
            <a:r>
              <a:rPr lang="en-US" dirty="0"/>
              <a:t>Cross-Platform Snapshot Backups</a:t>
            </a:r>
          </a:p>
        </p:txBody>
      </p:sp>
      <p:sp>
        <p:nvSpPr>
          <p:cNvPr id="6" name="Rectangle: Rounded Corners 5">
            <a:extLst>
              <a:ext uri="{FF2B5EF4-FFF2-40B4-BE49-F238E27FC236}">
                <a16:creationId xmlns:a16="http://schemas.microsoft.com/office/drawing/2014/main" id="{F7D20565-052B-26C8-740C-33051E165F1F}"/>
              </a:ext>
            </a:extLst>
          </p:cNvPr>
          <p:cNvSpPr/>
          <p:nvPr/>
        </p:nvSpPr>
        <p:spPr>
          <a:xfrm>
            <a:off x="584200" y="1436688"/>
            <a:ext cx="5367338" cy="2068512"/>
          </a:xfrm>
          <a:prstGeom prst="roundRect">
            <a:avLst>
              <a:gd name="adj" fmla="val 4708"/>
            </a:avLst>
          </a:prstGeom>
          <a:solidFill>
            <a:schemeClr val="bg2"/>
          </a:solidFill>
          <a:ln>
            <a:noFill/>
          </a:ln>
        </p:spPr>
        <p:style>
          <a:lnRef idx="2">
            <a:schemeClr val="lt1">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solidFill>
                  <a:schemeClr val="tx1"/>
                </a:solidFill>
                <a:latin typeface="+mj-lt"/>
              </a:rPr>
              <a:t>Before</a:t>
            </a:r>
          </a:p>
          <a:p>
            <a:pPr marL="0" lvl="1" algn="l" defTabSz="1155700">
              <a:lnSpc>
                <a:spcPct val="90000"/>
              </a:lnSpc>
              <a:spcBef>
                <a:spcPct val="0"/>
              </a:spcBef>
              <a:spcAft>
                <a:spcPts val="1200"/>
              </a:spcAft>
            </a:pPr>
            <a:r>
              <a:rPr lang="en-US" sz="2000" kern="1200" dirty="0">
                <a:solidFill>
                  <a:schemeClr val="tx1"/>
                </a:solidFill>
              </a:rPr>
              <a:t>VDI Program</a:t>
            </a:r>
          </a:p>
          <a:p>
            <a:pPr marL="0" lvl="1" algn="l" defTabSz="1155700">
              <a:lnSpc>
                <a:spcPct val="90000"/>
              </a:lnSpc>
              <a:spcBef>
                <a:spcPct val="0"/>
              </a:spcBef>
              <a:spcAft>
                <a:spcPts val="1200"/>
              </a:spcAft>
            </a:pPr>
            <a:r>
              <a:rPr lang="en-US" sz="2000" kern="1200" dirty="0">
                <a:solidFill>
                  <a:schemeClr val="tx1"/>
                </a:solidFill>
              </a:rPr>
              <a:t>VSS and SQL Writer</a:t>
            </a:r>
          </a:p>
        </p:txBody>
      </p:sp>
      <p:sp>
        <p:nvSpPr>
          <p:cNvPr id="7" name="Rectangle: Rounded Corners 6">
            <a:extLst>
              <a:ext uri="{FF2B5EF4-FFF2-40B4-BE49-F238E27FC236}">
                <a16:creationId xmlns:a16="http://schemas.microsoft.com/office/drawing/2014/main" id="{1E40A5B9-6B32-FB42-09F3-1278BB085001}"/>
              </a:ext>
            </a:extLst>
          </p:cNvPr>
          <p:cNvSpPr/>
          <p:nvPr/>
        </p:nvSpPr>
        <p:spPr>
          <a:xfrm>
            <a:off x="6242051" y="1436688"/>
            <a:ext cx="5367338" cy="2068512"/>
          </a:xfrm>
          <a:prstGeom prst="roundRect">
            <a:avLst>
              <a:gd name="adj" fmla="val 5795"/>
            </a:avLst>
          </a:prstGeom>
          <a:solidFill>
            <a:schemeClr val="accent1"/>
          </a:solidFill>
          <a:ln>
            <a:noFill/>
          </a:ln>
        </p:spPr>
        <p:style>
          <a:lnRef idx="2">
            <a:schemeClr val="lt1">
              <a:hueOff val="0"/>
              <a:satOff val="0"/>
              <a:lumOff val="0"/>
              <a:alphaOff val="0"/>
            </a:schemeClr>
          </a:lnRef>
          <a:fillRef idx="1">
            <a:schemeClr val="accent1">
              <a:shade val="80000"/>
              <a:hueOff val="785154"/>
              <a:satOff val="-42873"/>
              <a:lumOff val="35880"/>
              <a:alphaOff val="0"/>
            </a:schemeClr>
          </a:fillRef>
          <a:effectRef idx="0">
            <a:schemeClr val="accent1">
              <a:shade val="80000"/>
              <a:hueOff val="785154"/>
              <a:satOff val="-42873"/>
              <a:lumOff val="35880"/>
              <a:alphaOff val="0"/>
            </a:schemeClr>
          </a:effectRef>
          <a:fontRef idx="minor">
            <a:schemeClr val="lt1"/>
          </a:fontRef>
        </p:style>
        <p:txBody>
          <a:bodyPr spcFirstLastPara="0" vert="horz" wrap="square" lIns="182880" tIns="125730" rIns="182880" bIns="125730" numCol="1" spcCol="1270" anchor="t" anchorCtr="0">
            <a:noAutofit/>
          </a:bodyPr>
          <a:lstStyle/>
          <a:p>
            <a:pPr marL="0" lvl="0" indent="0" algn="l" defTabSz="1466850">
              <a:lnSpc>
                <a:spcPct val="90000"/>
              </a:lnSpc>
              <a:spcBef>
                <a:spcPct val="0"/>
              </a:spcBef>
              <a:spcAft>
                <a:spcPct val="35000"/>
              </a:spcAft>
              <a:buNone/>
            </a:pPr>
            <a:r>
              <a:rPr lang="en-US" sz="2800" kern="1200" dirty="0">
                <a:latin typeface="+mj-lt"/>
              </a:rPr>
              <a:t>Now</a:t>
            </a:r>
          </a:p>
          <a:p>
            <a:pPr marL="0" lvl="1" defTabSz="1155700">
              <a:lnSpc>
                <a:spcPct val="90000"/>
              </a:lnSpc>
              <a:spcBef>
                <a:spcPct val="0"/>
              </a:spcBef>
              <a:spcAft>
                <a:spcPts val="1200"/>
              </a:spcAft>
            </a:pPr>
            <a:r>
              <a:rPr lang="en-US" sz="2000" dirty="0">
                <a:solidFill>
                  <a:schemeClr val="bg1"/>
                </a:solidFill>
              </a:rPr>
              <a:t>T-SQL suspend I/O</a:t>
            </a:r>
          </a:p>
          <a:p>
            <a:pPr marL="0" lvl="1" defTabSz="1155700">
              <a:lnSpc>
                <a:spcPct val="90000"/>
              </a:lnSpc>
              <a:spcBef>
                <a:spcPct val="0"/>
              </a:spcBef>
              <a:spcAft>
                <a:spcPts val="1200"/>
              </a:spcAft>
            </a:pPr>
            <a:r>
              <a:rPr lang="en-US" sz="2000" dirty="0">
                <a:solidFill>
                  <a:schemeClr val="bg1"/>
                </a:solidFill>
              </a:rPr>
              <a:t>Perform your snapshot</a:t>
            </a:r>
          </a:p>
          <a:p>
            <a:pPr marL="0" lvl="1" defTabSz="1155700">
              <a:lnSpc>
                <a:spcPct val="90000"/>
              </a:lnSpc>
              <a:spcBef>
                <a:spcPct val="0"/>
              </a:spcBef>
              <a:spcAft>
                <a:spcPts val="1200"/>
              </a:spcAft>
            </a:pPr>
            <a:r>
              <a:rPr lang="en-US" sz="2000" dirty="0">
                <a:solidFill>
                  <a:schemeClr val="bg1"/>
                </a:solidFill>
              </a:rPr>
              <a:t>T-SQL resume I/O</a:t>
            </a:r>
          </a:p>
        </p:txBody>
      </p:sp>
      <p:sp>
        <p:nvSpPr>
          <p:cNvPr id="4" name="TextBox 3">
            <a:extLst>
              <a:ext uri="{FF2B5EF4-FFF2-40B4-BE49-F238E27FC236}">
                <a16:creationId xmlns:a16="http://schemas.microsoft.com/office/drawing/2014/main" id="{6F27D3D5-1E39-108C-1B4E-5E36367AED03}"/>
              </a:ext>
            </a:extLst>
          </p:cNvPr>
          <p:cNvSpPr txBox="1"/>
          <p:nvPr/>
        </p:nvSpPr>
        <p:spPr>
          <a:xfrm>
            <a:off x="1032933" y="3994190"/>
            <a:ext cx="10874364" cy="2616101"/>
          </a:xfrm>
          <a:prstGeom prst="rect">
            <a:avLst/>
          </a:prstGeom>
          <a:noFill/>
        </p:spPr>
        <p:txBody>
          <a:bodyPr wrap="square" lIns="0" tIns="0" rIns="0" bIns="0" rtlCol="0">
            <a:spAutoFit/>
          </a:bodyPr>
          <a:lstStyle/>
          <a:p>
            <a:pPr>
              <a:spcAft>
                <a:spcPts val="1200"/>
              </a:spcAft>
            </a:pPr>
            <a:r>
              <a:rPr lang="en-US" sz="2000" dirty="0">
                <a:gradFill>
                  <a:gsLst>
                    <a:gs pos="2917">
                      <a:schemeClr val="tx1"/>
                    </a:gs>
                    <a:gs pos="30000">
                      <a:schemeClr val="tx1"/>
                    </a:gs>
                  </a:gsLst>
                  <a:lin ang="5400000" scaled="0"/>
                </a:gradFill>
              </a:rPr>
              <a:t>Why? Backup TB in seconds or milliseconds? Constant performance regardless of size</a:t>
            </a:r>
          </a:p>
          <a:p>
            <a:pPr>
              <a:spcAft>
                <a:spcPts val="1200"/>
              </a:spcAft>
            </a:pPr>
            <a:r>
              <a:rPr lang="en-US" sz="2000" dirty="0">
                <a:gradFill>
                  <a:gsLst>
                    <a:gs pos="2917">
                      <a:schemeClr val="tx1"/>
                    </a:gs>
                    <a:gs pos="30000">
                      <a:schemeClr val="tx1"/>
                    </a:gs>
                  </a:gsLst>
                  <a:lin ang="5400000" scaled="0"/>
                </a:gradFill>
              </a:rPr>
              <a:t>Why would I halt I/O vs </a:t>
            </a:r>
            <a:r>
              <a:rPr lang="en-US" sz="2000" i="1" dirty="0">
                <a:gradFill>
                  <a:gsLst>
                    <a:gs pos="2917">
                      <a:schemeClr val="tx1"/>
                    </a:gs>
                    <a:gs pos="30000">
                      <a:schemeClr val="tx1"/>
                    </a:gs>
                  </a:gsLst>
                  <a:lin ang="5400000" scaled="0"/>
                </a:gradFill>
              </a:rPr>
              <a:t>normal</a:t>
            </a:r>
            <a:r>
              <a:rPr lang="en-US" sz="2000" dirty="0">
                <a:gradFill>
                  <a:gsLst>
                    <a:gs pos="2917">
                      <a:schemeClr val="tx1"/>
                    </a:gs>
                    <a:gs pos="30000">
                      <a:schemeClr val="tx1"/>
                    </a:gs>
                  </a:gsLst>
                  <a:lin ang="5400000" scaled="0"/>
                </a:gradFill>
              </a:rPr>
              <a:t>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Restore faster!</a:t>
            </a:r>
          </a:p>
          <a:p>
            <a:pPr algn="l">
              <a:spcAft>
                <a:spcPts val="1200"/>
              </a:spcAft>
            </a:pPr>
            <a:r>
              <a:rPr lang="en-US" sz="2000" dirty="0">
                <a:gradFill>
                  <a:gsLst>
                    <a:gs pos="2917">
                      <a:schemeClr val="tx1"/>
                    </a:gs>
                    <a:gs pos="30000">
                      <a:schemeClr val="tx1"/>
                    </a:gs>
                  </a:gsLst>
                  <a:lin ang="5400000" scaled="0"/>
                </a:gradFill>
              </a:rPr>
              <a:t>Use storage that supports snapshots—Tip: Azure Storage does by default</a:t>
            </a:r>
          </a:p>
          <a:p>
            <a:pPr algn="l">
              <a:spcAft>
                <a:spcPts val="1200"/>
              </a:spcAft>
            </a:pPr>
            <a:r>
              <a:rPr lang="en-US" sz="2000" dirty="0">
                <a:gradFill>
                  <a:gsLst>
                    <a:gs pos="2917">
                      <a:schemeClr val="tx1"/>
                    </a:gs>
                    <a:gs pos="30000">
                      <a:schemeClr val="tx1"/>
                    </a:gs>
                  </a:gsLst>
                  <a:lin ang="5400000" scaled="0"/>
                </a:gradFill>
              </a:rPr>
              <a:t>Is this a SQL backup? </a:t>
            </a:r>
            <a:r>
              <a:rPr lang="en-US" sz="2000" b="1" dirty="0">
                <a:gradFill>
                  <a:gsLst>
                    <a:gs pos="2917">
                      <a:schemeClr val="tx1"/>
                    </a:gs>
                    <a:gs pos="30000">
                      <a:schemeClr val="tx1"/>
                    </a:gs>
                  </a:gsLst>
                  <a:lin ang="5400000" scaled="0"/>
                </a:gradFill>
              </a:rPr>
              <a:t>ANSWER</a:t>
            </a:r>
            <a:r>
              <a:rPr lang="en-US" sz="2000" dirty="0">
                <a:gradFill>
                  <a:gsLst>
                    <a:gs pos="2917">
                      <a:schemeClr val="tx1"/>
                    </a:gs>
                    <a:gs pos="30000">
                      <a:schemeClr val="tx1"/>
                    </a:gs>
                  </a:gsLst>
                  <a:lin ang="5400000" scaled="0"/>
                </a:gradFill>
              </a:rPr>
              <a:t>: Not a separate backup stream but you can restore it</a:t>
            </a:r>
          </a:p>
          <a:p>
            <a:pPr algn="l">
              <a:spcAft>
                <a:spcPts val="1200"/>
              </a:spcAft>
            </a:pPr>
            <a:r>
              <a:rPr lang="en-US" sz="2000" dirty="0">
                <a:gradFill>
                  <a:gsLst>
                    <a:gs pos="2917">
                      <a:schemeClr val="tx1"/>
                    </a:gs>
                    <a:gs pos="30000">
                      <a:schemeClr val="tx1"/>
                    </a:gs>
                  </a:gsLst>
                  <a:lin ang="5400000" scaled="0"/>
                </a:gradFill>
              </a:rPr>
              <a:t>Works on Windows and Linux</a:t>
            </a:r>
          </a:p>
          <a:p>
            <a:pPr algn="l">
              <a:spcAft>
                <a:spcPts val="1200"/>
              </a:spcAft>
            </a:pPr>
            <a:r>
              <a:rPr lang="en-US" sz="2000" dirty="0">
                <a:gradFill>
                  <a:gsLst>
                    <a:gs pos="2917">
                      <a:schemeClr val="tx1"/>
                    </a:gs>
                    <a:gs pos="30000">
                      <a:schemeClr val="tx1"/>
                    </a:gs>
                  </a:gsLst>
                  <a:lin ang="5400000" scaled="0"/>
                </a:gradFill>
              </a:rPr>
              <a:t>Users most likely see WRITELOG waits on suspend</a:t>
            </a:r>
          </a:p>
        </p:txBody>
      </p:sp>
      <p:sp>
        <p:nvSpPr>
          <p:cNvPr id="11" name="Graphic 6" descr="Check mark">
            <a:extLst>
              <a:ext uri="{FF2B5EF4-FFF2-40B4-BE49-F238E27FC236}">
                <a16:creationId xmlns:a16="http://schemas.microsoft.com/office/drawing/2014/main" id="{C93F2E06-FF46-3CA4-4511-83B4B61C60E0}"/>
              </a:ext>
            </a:extLst>
          </p:cNvPr>
          <p:cNvSpPr/>
          <p:nvPr/>
        </p:nvSpPr>
        <p:spPr>
          <a:xfrm>
            <a:off x="584200" y="4055314"/>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2" name="Graphic 6" descr="Check mark">
            <a:extLst>
              <a:ext uri="{FF2B5EF4-FFF2-40B4-BE49-F238E27FC236}">
                <a16:creationId xmlns:a16="http://schemas.microsoft.com/office/drawing/2014/main" id="{61051168-C694-B415-C57F-DB96D4A2948D}"/>
              </a:ext>
            </a:extLst>
          </p:cNvPr>
          <p:cNvSpPr/>
          <p:nvPr/>
        </p:nvSpPr>
        <p:spPr>
          <a:xfrm>
            <a:off x="584200" y="4514630"/>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3" name="Graphic 6" descr="Check mark">
            <a:extLst>
              <a:ext uri="{FF2B5EF4-FFF2-40B4-BE49-F238E27FC236}">
                <a16:creationId xmlns:a16="http://schemas.microsoft.com/office/drawing/2014/main" id="{F59212A6-E4F4-3983-3685-CFAE93383546}"/>
              </a:ext>
            </a:extLst>
          </p:cNvPr>
          <p:cNvSpPr/>
          <p:nvPr/>
        </p:nvSpPr>
        <p:spPr>
          <a:xfrm>
            <a:off x="584200" y="4973946"/>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4" name="Graphic 6" descr="Check mark">
            <a:extLst>
              <a:ext uri="{FF2B5EF4-FFF2-40B4-BE49-F238E27FC236}">
                <a16:creationId xmlns:a16="http://schemas.microsoft.com/office/drawing/2014/main" id="{1E64B08F-F2AE-6B33-B914-A585E5D11A15}"/>
              </a:ext>
            </a:extLst>
          </p:cNvPr>
          <p:cNvSpPr/>
          <p:nvPr/>
        </p:nvSpPr>
        <p:spPr>
          <a:xfrm>
            <a:off x="584200" y="5433262"/>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15" name="Graphic 6" descr="Check mark">
            <a:extLst>
              <a:ext uri="{FF2B5EF4-FFF2-40B4-BE49-F238E27FC236}">
                <a16:creationId xmlns:a16="http://schemas.microsoft.com/office/drawing/2014/main" id="{55FB8606-0B23-B488-9156-5E006692ABC5}"/>
              </a:ext>
            </a:extLst>
          </p:cNvPr>
          <p:cNvSpPr/>
          <p:nvPr/>
        </p:nvSpPr>
        <p:spPr>
          <a:xfrm>
            <a:off x="584200" y="5892579"/>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3" name="TextBox 2">
            <a:extLst>
              <a:ext uri="{FF2B5EF4-FFF2-40B4-BE49-F238E27FC236}">
                <a16:creationId xmlns:a16="http://schemas.microsoft.com/office/drawing/2014/main" id="{5F13F14A-299F-3C17-19F6-5E12AAD11CB6}"/>
              </a:ext>
            </a:extLst>
          </p:cNvPr>
          <p:cNvSpPr txBox="1"/>
          <p:nvPr/>
        </p:nvSpPr>
        <p:spPr>
          <a:xfrm>
            <a:off x="7258050" y="149423"/>
            <a:ext cx="4720972" cy="307777"/>
          </a:xfrm>
          <a:prstGeom prst="rect">
            <a:avLst/>
          </a:prstGeom>
          <a:noFill/>
        </p:spPr>
        <p:txBody>
          <a:bodyPr wrap="none" lIns="0" tIns="0" rIns="0" bIns="0" rtlCol="0">
            <a:spAutoFit/>
          </a:bodyPr>
          <a:lstStyle/>
          <a:p>
            <a:pPr algn="l"/>
            <a:r>
              <a:rPr lang="en-US" sz="2000" dirty="0">
                <a:solidFill>
                  <a:schemeClr val="accent1"/>
                </a:solidFill>
                <a:latin typeface="+mj-lt"/>
                <a:hlinkClick r:id="rId3"/>
              </a:rPr>
              <a:t>https://aka.ms/sql2022mechanicsupdate</a:t>
            </a:r>
            <a:endParaRPr lang="en-US" sz="2000" dirty="0">
              <a:solidFill>
                <a:schemeClr val="accent1"/>
              </a:solidFill>
              <a:latin typeface="+mj-lt"/>
            </a:endParaRPr>
          </a:p>
        </p:txBody>
      </p:sp>
      <p:sp>
        <p:nvSpPr>
          <p:cNvPr id="5" name="Graphic 6" descr="Check mark">
            <a:extLst>
              <a:ext uri="{FF2B5EF4-FFF2-40B4-BE49-F238E27FC236}">
                <a16:creationId xmlns:a16="http://schemas.microsoft.com/office/drawing/2014/main" id="{51481197-6095-6018-5C81-4B171D1FACD1}"/>
              </a:ext>
            </a:extLst>
          </p:cNvPr>
          <p:cNvSpPr/>
          <p:nvPr/>
        </p:nvSpPr>
        <p:spPr>
          <a:xfrm>
            <a:off x="575101" y="6389253"/>
            <a:ext cx="233466" cy="15795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44450" cap="flat">
            <a:gradFill>
              <a:gsLst>
                <a:gs pos="0">
                  <a:schemeClr val="accent3"/>
                </a:gs>
                <a:gs pos="100000">
                  <a:schemeClr val="accent1"/>
                </a:gs>
              </a:gsLst>
              <a:lin ang="5400000" scaled="1"/>
            </a:gradFill>
            <a:prstDash val="solid"/>
            <a:miter/>
          </a:ln>
        </p:spPr>
        <p:txBody>
          <a:bodyPr rtlCol="0" anchor="ctr"/>
          <a:lstStyle/>
          <a:p>
            <a:endParaRPr lang="en-US" dirty="0"/>
          </a:p>
        </p:txBody>
      </p:sp>
      <p:sp>
        <p:nvSpPr>
          <p:cNvPr id="9" name="TextBox 8">
            <a:extLst>
              <a:ext uri="{FF2B5EF4-FFF2-40B4-BE49-F238E27FC236}">
                <a16:creationId xmlns:a16="http://schemas.microsoft.com/office/drawing/2014/main" id="{3C0D5A7A-E3B8-6B3E-BADD-F041C161DC9F}"/>
              </a:ext>
            </a:extLst>
          </p:cNvPr>
          <p:cNvSpPr txBox="1"/>
          <p:nvPr/>
        </p:nvSpPr>
        <p:spPr>
          <a:xfrm>
            <a:off x="7487322" y="6195804"/>
            <a:ext cx="4845355" cy="584775"/>
          </a:xfrm>
          <a:prstGeom prst="rect">
            <a:avLst/>
          </a:prstGeom>
          <a:noFill/>
        </p:spPr>
        <p:txBody>
          <a:bodyPr wrap="square">
            <a:spAutoFit/>
          </a:bodyPr>
          <a:lstStyle/>
          <a:p>
            <a:pPr algn="l"/>
            <a:r>
              <a:rPr lang="en-US" sz="1600" b="1" dirty="0">
                <a:gradFill>
                  <a:gsLst>
                    <a:gs pos="2917">
                      <a:schemeClr val="tx1"/>
                    </a:gs>
                    <a:gs pos="30000">
                      <a:schemeClr val="tx1"/>
                    </a:gs>
                  </a:gsLst>
                  <a:lin ang="5400000" scaled="0"/>
                </a:gradFill>
              </a:rPr>
              <a:t>Tip</a:t>
            </a:r>
            <a:r>
              <a:rPr lang="en-US" sz="1600" dirty="0">
                <a:gradFill>
                  <a:gsLst>
                    <a:gs pos="2917">
                      <a:schemeClr val="tx1"/>
                    </a:gs>
                    <a:gs pos="30000">
                      <a:schemeClr val="tx1"/>
                    </a:gs>
                  </a:gsLst>
                  <a:lin ang="5400000" scaled="0"/>
                </a:gradFill>
              </a:rPr>
              <a:t>: Use undocumented and unsupported </a:t>
            </a:r>
          </a:p>
          <a:p>
            <a:pPr algn="l"/>
            <a:r>
              <a:rPr lang="en-US" sz="1600" dirty="0">
                <a:gradFill>
                  <a:gsLst>
                    <a:gs pos="2917">
                      <a:schemeClr val="tx1"/>
                    </a:gs>
                    <a:gs pos="30000">
                      <a:schemeClr val="tx1"/>
                    </a:gs>
                  </a:gsLst>
                  <a:lin ang="5400000" scaled="0"/>
                </a:gradFill>
              </a:rPr>
              <a:t>trace flag 3661 to test it</a:t>
            </a:r>
          </a:p>
        </p:txBody>
      </p:sp>
    </p:spTree>
    <p:extLst>
      <p:ext uri="{BB962C8B-B14F-4D97-AF65-F5344CB8AC3E}">
        <p14:creationId xmlns:p14="http://schemas.microsoft.com/office/powerpoint/2010/main" val="297286520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89C5-AAEB-4150-B046-184D987803D4}"/>
              </a:ext>
            </a:extLst>
          </p:cNvPr>
          <p:cNvSpPr>
            <a:spLocks noGrp="1"/>
          </p:cNvSpPr>
          <p:nvPr>
            <p:ph type="title"/>
          </p:nvPr>
        </p:nvSpPr>
        <p:spPr>
          <a:xfrm>
            <a:off x="588263" y="457200"/>
            <a:ext cx="11018520" cy="553998"/>
          </a:xfrm>
        </p:spPr>
        <p:txBody>
          <a:bodyPr/>
          <a:lstStyle/>
          <a:p>
            <a:r>
              <a:rPr lang="en-US" dirty="0"/>
              <a:t>SQL Server 2022—Hardware acceleration &amp; offloading</a:t>
            </a:r>
          </a:p>
        </p:txBody>
      </p:sp>
      <p:sp>
        <p:nvSpPr>
          <p:cNvPr id="3" name="Text Placeholder 2">
            <a:extLst>
              <a:ext uri="{FF2B5EF4-FFF2-40B4-BE49-F238E27FC236}">
                <a16:creationId xmlns:a16="http://schemas.microsoft.com/office/drawing/2014/main" id="{77259758-5991-4A4B-8ED1-C0430E30EDED}"/>
              </a:ext>
            </a:extLst>
          </p:cNvPr>
          <p:cNvSpPr>
            <a:spLocks noGrp="1"/>
          </p:cNvSpPr>
          <p:nvPr>
            <p:ph type="body" sz="quarter" idx="4294967295"/>
          </p:nvPr>
        </p:nvSpPr>
        <p:spPr>
          <a:xfrm>
            <a:off x="586740" y="1277938"/>
            <a:ext cx="4644021" cy="1566583"/>
          </a:xfrm>
        </p:spPr>
        <p:txBody>
          <a:bodyPr/>
          <a:lstStyle/>
          <a:p>
            <a:pPr mar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rPr>
              <a:t>Current customer demands</a:t>
            </a:r>
          </a:p>
          <a:p>
            <a:pPr marL="0" indent="0">
              <a:buNone/>
            </a:pPr>
            <a:r>
              <a:rPr lang="en-US" sz="1600" dirty="0"/>
              <a:t>Stability for critical workloads</a:t>
            </a:r>
          </a:p>
          <a:p>
            <a:pPr marL="0" indent="0">
              <a:buNone/>
            </a:pPr>
            <a:r>
              <a:rPr lang="en-US" sz="1600" dirty="0"/>
              <a:t>Consistent performance without oversizing</a:t>
            </a:r>
          </a:p>
          <a:p>
            <a:pPr marL="0" indent="0">
              <a:buNone/>
            </a:pPr>
            <a:r>
              <a:rPr lang="en-US" sz="1600" dirty="0"/>
              <a:t>Remove scalability blockers</a:t>
            </a:r>
          </a:p>
          <a:p>
            <a:pPr marL="0" indent="0">
              <a:buNone/>
            </a:pPr>
            <a:r>
              <a:rPr lang="en-US" sz="1600" dirty="0"/>
              <a:t>Make the most of current hardware</a:t>
            </a:r>
            <a:endParaRPr lang="en-US" sz="1800" dirty="0"/>
          </a:p>
        </p:txBody>
      </p:sp>
      <p:sp>
        <p:nvSpPr>
          <p:cNvPr id="10" name="Text Placeholder 2">
            <a:extLst>
              <a:ext uri="{FF2B5EF4-FFF2-40B4-BE49-F238E27FC236}">
                <a16:creationId xmlns:a16="http://schemas.microsoft.com/office/drawing/2014/main" id="{43EB997A-47B9-1249-7C8A-EA0A74B354D4}"/>
              </a:ext>
            </a:extLst>
          </p:cNvPr>
          <p:cNvSpPr txBox="1">
            <a:spLocks/>
          </p:cNvSpPr>
          <p:nvPr/>
        </p:nvSpPr>
        <p:spPr>
          <a:xfrm>
            <a:off x="586740" y="3107017"/>
            <a:ext cx="4644021"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600"/>
              </a:spcAft>
              <a:buNone/>
              <a:defRPr/>
            </a:pPr>
            <a:r>
              <a:rPr lang="en-US" sz="2000" spc="-50" dirty="0">
                <a:ln w="3175">
                  <a:noFill/>
                </a:ln>
                <a:gradFill>
                  <a:gsLst>
                    <a:gs pos="1250">
                      <a:prstClr val="black"/>
                    </a:gs>
                    <a:gs pos="100000">
                      <a:prstClr val="black"/>
                    </a:gs>
                  </a:gsLst>
                  <a:lin ang="5400000" scaled="0"/>
                </a:gradFill>
                <a:latin typeface="Segoe UI Semibold"/>
                <a:cs typeface="Segoe UI" pitchFamily="34" charset="0"/>
              </a:rPr>
              <a:t>Intel QuickAssist Technology (QAT)</a:t>
            </a:r>
          </a:p>
          <a:p>
            <a:pPr marL="0" indent="0">
              <a:spcBef>
                <a:spcPts val="0"/>
              </a:spcBef>
              <a:spcAft>
                <a:spcPts val="1800"/>
              </a:spcAft>
              <a:buNone/>
              <a:defRPr/>
            </a:pPr>
            <a:r>
              <a:rPr lang="en-US" sz="1600" dirty="0">
                <a:solidFill>
                  <a:schemeClr val="accent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Intel QuickAssist Technology (QAT)</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provides a compression solution that integrates hardware acceleration of compute-intensive workloads on Intel platforms.</a:t>
            </a:r>
          </a:p>
          <a:p>
            <a:pPr marL="0" lvl="0" indent="0">
              <a:spcBef>
                <a:spcPts val="0"/>
              </a:spcBef>
              <a:spcAft>
                <a:spcPts val="1800"/>
              </a:spcAft>
              <a:buNone/>
              <a:defRPr/>
            </a:pPr>
            <a:r>
              <a:rPr lang="en-US" sz="1600" dirty="0">
                <a:solidFill>
                  <a:schemeClr val="accent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Intel QuickAssist Technology (QAT</a:t>
            </a:r>
            <a:r>
              <a:rPr lang="en-US" sz="1600" dirty="0">
                <a:solidFill>
                  <a:schemeClr val="tx1"/>
                </a:solidFill>
                <a:latin typeface="+mn-lt"/>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1600" dirty="0">
                <a:solidFill>
                  <a:schemeClr val="tx1"/>
                </a:solidFill>
                <a:latin typeface="+mn-lt"/>
                <a:cs typeface="Segoe UI" panose="020B0502040204020203" pitchFamily="34" charset="0"/>
              </a:rPr>
              <a:t> </a:t>
            </a:r>
            <a:r>
              <a:rPr lang="en-US" sz="1600" dirty="0">
                <a:solidFill>
                  <a:schemeClr val="accent1"/>
                </a:solidFill>
                <a:latin typeface="+mn-lt"/>
                <a:cs typeface="Segoe UI" panose="020B0502040204020203" pitchFamily="34" charset="0"/>
              </a:rPr>
              <a:t>with </a:t>
            </a:r>
            <a:r>
              <a:rPr lang="en-US" sz="1600" dirty="0">
                <a:solidFill>
                  <a:schemeClr val="accent1"/>
                </a:solidFill>
                <a:latin typeface="+mn-lt"/>
                <a:cs typeface="Segoe UI" panose="020B0502040204020203" pitchFamily="34" charset="0"/>
                <a:hlinkClick r:id="rId5">
                  <a:extLst>
                    <a:ext uri="{A12FA001-AC4F-418D-AE19-62706E023703}">
                      <ahyp:hlinkClr xmlns:ahyp="http://schemas.microsoft.com/office/drawing/2018/hyperlinkcolor" val="tx"/>
                    </a:ext>
                  </a:extLst>
                </a:hlinkClick>
              </a:rPr>
              <a:t>SQL Server 2022</a:t>
            </a:r>
            <a:r>
              <a:rPr lang="en-US" sz="1600" dirty="0">
                <a:solidFill>
                  <a:schemeClr val="accent1"/>
                </a:solidFill>
                <a:latin typeface="+mn-lt"/>
                <a:cs typeface="Segoe UI" panose="020B0502040204020203" pitchFamily="34" charset="0"/>
              </a:rPr>
              <a:t> </a:t>
            </a:r>
            <a:r>
              <a:rPr lang="en-US" sz="1600" dirty="0">
                <a:solidFill>
                  <a:schemeClr val="tx1"/>
                </a:solidFill>
                <a:latin typeface="+mn-lt"/>
                <a:cs typeface="Segoe UI" panose="020B0502040204020203" pitchFamily="34" charset="0"/>
              </a:rPr>
              <a:t>off-loads data compression, enabling faster OLTP operations while reducing the impact on the system’s transaction throughput.</a:t>
            </a:r>
            <a:endParaRPr kumimoji="0" lang="en-US" sz="2000" b="0" i="0" u="none" strike="noStrike" kern="1200" cap="none" spc="0" normalizeH="0" baseline="0" noProof="0" dirty="0">
              <a:ln>
                <a:noFill/>
              </a:ln>
              <a:gradFill>
                <a:gsLst>
                  <a:gs pos="1250">
                    <a:prstClr val="black"/>
                  </a:gs>
                  <a:gs pos="100000">
                    <a:prstClr val="black"/>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4" name="TextBox 3">
            <a:extLst>
              <a:ext uri="{FF2B5EF4-FFF2-40B4-BE49-F238E27FC236}">
                <a16:creationId xmlns:a16="http://schemas.microsoft.com/office/drawing/2014/main" id="{7E675687-56BF-87EE-F8CE-B42DC7D8312E}"/>
              </a:ext>
            </a:extLst>
          </p:cNvPr>
          <p:cNvSpPr txBox="1"/>
          <p:nvPr/>
        </p:nvSpPr>
        <p:spPr>
          <a:xfrm>
            <a:off x="7013940" y="3145356"/>
            <a:ext cx="4785452" cy="58477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normalizeH="0" noProof="0" dirty="0">
                <a:ln w="3175">
                  <a:noFill/>
                </a:ln>
                <a:gradFill>
                  <a:gsLst>
                    <a:gs pos="1250">
                      <a:prstClr val="black"/>
                    </a:gs>
                    <a:gs pos="100000">
                      <a:prstClr val="black"/>
                    </a:gs>
                  </a:gsLst>
                  <a:lin ang="5400000" scaled="0"/>
                </a:gradFill>
                <a:effectLst/>
                <a:uLnTx/>
                <a:uFillTx/>
                <a:latin typeface="Segoe UI Semibold"/>
                <a:ea typeface="+mn-ea"/>
                <a:cs typeface="Segoe UI" pitchFamily="34" charset="0"/>
              </a:rPr>
              <a:t>Database Backup Improvements for SQL Server 2022 with Intel QuickAssist Technology (QAT):</a:t>
            </a:r>
          </a:p>
        </p:txBody>
      </p:sp>
      <p:grpSp>
        <p:nvGrpSpPr>
          <p:cNvPr id="7" name="Group 6">
            <a:extLst>
              <a:ext uri="{FF2B5EF4-FFF2-40B4-BE49-F238E27FC236}">
                <a16:creationId xmlns:a16="http://schemas.microsoft.com/office/drawing/2014/main" id="{63944C8E-0AC6-74F2-0064-33102EEF2F02}"/>
              </a:ext>
              <a:ext uri="{C183D7F6-B498-43B3-948B-1728B52AA6E4}">
                <adec:decorative xmlns:adec="http://schemas.microsoft.com/office/drawing/2017/decorative" val="1"/>
              </a:ext>
            </a:extLst>
          </p:cNvPr>
          <p:cNvGrpSpPr/>
          <p:nvPr/>
        </p:nvGrpSpPr>
        <p:grpSpPr>
          <a:xfrm>
            <a:off x="7976332" y="1538088"/>
            <a:ext cx="2507478" cy="1369654"/>
            <a:chOff x="7703242" y="1206541"/>
            <a:chExt cx="4197338" cy="2292702"/>
          </a:xfrm>
        </p:grpSpPr>
        <p:pic>
          <p:nvPicPr>
            <p:cNvPr id="11" name="Graphic 10">
              <a:extLst>
                <a:ext uri="{FF2B5EF4-FFF2-40B4-BE49-F238E27FC236}">
                  <a16:creationId xmlns:a16="http://schemas.microsoft.com/office/drawing/2014/main" id="{BBED355A-58E8-4B33-BD89-59267557964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79021" y="2650799"/>
              <a:ext cx="821559" cy="848443"/>
            </a:xfrm>
            <a:prstGeom prst="rect">
              <a:avLst/>
            </a:prstGeom>
          </p:spPr>
        </p:pic>
        <p:pic>
          <p:nvPicPr>
            <p:cNvPr id="18" name="Graphic 17">
              <a:extLst>
                <a:ext uri="{FF2B5EF4-FFF2-40B4-BE49-F238E27FC236}">
                  <a16:creationId xmlns:a16="http://schemas.microsoft.com/office/drawing/2014/main" id="{D1C597EB-4D5E-4B9C-4D4F-865BDC1991C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3867" y="2660568"/>
              <a:ext cx="821559" cy="838675"/>
            </a:xfrm>
            <a:prstGeom prst="rect">
              <a:avLst/>
            </a:prstGeom>
          </p:spPr>
        </p:pic>
        <p:pic>
          <p:nvPicPr>
            <p:cNvPr id="20" name="Graphic 19">
              <a:extLst>
                <a:ext uri="{FF2B5EF4-FFF2-40B4-BE49-F238E27FC236}">
                  <a16:creationId xmlns:a16="http://schemas.microsoft.com/office/drawing/2014/main" id="{70FFC7CE-9C78-ADDE-C2DF-085898A597E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03242" y="1206541"/>
              <a:ext cx="2282935" cy="2282935"/>
            </a:xfrm>
            <a:prstGeom prst="rect">
              <a:avLst/>
            </a:prstGeom>
          </p:spPr>
        </p:pic>
        <p:pic>
          <p:nvPicPr>
            <p:cNvPr id="22" name="Graphic 21" descr="Arrow: Clockwise curve with solid fill">
              <a:extLst>
                <a:ext uri="{FF2B5EF4-FFF2-40B4-BE49-F238E27FC236}">
                  <a16:creationId xmlns:a16="http://schemas.microsoft.com/office/drawing/2014/main" id="{9BBEAD7E-FD40-5DE9-C3A5-A49EA577DB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0800000">
              <a:off x="9186513" y="1473367"/>
              <a:ext cx="1210236" cy="1243534"/>
            </a:xfrm>
            <a:prstGeom prst="rect">
              <a:avLst/>
            </a:prstGeom>
          </p:spPr>
        </p:pic>
        <p:pic>
          <p:nvPicPr>
            <p:cNvPr id="24" name="Graphic 23" descr="Add with solid fill">
              <a:extLst>
                <a:ext uri="{FF2B5EF4-FFF2-40B4-BE49-F238E27FC236}">
                  <a16:creationId xmlns:a16="http://schemas.microsoft.com/office/drawing/2014/main" id="{A2556171-FA04-7FE8-13CC-CC2E75144E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79140" y="2847849"/>
              <a:ext cx="376167" cy="376167"/>
            </a:xfrm>
            <a:prstGeom prst="rect">
              <a:avLst/>
            </a:prstGeom>
          </p:spPr>
        </p:pic>
      </p:grpSp>
      <p:pic>
        <p:nvPicPr>
          <p:cNvPr id="1028" name="Picture 4">
            <a:extLst>
              <a:ext uri="{FF2B5EF4-FFF2-40B4-BE49-F238E27FC236}">
                <a16:creationId xmlns:a16="http://schemas.microsoft.com/office/drawing/2014/main" id="{41137454-03A3-D73B-B436-03B7A89FF171}"/>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12310" y="3883926"/>
            <a:ext cx="3703638" cy="17657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458ECF4-10C6-67E1-45EB-E44A2914DE41}"/>
                  </a:ext>
                </a:extLst>
              </p:cNvPr>
              <p:cNvSpPr txBox="1"/>
              <p:nvPr/>
            </p:nvSpPr>
            <p:spPr>
              <a:xfrm>
                <a:off x="586740" y="6056572"/>
                <a:ext cx="11022648" cy="538609"/>
              </a:xfrm>
              <a:prstGeom prst="rect">
                <a:avLst/>
              </a:prstGeom>
              <a:noFill/>
            </p:spPr>
            <p:txBody>
              <a:bodyPr wrap="square" lIns="0" tIns="0" rIns="0" b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a:t>
                </a:r>
                <a:r>
                  <a:rPr kumimoji="0" lang="en-US" sz="700" b="0" i="0" u="none" strike="noStrike" kern="1200" cap="none" spc="0" normalizeH="0" baseline="30000" noProof="0" dirty="0">
                    <a:ln>
                      <a:noFill/>
                    </a:ln>
                    <a:solidFill>
                      <a:prstClr val="black"/>
                    </a:solidFill>
                    <a:effectLst/>
                    <a:uLnTx/>
                    <a:uFillTx/>
                    <a:latin typeface="Calibri" panose="020F0502020204030204" pitchFamily="34" charset="0"/>
                    <a:ea typeface="Calibri" panose="020F0502020204030204" pitchFamily="34" charset="0"/>
                    <a:cs typeface="+mn-cs"/>
                  </a:rPr>
                  <a:t>1</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SOFTWARE BASELINE: </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Test by Intel as of 10/26/2021. 1-node, 2x Intel® Xeon® Platinum 8358 Processor on Wilson City (ref. platform), 32 cores with 1024 GB (16 slots/ 64GB/ 3200[3200]) total DDR4 memory, ucode 0xD000323, HT on, Turbo 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TECHNOLOGY: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QuickAssist Adapter 8970, 1.70.16.4 driver version, Windows Server 2019,10.0.17763.1999, [Hyper-V VM], 1x Intel X550, SQL Server 2022 CTP1.1 private test build, 525GB Database, Database Backup with Compression​. </a:t>
                </a:r>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WITH INTEL®</a:t>
                </a:r>
                <a14:m>
                  <m:oMath xmlns:m="http://schemas.openxmlformats.org/officeDocument/2006/math">
                    <m:r>
                      <a:rPr kumimoji="0" lang="en-US" sz="700" b="1"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1"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Intelligent Storage Acceleration Library:</a:t>
                </a:r>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Test by Intel as of 10/26/2021. 1-node, 2x Intel® Xeon® Platinum 8358 Processor on Wilson City (ref. platform), 32 cores with 1024 GB (16 slots/ 64GB/ 3200[3200]) total DDR4 memory, ucode 0xD000323, HT on, Turbo on, with Intel®</a:t>
                </a:r>
                <a14:m>
                  <m:oMath xmlns:m="http://schemas.openxmlformats.org/officeDocument/2006/math">
                    <m:r>
                      <a:rPr kumimoji="0" lang="en-US" sz="700" b="0" i="1" u="none" strike="noStrike" kern="1200" cap="none" spc="0" normalizeH="0" baseline="0" noProof="0">
                        <a:ln>
                          <a:noFill/>
                        </a:ln>
                        <a:solidFill>
                          <a:prstClr val="black"/>
                        </a:solidFill>
                        <a:effectLst/>
                        <a:uLnTx/>
                        <a:uFillTx/>
                        <a:latin typeface="Cambria Math" panose="02040503050406030204" pitchFamily="18" charset="0"/>
                        <a:ea typeface="Calibri" panose="020F0502020204030204" pitchFamily="34" charset="0"/>
                        <a:cs typeface="+mn-cs"/>
                      </a:rPr>
                      <m:t> </m:t>
                    </m:r>
                  </m:oMath>
                </a14:m>
                <a:r>
                  <a:rPr kumimoji="0" lang="en-US" sz="700" b="0" i="0" u="none" strike="noStrike" kern="1200" cap="none" spc="0" normalizeH="0" baseline="0" noProof="0" dirty="0">
                    <a:ln>
                      <a:noFill/>
                    </a:ln>
                    <a:solidFill>
                      <a:prstClr val="black"/>
                    </a:solidFill>
                    <a:effectLst/>
                    <a:uLnTx/>
                    <a:uFillTx/>
                    <a:latin typeface="Calibri" panose="020F0502020204030204" pitchFamily="34" charset="0"/>
                    <a:ea typeface="Calibri" panose="020F0502020204030204" pitchFamily="34" charset="0"/>
                    <a:cs typeface="+mn-cs"/>
                  </a:rPr>
                  <a:t> Intelligent Storage Acceleration Library v2.30.0.0, Windows Server 2019,10.0.17763.1999, [Hyper-V VM], 1x Intel X550, SQL Server 2022 CTP1.1 private test build, 525GB Database, Database Backup with Compression​. Results may vary. </a:t>
                </a:r>
              </a:p>
            </p:txBody>
          </p:sp>
        </mc:Choice>
        <mc:Fallback xmlns="">
          <p:sp>
            <p:nvSpPr>
              <p:cNvPr id="6" name="TextBox 5">
                <a:extLst>
                  <a:ext uri="{FF2B5EF4-FFF2-40B4-BE49-F238E27FC236}">
                    <a16:creationId xmlns:a16="http://schemas.microsoft.com/office/drawing/2014/main" id="{8458ECF4-10C6-67E1-45EB-E44A2914DE41}"/>
                  </a:ext>
                </a:extLst>
              </p:cNvPr>
              <p:cNvSpPr txBox="1">
                <a:spLocks noRot="1" noChangeAspect="1" noMove="1" noResize="1" noEditPoints="1" noAdjustHandles="1" noChangeArrowheads="1" noChangeShapeType="1" noTextEdit="1"/>
              </p:cNvSpPr>
              <p:nvPr/>
            </p:nvSpPr>
            <p:spPr>
              <a:xfrm>
                <a:off x="586740" y="6056572"/>
                <a:ext cx="11022648" cy="538609"/>
              </a:xfrm>
              <a:prstGeom prst="rect">
                <a:avLst/>
              </a:prstGeom>
              <a:blipFill>
                <a:blip r:embed="rId17"/>
                <a:stretch>
                  <a:fillRect l="-498" t="-5682" r="-442" b="-10227"/>
                </a:stretch>
              </a:blipFill>
            </p:spPr>
            <p:txBody>
              <a:bodyPr/>
              <a:lstStyle/>
              <a:p>
                <a:r>
                  <a:rPr lang="en-US">
                    <a:noFill/>
                  </a:rPr>
                  <a:t> </a:t>
                </a:r>
              </a:p>
            </p:txBody>
          </p:sp>
        </mc:Fallback>
      </mc:AlternateContent>
    </p:spTree>
    <p:extLst>
      <p:ext uri="{BB962C8B-B14F-4D97-AF65-F5344CB8AC3E}">
        <p14:creationId xmlns:p14="http://schemas.microsoft.com/office/powerpoint/2010/main" val="1438010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nodeType="with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29EB4-B647-23B0-D558-B65DC6D7CC75}"/>
              </a:ext>
            </a:extLst>
          </p:cNvPr>
          <p:cNvSpPr>
            <a:spLocks noGrp="1"/>
          </p:cNvSpPr>
          <p:nvPr>
            <p:ph type="title"/>
          </p:nvPr>
        </p:nvSpPr>
        <p:spPr/>
        <p:txBody>
          <a:bodyPr/>
          <a:lstStyle/>
          <a:p>
            <a:r>
              <a:rPr lang="en-US" dirty="0"/>
              <a:t>Intel QAT Details</a:t>
            </a:r>
          </a:p>
        </p:txBody>
      </p:sp>
      <p:sp>
        <p:nvSpPr>
          <p:cNvPr id="5" name="Freeform: Shape 4">
            <a:extLst>
              <a:ext uri="{FF2B5EF4-FFF2-40B4-BE49-F238E27FC236}">
                <a16:creationId xmlns:a16="http://schemas.microsoft.com/office/drawing/2014/main" id="{4B775B6F-B27A-CC7B-DE9A-C774FEA7D64F}"/>
              </a:ext>
            </a:extLst>
          </p:cNvPr>
          <p:cNvSpPr/>
          <p:nvPr/>
        </p:nvSpPr>
        <p:spPr>
          <a:xfrm>
            <a:off x="584200" y="125764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How to use</a:t>
            </a:r>
          </a:p>
        </p:txBody>
      </p:sp>
      <p:sp>
        <p:nvSpPr>
          <p:cNvPr id="6" name="Freeform: Shape 5">
            <a:extLst>
              <a:ext uri="{FF2B5EF4-FFF2-40B4-BE49-F238E27FC236}">
                <a16:creationId xmlns:a16="http://schemas.microsoft.com/office/drawing/2014/main" id="{BD5D2158-27BC-DC42-31F6-E925AA524C72}"/>
              </a:ext>
            </a:extLst>
          </p:cNvPr>
          <p:cNvSpPr/>
          <p:nvPr/>
        </p:nvSpPr>
        <p:spPr>
          <a:xfrm>
            <a:off x="584200" y="1682665"/>
            <a:ext cx="10857674" cy="1184940"/>
          </a:xfrm>
          <a:custGeom>
            <a:avLst/>
            <a:gdLst>
              <a:gd name="connsiteX0" fmla="*/ 0 w 10857674"/>
              <a:gd name="connsiteY0" fmla="*/ 0 h 1796760"/>
              <a:gd name="connsiteX1" fmla="*/ 10857674 w 10857674"/>
              <a:gd name="connsiteY1" fmla="*/ 0 h 1796760"/>
              <a:gd name="connsiteX2" fmla="*/ 10857674 w 10857674"/>
              <a:gd name="connsiteY2" fmla="*/ 1796760 h 1796760"/>
              <a:gd name="connsiteX3" fmla="*/ 0 w 10857674"/>
              <a:gd name="connsiteY3" fmla="*/ 1796760 h 1796760"/>
              <a:gd name="connsiteX4" fmla="*/ 0 w 10857674"/>
              <a:gd name="connsiteY4" fmla="*/ 0 h 1796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96760">
                <a:moveTo>
                  <a:pt x="0" y="0"/>
                </a:moveTo>
                <a:lnTo>
                  <a:pt x="10857674" y="0"/>
                </a:lnTo>
                <a:lnTo>
                  <a:pt x="10857674" y="1796760"/>
                </a:lnTo>
                <a:lnTo>
                  <a:pt x="0" y="179676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Install Intel drivers</a:t>
            </a:r>
          </a:p>
          <a:p>
            <a:pPr marL="177800" lvl="1" indent="-177800">
              <a:spcAft>
                <a:spcPts val="600"/>
              </a:spcAft>
              <a:buFont typeface="Arial" panose="020B0604020202020204" pitchFamily="34" charset="0"/>
              <a:buChar char="•"/>
            </a:pPr>
            <a:r>
              <a:rPr lang="en-US" sz="1400" dirty="0">
                <a:solidFill>
                  <a:schemeClr val="tx1"/>
                </a:solidFill>
              </a:rPr>
              <a:t>Hardware or software based</a:t>
            </a:r>
          </a:p>
          <a:p>
            <a:pPr marL="177800" lvl="1" indent="-177800">
              <a:spcAft>
                <a:spcPts val="600"/>
              </a:spcAft>
              <a:buFont typeface="Arial" panose="020B0604020202020204" pitchFamily="34" charset="0"/>
              <a:buChar char="•"/>
            </a:pPr>
            <a:r>
              <a:rPr lang="en-US" sz="1400" dirty="0">
                <a:solidFill>
                  <a:schemeClr val="tx1"/>
                </a:solidFill>
              </a:rPr>
              <a:t>Server configuration option</a:t>
            </a:r>
          </a:p>
          <a:p>
            <a:pPr marL="177800" lvl="1" indent="-177800">
              <a:spcAft>
                <a:spcPts val="600"/>
              </a:spcAft>
              <a:buFont typeface="Arial" panose="020B0604020202020204" pitchFamily="34" charset="0"/>
              <a:buChar char="•"/>
            </a:pPr>
            <a:r>
              <a:rPr lang="en-US" sz="1400" dirty="0">
                <a:solidFill>
                  <a:schemeClr val="tx1"/>
                </a:solidFill>
              </a:rPr>
              <a:t>BACKUP WITH COMPRESSION option</a:t>
            </a:r>
          </a:p>
        </p:txBody>
      </p:sp>
      <p:sp>
        <p:nvSpPr>
          <p:cNvPr id="7" name="Freeform: Shape 6">
            <a:extLst>
              <a:ext uri="{FF2B5EF4-FFF2-40B4-BE49-F238E27FC236}">
                <a16:creationId xmlns:a16="http://schemas.microsoft.com/office/drawing/2014/main" id="{71075591-3EBE-E3C0-E489-97DBA35ABDB3}"/>
              </a:ext>
            </a:extLst>
          </p:cNvPr>
          <p:cNvSpPr/>
          <p:nvPr/>
        </p:nvSpPr>
        <p:spPr>
          <a:xfrm>
            <a:off x="584200" y="3292625"/>
            <a:ext cx="11018520" cy="425020"/>
          </a:xfrm>
          <a:custGeom>
            <a:avLst/>
            <a:gdLst>
              <a:gd name="connsiteX0" fmla="*/ 0 w 10857674"/>
              <a:gd name="connsiteY0" fmla="*/ 132993 h 797940"/>
              <a:gd name="connsiteX1" fmla="*/ 132993 w 10857674"/>
              <a:gd name="connsiteY1" fmla="*/ 0 h 797940"/>
              <a:gd name="connsiteX2" fmla="*/ 10724681 w 10857674"/>
              <a:gd name="connsiteY2" fmla="*/ 0 h 797940"/>
              <a:gd name="connsiteX3" fmla="*/ 10857674 w 10857674"/>
              <a:gd name="connsiteY3" fmla="*/ 132993 h 797940"/>
              <a:gd name="connsiteX4" fmla="*/ 10857674 w 10857674"/>
              <a:gd name="connsiteY4" fmla="*/ 664947 h 797940"/>
              <a:gd name="connsiteX5" fmla="*/ 10724681 w 10857674"/>
              <a:gd name="connsiteY5" fmla="*/ 797940 h 797940"/>
              <a:gd name="connsiteX6" fmla="*/ 132993 w 10857674"/>
              <a:gd name="connsiteY6" fmla="*/ 797940 h 797940"/>
              <a:gd name="connsiteX7" fmla="*/ 0 w 10857674"/>
              <a:gd name="connsiteY7" fmla="*/ 664947 h 797940"/>
              <a:gd name="connsiteX8" fmla="*/ 0 w 10857674"/>
              <a:gd name="connsiteY8" fmla="*/ 132993 h 79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7674" h="797940">
                <a:moveTo>
                  <a:pt x="0" y="132993"/>
                </a:moveTo>
                <a:cubicBezTo>
                  <a:pt x="0" y="59543"/>
                  <a:pt x="59543" y="0"/>
                  <a:pt x="132993" y="0"/>
                </a:cubicBezTo>
                <a:lnTo>
                  <a:pt x="10724681" y="0"/>
                </a:lnTo>
                <a:cubicBezTo>
                  <a:pt x="10798131" y="0"/>
                  <a:pt x="10857674" y="59543"/>
                  <a:pt x="10857674" y="132993"/>
                </a:cubicBezTo>
                <a:lnTo>
                  <a:pt x="10857674" y="664947"/>
                </a:lnTo>
                <a:cubicBezTo>
                  <a:pt x="10857674" y="738397"/>
                  <a:pt x="10798131" y="797940"/>
                  <a:pt x="10724681" y="797940"/>
                </a:cubicBezTo>
                <a:lnTo>
                  <a:pt x="132993" y="797940"/>
                </a:lnTo>
                <a:cubicBezTo>
                  <a:pt x="59543" y="797940"/>
                  <a:pt x="0" y="738397"/>
                  <a:pt x="0" y="664947"/>
                </a:cubicBezTo>
                <a:lnTo>
                  <a:pt x="0" y="132993"/>
                </a:lnTo>
                <a:close/>
              </a:path>
            </a:pathLst>
          </a:cu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spcBef>
                <a:spcPct val="0"/>
              </a:spcBef>
              <a:spcAft>
                <a:spcPct val="0"/>
              </a:spcAft>
            </a:pPr>
            <a:r>
              <a:rPr lang="en-US" sz="1800" dirty="0">
                <a:solidFill>
                  <a:schemeClr val="tx1"/>
                </a:solidFill>
                <a:latin typeface="+mj-lt"/>
                <a:cs typeface="Segoe UI" pitchFamily="34" charset="0"/>
              </a:rPr>
              <a:t>Preview observations</a:t>
            </a:r>
          </a:p>
        </p:txBody>
      </p:sp>
      <p:sp>
        <p:nvSpPr>
          <p:cNvPr id="8" name="Freeform: Shape 7">
            <a:extLst>
              <a:ext uri="{FF2B5EF4-FFF2-40B4-BE49-F238E27FC236}">
                <a16:creationId xmlns:a16="http://schemas.microsoft.com/office/drawing/2014/main" id="{9CBE58EC-370F-E879-C4E3-9603F7E71574}"/>
              </a:ext>
            </a:extLst>
          </p:cNvPr>
          <p:cNvSpPr/>
          <p:nvPr/>
        </p:nvSpPr>
        <p:spPr>
          <a:xfrm>
            <a:off x="584200" y="3717645"/>
            <a:ext cx="10857674" cy="892552"/>
          </a:xfrm>
          <a:custGeom>
            <a:avLst/>
            <a:gdLst>
              <a:gd name="connsiteX0" fmla="*/ 0 w 10857674"/>
              <a:gd name="connsiteY0" fmla="*/ 0 h 1732590"/>
              <a:gd name="connsiteX1" fmla="*/ 10857674 w 10857674"/>
              <a:gd name="connsiteY1" fmla="*/ 0 h 1732590"/>
              <a:gd name="connsiteX2" fmla="*/ 10857674 w 10857674"/>
              <a:gd name="connsiteY2" fmla="*/ 1732590 h 1732590"/>
              <a:gd name="connsiteX3" fmla="*/ 0 w 10857674"/>
              <a:gd name="connsiteY3" fmla="*/ 1732590 h 1732590"/>
              <a:gd name="connsiteX4" fmla="*/ 0 w 10857674"/>
              <a:gd name="connsiteY4" fmla="*/ 0 h 1732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7674" h="1732590">
                <a:moveTo>
                  <a:pt x="0" y="0"/>
                </a:moveTo>
                <a:lnTo>
                  <a:pt x="10857674" y="0"/>
                </a:lnTo>
                <a:lnTo>
                  <a:pt x="10857674" y="1732590"/>
                </a:lnTo>
                <a:lnTo>
                  <a:pt x="0" y="1732590"/>
                </a:lnTo>
                <a:lnTo>
                  <a:pt x="0" y="0"/>
                </a:lnTo>
                <a:close/>
              </a:path>
            </a:pathLst>
          </a:custGeom>
          <a:noFill/>
        </p:spPr>
        <p:txBody>
          <a:bodyPr wrap="square" lIns="0" tIns="91440" rIns="0" bIns="0">
            <a:spAutoFit/>
          </a:bodyPr>
          <a:lstStyle/>
          <a:p>
            <a:pPr marL="177800" lvl="1" indent="-177800">
              <a:spcAft>
                <a:spcPts val="600"/>
              </a:spcAft>
              <a:buFont typeface="Arial" panose="020B0604020202020204" pitchFamily="34" charset="0"/>
              <a:buChar char="•"/>
            </a:pPr>
            <a:r>
              <a:rPr lang="en-US" sz="1400" dirty="0">
                <a:solidFill>
                  <a:schemeClr val="tx1"/>
                </a:solidFill>
              </a:rPr>
              <a:t>Idle systems don’t benefit from QAT in hardware mode</a:t>
            </a:r>
          </a:p>
          <a:p>
            <a:pPr marL="177800" lvl="1" indent="-177800">
              <a:spcAft>
                <a:spcPts val="600"/>
              </a:spcAft>
              <a:buFont typeface="Arial" panose="020B0604020202020204" pitchFamily="34" charset="0"/>
              <a:buChar char="•"/>
            </a:pPr>
            <a:r>
              <a:rPr lang="en-US" sz="1400" dirty="0">
                <a:solidFill>
                  <a:schemeClr val="tx1"/>
                </a:solidFill>
              </a:rPr>
              <a:t>Hardware mode shines with multiple backup files and heavy CPU workloads</a:t>
            </a:r>
          </a:p>
          <a:p>
            <a:pPr marL="177800" lvl="1" indent="-177800">
              <a:spcAft>
                <a:spcPts val="600"/>
              </a:spcAft>
              <a:buFont typeface="Arial" panose="020B0604020202020204" pitchFamily="34" charset="0"/>
              <a:buChar char="•"/>
            </a:pPr>
            <a:r>
              <a:rPr lang="en-US" sz="1400" dirty="0">
                <a:solidFill>
                  <a:schemeClr val="tx1"/>
                </a:solidFill>
              </a:rPr>
              <a:t>QAT in software mode will usually outperform the default XPRESS </a:t>
            </a:r>
          </a:p>
        </p:txBody>
      </p:sp>
    </p:spTree>
    <p:extLst>
      <p:ext uri="{BB962C8B-B14F-4D97-AF65-F5344CB8AC3E}">
        <p14:creationId xmlns:p14="http://schemas.microsoft.com/office/powerpoint/2010/main" val="416035982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3CDF7-607E-579D-A980-8880A9B18BA7}"/>
              </a:ext>
            </a:extLst>
          </p:cNvPr>
          <p:cNvSpPr>
            <a:spLocks noGrp="1"/>
          </p:cNvSpPr>
          <p:nvPr>
            <p:ph type="title"/>
          </p:nvPr>
        </p:nvSpPr>
        <p:spPr/>
        <p:txBody>
          <a:bodyPr/>
          <a:lstStyle/>
          <a:p>
            <a:r>
              <a:rPr lang="en-US" dirty="0"/>
              <a:t>Purvi’s list</a:t>
            </a:r>
          </a:p>
        </p:txBody>
      </p:sp>
      <p:sp>
        <p:nvSpPr>
          <p:cNvPr id="6" name="TextBox 5">
            <a:extLst>
              <a:ext uri="{FF2B5EF4-FFF2-40B4-BE49-F238E27FC236}">
                <a16:creationId xmlns:a16="http://schemas.microsoft.com/office/drawing/2014/main" id="{6A3263F5-D76B-9944-BD57-43B435AB26A4}"/>
              </a:ext>
            </a:extLst>
          </p:cNvPr>
          <p:cNvSpPr txBox="1"/>
          <p:nvPr/>
        </p:nvSpPr>
        <p:spPr>
          <a:xfrm>
            <a:off x="1527175" y="1881138"/>
            <a:ext cx="9810152" cy="3108543"/>
          </a:xfrm>
          <a:prstGeom prst="rect">
            <a:avLst/>
          </a:prstGeom>
          <a:noFill/>
        </p:spPr>
        <p:txBody>
          <a:bodyPr wrap="square" lIns="0" tIns="0" rIns="0" bIns="0">
            <a:spAutoFit/>
          </a:bodyPr>
          <a:lstStyle/>
          <a:p>
            <a:pPr>
              <a:spcAft>
                <a:spcPts val="3600"/>
              </a:spcAft>
              <a:buClr>
                <a:srgbClr val="00B050"/>
              </a:buClr>
            </a:pPr>
            <a:r>
              <a:rPr lang="en-US" sz="2800" b="1" dirty="0">
                <a:effectLst/>
                <a:latin typeface="+mj-lt"/>
                <a:ea typeface="Calibri" panose="020F0502020204030204" pitchFamily="34" charset="0"/>
              </a:rPr>
              <a:t>Reduce Buffer Pool I/O promotions</a:t>
            </a:r>
          </a:p>
          <a:p>
            <a:pPr>
              <a:spcAft>
                <a:spcPts val="3600"/>
              </a:spcAft>
              <a:buClr>
                <a:srgbClr val="00B050"/>
              </a:buClr>
            </a:pPr>
            <a:r>
              <a:rPr lang="en-US" sz="2800" b="1" dirty="0">
                <a:effectLst/>
                <a:latin typeface="+mj-lt"/>
                <a:ea typeface="Calibri" panose="020F0502020204030204" pitchFamily="34" charset="0"/>
              </a:rPr>
              <a:t>Enhanced core spinlock algorithms</a:t>
            </a:r>
            <a:endParaRPr lang="en-US" sz="2800" b="1" dirty="0">
              <a:latin typeface="+mj-lt"/>
              <a:ea typeface="Calibri" panose="020F0502020204030204" pitchFamily="34" charset="0"/>
            </a:endParaRPr>
          </a:p>
          <a:p>
            <a:pPr>
              <a:spcAft>
                <a:spcPts val="3600"/>
              </a:spcAft>
              <a:buClr>
                <a:srgbClr val="00B050"/>
              </a:buClr>
            </a:pPr>
            <a:r>
              <a:rPr lang="en-US" sz="2800" b="1" dirty="0">
                <a:effectLst/>
                <a:latin typeface="+mj-lt"/>
                <a:ea typeface="Calibri" panose="020F0502020204030204" pitchFamily="34" charset="0"/>
              </a:rPr>
              <a:t>Improved Virtual Log File (VLF) algorithms</a:t>
            </a:r>
          </a:p>
          <a:p>
            <a:pPr>
              <a:spcAft>
                <a:spcPts val="3600"/>
              </a:spcAft>
              <a:buClr>
                <a:srgbClr val="00B050"/>
              </a:buClr>
            </a:pPr>
            <a:r>
              <a:rPr lang="en-US" sz="2800" b="1" dirty="0">
                <a:effectLst/>
                <a:latin typeface="+mj-lt"/>
                <a:ea typeface="Calibri" panose="020F0502020204030204" pitchFamily="34" charset="0"/>
              </a:rPr>
              <a:t>Instant File Initialization (IFI) for Log file growth</a:t>
            </a:r>
            <a:endParaRPr lang="en-US" sz="2800" b="1" dirty="0">
              <a:latin typeface="+mj-lt"/>
            </a:endParaRPr>
          </a:p>
        </p:txBody>
      </p:sp>
      <p:grpSp>
        <p:nvGrpSpPr>
          <p:cNvPr id="4" name="Group 3" descr="Check mark">
            <a:extLst>
              <a:ext uri="{FF2B5EF4-FFF2-40B4-BE49-F238E27FC236}">
                <a16:creationId xmlns:a16="http://schemas.microsoft.com/office/drawing/2014/main" id="{5D77D1B0-6C20-62B0-DB41-89D3C9F567EB}"/>
              </a:ext>
            </a:extLst>
          </p:cNvPr>
          <p:cNvGrpSpPr/>
          <p:nvPr/>
        </p:nvGrpSpPr>
        <p:grpSpPr>
          <a:xfrm>
            <a:off x="578835" y="1749425"/>
            <a:ext cx="657827" cy="657827"/>
            <a:chOff x="-1422400" y="1963698"/>
            <a:chExt cx="914400" cy="914400"/>
          </a:xfrm>
        </p:grpSpPr>
        <p:sp>
          <p:nvSpPr>
            <p:cNvPr id="5" name="Oval 4">
              <a:extLst>
                <a:ext uri="{FF2B5EF4-FFF2-40B4-BE49-F238E27FC236}">
                  <a16:creationId xmlns:a16="http://schemas.microsoft.com/office/drawing/2014/main" id="{620E1867-28C3-072D-C567-D6B0533B6DC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Graphic 6">
              <a:extLst>
                <a:ext uri="{FF2B5EF4-FFF2-40B4-BE49-F238E27FC236}">
                  <a16:creationId xmlns:a16="http://schemas.microsoft.com/office/drawing/2014/main" id="{F831E692-174C-4A9E-2E08-0F095D3F72DD}"/>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8" name="Group 7" descr="Check mark">
            <a:extLst>
              <a:ext uri="{FF2B5EF4-FFF2-40B4-BE49-F238E27FC236}">
                <a16:creationId xmlns:a16="http://schemas.microsoft.com/office/drawing/2014/main" id="{DB9ADBEE-45E4-3DA6-1A3A-FE9A09C161D8}"/>
              </a:ext>
            </a:extLst>
          </p:cNvPr>
          <p:cNvGrpSpPr/>
          <p:nvPr/>
        </p:nvGrpSpPr>
        <p:grpSpPr>
          <a:xfrm>
            <a:off x="578835" y="2634317"/>
            <a:ext cx="657827" cy="657827"/>
            <a:chOff x="-1422400" y="1963698"/>
            <a:chExt cx="914400" cy="914400"/>
          </a:xfrm>
        </p:grpSpPr>
        <p:sp>
          <p:nvSpPr>
            <p:cNvPr id="9" name="Oval 8">
              <a:extLst>
                <a:ext uri="{FF2B5EF4-FFF2-40B4-BE49-F238E27FC236}">
                  <a16:creationId xmlns:a16="http://schemas.microsoft.com/office/drawing/2014/main" id="{19CF1390-EC43-60DE-13FA-8196377208E8}"/>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 name="Graphic 6">
              <a:extLst>
                <a:ext uri="{FF2B5EF4-FFF2-40B4-BE49-F238E27FC236}">
                  <a16:creationId xmlns:a16="http://schemas.microsoft.com/office/drawing/2014/main" id="{00EE2D9D-DCF1-11A1-FFCD-8DF77281EEF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1" name="Group 10" descr="Check mark">
            <a:extLst>
              <a:ext uri="{FF2B5EF4-FFF2-40B4-BE49-F238E27FC236}">
                <a16:creationId xmlns:a16="http://schemas.microsoft.com/office/drawing/2014/main" id="{875629B5-3EBF-B804-32E7-465D9A30193F}"/>
              </a:ext>
            </a:extLst>
          </p:cNvPr>
          <p:cNvGrpSpPr/>
          <p:nvPr/>
        </p:nvGrpSpPr>
        <p:grpSpPr>
          <a:xfrm>
            <a:off x="578835" y="3519209"/>
            <a:ext cx="657827" cy="657827"/>
            <a:chOff x="-1422400" y="1963698"/>
            <a:chExt cx="914400" cy="914400"/>
          </a:xfrm>
        </p:grpSpPr>
        <p:sp>
          <p:nvSpPr>
            <p:cNvPr id="12" name="Oval 11">
              <a:extLst>
                <a:ext uri="{FF2B5EF4-FFF2-40B4-BE49-F238E27FC236}">
                  <a16:creationId xmlns:a16="http://schemas.microsoft.com/office/drawing/2014/main" id="{212E70F1-1F9E-A8DB-D44B-6860CD259ECB}"/>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Graphic 6">
              <a:extLst>
                <a:ext uri="{FF2B5EF4-FFF2-40B4-BE49-F238E27FC236}">
                  <a16:creationId xmlns:a16="http://schemas.microsoft.com/office/drawing/2014/main" id="{5B695A96-4711-385B-6B24-CEF7FE84B85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4" name="Group 13" descr="Check mark">
            <a:extLst>
              <a:ext uri="{FF2B5EF4-FFF2-40B4-BE49-F238E27FC236}">
                <a16:creationId xmlns:a16="http://schemas.microsoft.com/office/drawing/2014/main" id="{EEC3A177-9C6C-85F2-898C-FF11EDF65384}"/>
              </a:ext>
            </a:extLst>
          </p:cNvPr>
          <p:cNvGrpSpPr/>
          <p:nvPr/>
        </p:nvGrpSpPr>
        <p:grpSpPr>
          <a:xfrm>
            <a:off x="578835" y="4404101"/>
            <a:ext cx="657827" cy="657827"/>
            <a:chOff x="-1422400" y="1963698"/>
            <a:chExt cx="914400" cy="914400"/>
          </a:xfrm>
        </p:grpSpPr>
        <p:sp>
          <p:nvSpPr>
            <p:cNvPr id="15" name="Oval 14">
              <a:extLst>
                <a:ext uri="{FF2B5EF4-FFF2-40B4-BE49-F238E27FC236}">
                  <a16:creationId xmlns:a16="http://schemas.microsoft.com/office/drawing/2014/main" id="{04B958FB-0797-E932-C353-BD0BD3B59424}"/>
                </a:ext>
              </a:extLst>
            </p:cNvPr>
            <p:cNvSpPr/>
            <p:nvPr/>
          </p:nvSpPr>
          <p:spPr bwMode="auto">
            <a:xfrm>
              <a:off x="-1422400" y="1963698"/>
              <a:ext cx="914400" cy="914400"/>
            </a:xfrm>
            <a:prstGeom prst="ellipse">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Graphic 6">
              <a:extLst>
                <a:ext uri="{FF2B5EF4-FFF2-40B4-BE49-F238E27FC236}">
                  <a16:creationId xmlns:a16="http://schemas.microsoft.com/office/drawing/2014/main" id="{980EFF93-83E7-9316-9ACD-D0299C978BD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no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spTree>
    <p:extLst>
      <p:ext uri="{BB962C8B-B14F-4D97-AF65-F5344CB8AC3E}">
        <p14:creationId xmlns:p14="http://schemas.microsoft.com/office/powerpoint/2010/main" val="25739228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1633061"/>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3518263"/>
            <a:ext cx="4164583" cy="338554"/>
          </a:xfrm>
        </p:spPr>
        <p:txBody>
          <a:bodyPr wrap="square">
            <a:noAutofit/>
          </a:bodyPr>
          <a:lstStyle/>
          <a:p>
            <a:r>
              <a:rPr lang="en-US" sz="2400" dirty="0">
                <a:latin typeface="+mj-lt"/>
              </a:rPr>
              <a:t>Exercise 4.0</a:t>
            </a:r>
          </a:p>
          <a:p>
            <a:r>
              <a:rPr lang="en-US" sz="2400" dirty="0">
                <a:latin typeface="+mj-lt"/>
              </a:rPr>
              <a:t>Ledger for SQL Server</a:t>
            </a:r>
            <a:br>
              <a:rPr lang="en-US" sz="2400" dirty="0">
                <a:latin typeface="+mj-lt"/>
              </a:rPr>
            </a:br>
            <a:br>
              <a:rPr lang="en-US" sz="2400" dirty="0">
                <a:latin typeface="+mj-lt"/>
              </a:rPr>
            </a:br>
            <a:r>
              <a:rPr lang="en-US" sz="2400" dirty="0">
                <a:solidFill>
                  <a:schemeClr val="accent1">
                    <a:lumMod val="40000"/>
                    <a:lumOff val="60000"/>
                  </a:schemeClr>
                </a:solidFill>
                <a:latin typeface="+mj-lt"/>
              </a:rPr>
              <a:t>Bonus: Exercise 4.1</a:t>
            </a:r>
          </a:p>
          <a:p>
            <a:r>
              <a:rPr lang="en-US" sz="2400" dirty="0">
                <a:solidFill>
                  <a:schemeClr val="accent1">
                    <a:lumMod val="40000"/>
                    <a:lumOff val="60000"/>
                  </a:schemeClr>
                </a:solidFill>
                <a:latin typeface="+mj-lt"/>
              </a:rPr>
              <a:t>“Hands-free” tempdb</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descr="Extending T-SQL&#10;">
            <a:extLst>
              <a:ext uri="{FF2B5EF4-FFF2-40B4-BE49-F238E27FC236}">
                <a16:creationId xmlns:a16="http://schemas.microsoft.com/office/drawing/2014/main" id="{A38C1C47-D73D-B6C1-0E42-A22D65BF6A32}"/>
              </a:ext>
            </a:extLst>
          </p:cNvPr>
          <p:cNvGrpSpPr/>
          <p:nvPr/>
        </p:nvGrpSpPr>
        <p:grpSpPr>
          <a:xfrm>
            <a:off x="588263" y="1739466"/>
            <a:ext cx="5338142" cy="2784909"/>
            <a:chOff x="588263" y="1739466"/>
            <a:chExt cx="5338142" cy="2784909"/>
          </a:xfrm>
        </p:grpSpPr>
        <p:sp>
          <p:nvSpPr>
            <p:cNvPr id="18" name="Freeform: Shape 17">
              <a:extLst>
                <a:ext uri="{FF2B5EF4-FFF2-40B4-BE49-F238E27FC236}">
                  <a16:creationId xmlns:a16="http://schemas.microsoft.com/office/drawing/2014/main" id="{A68A6FA4-4917-56FC-CF7C-FC4C417E4AAD}"/>
                </a:ext>
              </a:extLst>
            </p:cNvPr>
            <p:cNvSpPr/>
            <p:nvPr/>
          </p:nvSpPr>
          <p:spPr bwMode="auto">
            <a:xfrm>
              <a:off x="3000375"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ACA8FF3A-BC65-470A-594E-9F13BF08893A}"/>
                </a:ext>
              </a:extLst>
            </p:cNvPr>
            <p:cNvSpPr/>
            <p:nvPr/>
          </p:nvSpPr>
          <p:spPr bwMode="auto">
            <a:xfrm>
              <a:off x="588263"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03" name="Freeform: Shape 102">
              <a:extLst>
                <a:ext uri="{FF2B5EF4-FFF2-40B4-BE49-F238E27FC236}">
                  <a16:creationId xmlns:a16="http://schemas.microsoft.com/office/drawing/2014/main" id="{B8380E83-B556-4AF7-A53F-2D0B675CBEAC}"/>
                </a:ext>
              </a:extLst>
            </p:cNvPr>
            <p:cNvSpPr/>
            <p:nvPr/>
          </p:nvSpPr>
          <p:spPr bwMode="auto">
            <a:xfrm>
              <a:off x="766325" y="3096229"/>
              <a:ext cx="838204" cy="243457"/>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BDF67635-AB9E-4EE0-8E30-677F633802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41602" y="2455891"/>
              <a:ext cx="445154" cy="445154"/>
            </a:xfrm>
            <a:prstGeom prst="rect">
              <a:avLst/>
            </a:prstGeom>
          </p:spPr>
        </p:pic>
        <p:sp>
          <p:nvSpPr>
            <p:cNvPr id="80" name="TextBox 79">
              <a:extLst>
                <a:ext uri="{FF2B5EF4-FFF2-40B4-BE49-F238E27FC236}">
                  <a16:creationId xmlns:a16="http://schemas.microsoft.com/office/drawing/2014/main" id="{C9B3D56E-33EE-4242-B3B0-5892C99BCE3F}"/>
                </a:ext>
              </a:extLst>
            </p:cNvPr>
            <p:cNvSpPr txBox="1"/>
            <p:nvPr/>
          </p:nvSpPr>
          <p:spPr>
            <a:xfrm>
              <a:off x="588263" y="1739466"/>
              <a:ext cx="2824862" cy="477054"/>
            </a:xfrm>
            <a:prstGeom prst="rect">
              <a:avLst/>
            </a:prstGeom>
            <a:noFill/>
          </p:spPr>
          <p:txBody>
            <a:bodyPr wrap="square" lIns="182880" tIns="182880" rIns="182880">
              <a:spAutoFit/>
            </a:bodyPr>
            <a:lstStyle/>
            <a:p>
              <a:r>
                <a:rPr lang="en-US" sz="1600" dirty="0">
                  <a:latin typeface="+mj-lt"/>
                </a:rPr>
                <a:t>Extending T-SQL</a:t>
              </a:r>
            </a:p>
          </p:txBody>
        </p:sp>
        <p:pic>
          <p:nvPicPr>
            <p:cNvPr id="2050" name="Picture 2" descr="JSON Document Automation &amp; Document Generation Software">
              <a:extLst>
                <a:ext uri="{FF2B5EF4-FFF2-40B4-BE49-F238E27FC236}">
                  <a16:creationId xmlns:a16="http://schemas.microsoft.com/office/drawing/2014/main" id="{7D7C0214-2460-C457-5BC7-59F6C8CE037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71284" y="2499569"/>
              <a:ext cx="838204" cy="3077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descr="Data virtualization | Object storage&#10;">
            <a:extLst>
              <a:ext uri="{FF2B5EF4-FFF2-40B4-BE49-F238E27FC236}">
                <a16:creationId xmlns:a16="http://schemas.microsoft.com/office/drawing/2014/main" id="{8BCD651D-C4A0-E6A0-BF22-7C4A49DA4D8C}"/>
              </a:ext>
            </a:extLst>
          </p:cNvPr>
          <p:cNvGrpSpPr/>
          <p:nvPr/>
        </p:nvGrpSpPr>
        <p:grpSpPr>
          <a:xfrm>
            <a:off x="583807" y="4358958"/>
            <a:ext cx="5478900" cy="1912027"/>
            <a:chOff x="583807" y="4358958"/>
            <a:chExt cx="5478900" cy="1912027"/>
          </a:xfrm>
        </p:grpSpPr>
        <p:sp>
          <p:nvSpPr>
            <p:cNvPr id="70" name="Freeform: Shape 69">
              <a:extLst>
                <a:ext uri="{FF2B5EF4-FFF2-40B4-BE49-F238E27FC236}">
                  <a16:creationId xmlns:a16="http://schemas.microsoft.com/office/drawing/2014/main" id="{F6B81E48-4CB5-1E70-7D30-EA1AC7F6325F}"/>
                </a:ext>
              </a:extLst>
            </p:cNvPr>
            <p:cNvSpPr/>
            <p:nvPr/>
          </p:nvSpPr>
          <p:spPr bwMode="auto">
            <a:xfrm>
              <a:off x="3805282"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2" name="Rectangle: Rounded Corners 11">
              <a:extLst>
                <a:ext uri="{FF2B5EF4-FFF2-40B4-BE49-F238E27FC236}">
                  <a16:creationId xmlns:a16="http://schemas.microsoft.com/office/drawing/2014/main" id="{F8C65AB0-44A3-8CED-77CD-394CD243423E}"/>
                </a:ext>
              </a:extLst>
            </p:cNvPr>
            <p:cNvSpPr/>
            <p:nvPr/>
          </p:nvSpPr>
          <p:spPr bwMode="auto">
            <a:xfrm>
              <a:off x="587190" y="4358958"/>
              <a:ext cx="3717028"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4515B458-8F6B-455C-A983-095073F739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391" y="5132482"/>
              <a:ext cx="467609" cy="58451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9D3D91BC-9AB8-4898-B65D-CD34386F2245}"/>
                </a:ext>
              </a:extLst>
            </p:cNvPr>
            <p:cNvPicPr>
              <a:picLocks noChangeAspect="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9">
                      <a14:imgEffect>
                        <a14:sharpenSoften amount="-50000"/>
                      </a14:imgEffect>
                    </a14:imgLayer>
                  </a14:imgProps>
                </a:ext>
              </a:extLst>
            </a:blip>
            <a:stretch>
              <a:fillRect/>
            </a:stretch>
          </p:blipFill>
          <p:spPr>
            <a:xfrm>
              <a:off x="2000078" y="5276251"/>
              <a:ext cx="438452" cy="382240"/>
            </a:xfrm>
            <a:prstGeom prst="rect">
              <a:avLst/>
            </a:prstGeom>
          </p:spPr>
        </p:pic>
        <p:grpSp>
          <p:nvGrpSpPr>
            <p:cNvPr id="100" name="Group 42">
              <a:extLst>
                <a:ext uri="{FF2B5EF4-FFF2-40B4-BE49-F238E27FC236}">
                  <a16:creationId xmlns:a16="http://schemas.microsoft.com/office/drawing/2014/main" id="{D76FE7CC-62B0-4987-928E-3F3258072881}"/>
                </a:ext>
                <a:ext uri="{C183D7F6-B498-43B3-948B-1728B52AA6E4}">
                  <adec:decorative xmlns:adec="http://schemas.microsoft.com/office/drawing/2017/decorative" val="1"/>
                </a:ext>
              </a:extLst>
            </p:cNvPr>
            <p:cNvGrpSpPr>
              <a:grpSpLocks noChangeAspect="1"/>
            </p:cNvGrpSpPr>
            <p:nvPr/>
          </p:nvGrpSpPr>
          <p:grpSpPr bwMode="auto">
            <a:xfrm>
              <a:off x="2889608" y="5276251"/>
              <a:ext cx="517727" cy="388294"/>
              <a:chOff x="1013" y="1826"/>
              <a:chExt cx="312" cy="234"/>
            </a:xfrm>
          </p:grpSpPr>
          <p:sp>
            <p:nvSpPr>
              <p:cNvPr id="102" name="AutoShape 41">
                <a:extLst>
                  <a:ext uri="{FF2B5EF4-FFF2-40B4-BE49-F238E27FC236}">
                    <a16:creationId xmlns:a16="http://schemas.microsoft.com/office/drawing/2014/main" id="{B40F53E0-B5BB-4C0F-A110-53D1D4F3B40D}"/>
                  </a:ext>
                </a:extLst>
              </p:cNvPr>
              <p:cNvSpPr>
                <a:spLocks noChangeAspect="1" noChangeArrowheads="1" noTextEdit="1"/>
              </p:cNvSpPr>
              <p:nvPr/>
            </p:nvSpPr>
            <p:spPr bwMode="auto">
              <a:xfrm>
                <a:off x="1013" y="182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4" name="Rectangle 43">
                <a:extLst>
                  <a:ext uri="{FF2B5EF4-FFF2-40B4-BE49-F238E27FC236}">
                    <a16:creationId xmlns:a16="http://schemas.microsoft.com/office/drawing/2014/main" id="{BA5633AF-7650-4D06-A2E6-C94D8F4F19D1}"/>
                  </a:ext>
                </a:extLst>
              </p:cNvPr>
              <p:cNvSpPr>
                <a:spLocks noChangeArrowheads="1"/>
              </p:cNvSpPr>
              <p:nvPr/>
            </p:nvSpPr>
            <p:spPr bwMode="auto">
              <a:xfrm>
                <a:off x="1013" y="1855"/>
                <a:ext cx="312" cy="205"/>
              </a:xfrm>
              <a:prstGeom prst="rect">
                <a:avLst/>
              </a:pr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106" name="Rectangle 44">
                <a:extLst>
                  <a:ext uri="{FF2B5EF4-FFF2-40B4-BE49-F238E27FC236}">
                    <a16:creationId xmlns:a16="http://schemas.microsoft.com/office/drawing/2014/main" id="{BEEF3A14-8EFE-4E73-AECA-D92BE1F628C9}"/>
                  </a:ext>
                </a:extLst>
              </p:cNvPr>
              <p:cNvSpPr>
                <a:spLocks noChangeArrowheads="1"/>
              </p:cNvSpPr>
              <p:nvPr/>
            </p:nvSpPr>
            <p:spPr bwMode="auto">
              <a:xfrm>
                <a:off x="1013" y="1826"/>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8" name="Oval 45">
                <a:extLst>
                  <a:ext uri="{FF2B5EF4-FFF2-40B4-BE49-F238E27FC236}">
                    <a16:creationId xmlns:a16="http://schemas.microsoft.com/office/drawing/2014/main" id="{40F81B8E-6388-415A-AE31-AAE5BCDA1A02}"/>
                  </a:ext>
                </a:extLst>
              </p:cNvPr>
              <p:cNvSpPr>
                <a:spLocks noChangeArrowheads="1"/>
              </p:cNvSpPr>
              <p:nvPr/>
            </p:nvSpPr>
            <p:spPr bwMode="auto">
              <a:xfrm>
                <a:off x="1023"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09" name="Oval 46">
                <a:extLst>
                  <a:ext uri="{FF2B5EF4-FFF2-40B4-BE49-F238E27FC236}">
                    <a16:creationId xmlns:a16="http://schemas.microsoft.com/office/drawing/2014/main" id="{0852425B-493A-48EA-978D-8784F56F45E8}"/>
                  </a:ext>
                </a:extLst>
              </p:cNvPr>
              <p:cNvSpPr>
                <a:spLocks noChangeArrowheads="1"/>
              </p:cNvSpPr>
              <p:nvPr/>
            </p:nvSpPr>
            <p:spPr bwMode="auto">
              <a:xfrm>
                <a:off x="1038" y="1836"/>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0" name="Oval 47">
                <a:extLst>
                  <a:ext uri="{FF2B5EF4-FFF2-40B4-BE49-F238E27FC236}">
                    <a16:creationId xmlns:a16="http://schemas.microsoft.com/office/drawing/2014/main" id="{8DCD489F-F9C2-458A-8292-AD6FDCD62D14}"/>
                  </a:ext>
                </a:extLst>
              </p:cNvPr>
              <p:cNvSpPr>
                <a:spLocks noChangeArrowheads="1"/>
              </p:cNvSpPr>
              <p:nvPr/>
            </p:nvSpPr>
            <p:spPr bwMode="auto">
              <a:xfrm>
                <a:off x="1052" y="1836"/>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1" name="Rectangle 48">
                <a:extLst>
                  <a:ext uri="{FF2B5EF4-FFF2-40B4-BE49-F238E27FC236}">
                    <a16:creationId xmlns:a16="http://schemas.microsoft.com/office/drawing/2014/main" id="{4E9006E6-C883-4C66-9401-8E3AE2A60092}"/>
                  </a:ext>
                </a:extLst>
              </p:cNvPr>
              <p:cNvSpPr>
                <a:spLocks noChangeArrowheads="1"/>
              </p:cNvSpPr>
              <p:nvPr/>
            </p:nvSpPr>
            <p:spPr bwMode="auto">
              <a:xfrm>
                <a:off x="1032" y="1914"/>
                <a:ext cx="79" cy="7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2" name="Freeform 49">
                <a:extLst>
                  <a:ext uri="{FF2B5EF4-FFF2-40B4-BE49-F238E27FC236}">
                    <a16:creationId xmlns:a16="http://schemas.microsoft.com/office/drawing/2014/main" id="{6922C3F0-0D8B-480F-8A2E-602DCB26708D}"/>
                  </a:ext>
                </a:extLst>
              </p:cNvPr>
              <p:cNvSpPr>
                <a:spLocks/>
              </p:cNvSpPr>
              <p:nvPr/>
            </p:nvSpPr>
            <p:spPr bwMode="auto">
              <a:xfrm>
                <a:off x="1228" y="1914"/>
                <a:ext cx="78" cy="78"/>
              </a:xfrm>
              <a:custGeom>
                <a:avLst/>
                <a:gdLst>
                  <a:gd name="T0" fmla="*/ 170 w 341"/>
                  <a:gd name="T1" fmla="*/ 342 h 342"/>
                  <a:gd name="T2" fmla="*/ 170 w 341"/>
                  <a:gd name="T3" fmla="*/ 342 h 342"/>
                  <a:gd name="T4" fmla="*/ 0 w 341"/>
                  <a:gd name="T5" fmla="*/ 171 h 342"/>
                  <a:gd name="T6" fmla="*/ 0 w 341"/>
                  <a:gd name="T7" fmla="*/ 171 h 342"/>
                  <a:gd name="T8" fmla="*/ 170 w 341"/>
                  <a:gd name="T9" fmla="*/ 0 h 342"/>
                  <a:gd name="T10" fmla="*/ 170 w 341"/>
                  <a:gd name="T11" fmla="*/ 0 h 342"/>
                  <a:gd name="T12" fmla="*/ 341 w 341"/>
                  <a:gd name="T13" fmla="*/ 171 h 342"/>
                  <a:gd name="T14" fmla="*/ 341 w 341"/>
                  <a:gd name="T15" fmla="*/ 171 h 342"/>
                  <a:gd name="T16" fmla="*/ 170 w 341"/>
                  <a:gd name="T17" fmla="*/ 342 h 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1" h="342">
                    <a:moveTo>
                      <a:pt x="170" y="342"/>
                    </a:moveTo>
                    <a:cubicBezTo>
                      <a:pt x="170" y="342"/>
                      <a:pt x="170" y="342"/>
                      <a:pt x="170" y="342"/>
                    </a:cubicBezTo>
                    <a:cubicBezTo>
                      <a:pt x="76" y="342"/>
                      <a:pt x="0" y="265"/>
                      <a:pt x="0" y="171"/>
                    </a:cubicBezTo>
                    <a:cubicBezTo>
                      <a:pt x="0" y="171"/>
                      <a:pt x="0" y="171"/>
                      <a:pt x="0" y="171"/>
                    </a:cubicBezTo>
                    <a:cubicBezTo>
                      <a:pt x="0" y="77"/>
                      <a:pt x="76" y="0"/>
                      <a:pt x="170" y="0"/>
                    </a:cubicBezTo>
                    <a:cubicBezTo>
                      <a:pt x="170" y="0"/>
                      <a:pt x="170" y="0"/>
                      <a:pt x="170" y="0"/>
                    </a:cubicBezTo>
                    <a:cubicBezTo>
                      <a:pt x="264" y="0"/>
                      <a:pt x="341" y="77"/>
                      <a:pt x="341" y="171"/>
                    </a:cubicBezTo>
                    <a:cubicBezTo>
                      <a:pt x="341" y="171"/>
                      <a:pt x="341" y="171"/>
                      <a:pt x="341" y="171"/>
                    </a:cubicBezTo>
                    <a:cubicBezTo>
                      <a:pt x="341" y="265"/>
                      <a:pt x="264" y="342"/>
                      <a:pt x="170" y="34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sp>
            <p:nvSpPr>
              <p:cNvPr id="113" name="Freeform 50">
                <a:extLst>
                  <a:ext uri="{FF2B5EF4-FFF2-40B4-BE49-F238E27FC236}">
                    <a16:creationId xmlns:a16="http://schemas.microsoft.com/office/drawing/2014/main" id="{2005572E-1B11-42D5-92C8-02C29782D8CF}"/>
                  </a:ext>
                </a:extLst>
              </p:cNvPr>
              <p:cNvSpPr>
                <a:spLocks/>
              </p:cNvSpPr>
              <p:nvPr/>
            </p:nvSpPr>
            <p:spPr bwMode="auto">
              <a:xfrm>
                <a:off x="1140" y="1914"/>
                <a:ext cx="78" cy="78"/>
              </a:xfrm>
              <a:custGeom>
                <a:avLst/>
                <a:gdLst>
                  <a:gd name="T0" fmla="*/ 0 w 78"/>
                  <a:gd name="T1" fmla="*/ 0 h 78"/>
                  <a:gd name="T2" fmla="*/ 0 w 78"/>
                  <a:gd name="T3" fmla="*/ 78 h 78"/>
                  <a:gd name="T4" fmla="*/ 78 w 78"/>
                  <a:gd name="T5" fmla="*/ 78 h 78"/>
                  <a:gd name="T6" fmla="*/ 0 w 78"/>
                  <a:gd name="T7" fmla="*/ 0 h 78"/>
                </a:gdLst>
                <a:ahLst/>
                <a:cxnLst>
                  <a:cxn ang="0">
                    <a:pos x="T0" y="T1"/>
                  </a:cxn>
                  <a:cxn ang="0">
                    <a:pos x="T2" y="T3"/>
                  </a:cxn>
                  <a:cxn ang="0">
                    <a:pos x="T4" y="T5"/>
                  </a:cxn>
                  <a:cxn ang="0">
                    <a:pos x="T6" y="T7"/>
                  </a:cxn>
                </a:cxnLst>
                <a:rect l="0" t="0" r="r" b="b"/>
                <a:pathLst>
                  <a:path w="78" h="78">
                    <a:moveTo>
                      <a:pt x="0" y="0"/>
                    </a:moveTo>
                    <a:lnTo>
                      <a:pt x="0" y="78"/>
                    </a:lnTo>
                    <a:lnTo>
                      <a:pt x="78" y="78"/>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defRPr/>
                </a:pPr>
                <a:endParaRPr lang="en-US" sz="1799" dirty="0">
                  <a:solidFill>
                    <a:prstClr val="black"/>
                  </a:solidFill>
                  <a:latin typeface="Segoe UI"/>
                </a:endParaRPr>
              </a:p>
            </p:txBody>
          </p:sp>
        </p:grpSp>
        <p:sp>
          <p:nvSpPr>
            <p:cNvPr id="79" name="TextBox 78">
              <a:extLst>
                <a:ext uri="{FF2B5EF4-FFF2-40B4-BE49-F238E27FC236}">
                  <a16:creationId xmlns:a16="http://schemas.microsoft.com/office/drawing/2014/main" id="{2AC5BD65-EDD8-4740-B625-ECE82A20AC51}"/>
                </a:ext>
              </a:extLst>
            </p:cNvPr>
            <p:cNvSpPr txBox="1"/>
            <p:nvPr/>
          </p:nvSpPr>
          <p:spPr>
            <a:xfrm>
              <a:off x="583807" y="4358958"/>
              <a:ext cx="3717027"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Data virtualization | Object storage</a:t>
              </a:r>
            </a:p>
          </p:txBody>
        </p:sp>
      </p:grpSp>
      <p:grpSp>
        <p:nvGrpSpPr>
          <p:cNvPr id="17" name="Group 16" descr="Security, scalability, availability&#10;">
            <a:extLst>
              <a:ext uri="{FF2B5EF4-FFF2-40B4-BE49-F238E27FC236}">
                <a16:creationId xmlns:a16="http://schemas.microsoft.com/office/drawing/2014/main" id="{B77E75BF-66C1-7ED5-4211-22DE6FEE0299}"/>
              </a:ext>
            </a:extLst>
          </p:cNvPr>
          <p:cNvGrpSpPr/>
          <p:nvPr/>
        </p:nvGrpSpPr>
        <p:grpSpPr>
          <a:xfrm>
            <a:off x="6129293" y="4358958"/>
            <a:ext cx="5474444" cy="1912027"/>
            <a:chOff x="6129293" y="4358958"/>
            <a:chExt cx="5474444" cy="1912027"/>
          </a:xfrm>
        </p:grpSpPr>
        <p:sp>
          <p:nvSpPr>
            <p:cNvPr id="72" name="Freeform: Shape 71">
              <a:extLst>
                <a:ext uri="{FF2B5EF4-FFF2-40B4-BE49-F238E27FC236}">
                  <a16:creationId xmlns:a16="http://schemas.microsoft.com/office/drawing/2014/main" id="{E0EEFD30-AAB2-71DC-9BFE-841EF7297E8B}"/>
                </a:ext>
              </a:extLst>
            </p:cNvPr>
            <p:cNvSpPr/>
            <p:nvPr/>
          </p:nvSpPr>
          <p:spPr bwMode="auto">
            <a:xfrm flipH="1">
              <a:off x="6129293" y="4649972"/>
              <a:ext cx="2257425" cy="419799"/>
            </a:xfrm>
            <a:custGeom>
              <a:avLst/>
              <a:gdLst>
                <a:gd name="connsiteX0" fmla="*/ 2257425 w 2257425"/>
                <a:gd name="connsiteY0" fmla="*/ 0 h 523875"/>
                <a:gd name="connsiteX1" fmla="*/ 876300 w 2257425"/>
                <a:gd name="connsiteY1" fmla="*/ 0 h 523875"/>
                <a:gd name="connsiteX2" fmla="*/ 876300 w 2257425"/>
                <a:gd name="connsiteY2" fmla="*/ 523875 h 523875"/>
                <a:gd name="connsiteX3" fmla="*/ 0 w 2257425"/>
                <a:gd name="connsiteY3" fmla="*/ 523875 h 523875"/>
              </a:gdLst>
              <a:ahLst/>
              <a:cxnLst>
                <a:cxn ang="0">
                  <a:pos x="connsiteX0" y="connsiteY0"/>
                </a:cxn>
                <a:cxn ang="0">
                  <a:pos x="connsiteX1" y="connsiteY1"/>
                </a:cxn>
                <a:cxn ang="0">
                  <a:pos x="connsiteX2" y="connsiteY2"/>
                </a:cxn>
                <a:cxn ang="0">
                  <a:pos x="connsiteX3" y="connsiteY3"/>
                </a:cxn>
              </a:cxnLst>
              <a:rect l="l" t="t" r="r" b="b"/>
              <a:pathLst>
                <a:path w="2257425" h="523875">
                  <a:moveTo>
                    <a:pt x="2257425" y="0"/>
                  </a:moveTo>
                  <a:lnTo>
                    <a:pt x="876300" y="0"/>
                  </a:lnTo>
                  <a:lnTo>
                    <a:pt x="876300" y="523875"/>
                  </a:lnTo>
                  <a:lnTo>
                    <a:pt x="0" y="523875"/>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B69F4AAC-310F-CE8C-B3A5-EEC625AC5188}"/>
                </a:ext>
              </a:extLst>
            </p:cNvPr>
            <p:cNvSpPr/>
            <p:nvPr/>
          </p:nvSpPr>
          <p:spPr bwMode="auto">
            <a:xfrm>
              <a:off x="8029575" y="4358958"/>
              <a:ext cx="35741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025" name="Group 1024">
              <a:extLst>
                <a:ext uri="{FF2B5EF4-FFF2-40B4-BE49-F238E27FC236}">
                  <a16:creationId xmlns:a16="http://schemas.microsoft.com/office/drawing/2014/main" id="{DEBCD9F5-B0CF-56CB-6BE7-1530960AD17B}"/>
                </a:ext>
              </a:extLst>
            </p:cNvPr>
            <p:cNvGrpSpPr/>
            <p:nvPr/>
          </p:nvGrpSpPr>
          <p:grpSpPr>
            <a:xfrm>
              <a:off x="8539628" y="5168165"/>
              <a:ext cx="427735" cy="527880"/>
              <a:chOff x="8539628" y="5168165"/>
              <a:chExt cx="427735" cy="527880"/>
            </a:xfrm>
          </p:grpSpPr>
          <p:sp>
            <p:nvSpPr>
              <p:cNvPr id="1024" name="Freeform: Shape 1023">
                <a:extLst>
                  <a:ext uri="{FF2B5EF4-FFF2-40B4-BE49-F238E27FC236}">
                    <a16:creationId xmlns:a16="http://schemas.microsoft.com/office/drawing/2014/main" id="{76577E2E-AF91-B7D3-1F09-DC6AF5DB08ED}"/>
                  </a:ext>
                </a:extLst>
              </p:cNvPr>
              <p:cNvSpPr>
                <a:spLocks noChangeArrowheads="1"/>
              </p:cNvSpPr>
              <p:nvPr/>
            </p:nvSpPr>
            <p:spPr bwMode="auto">
              <a:xfrm>
                <a:off x="8539628" y="5168165"/>
                <a:ext cx="427735" cy="527880"/>
              </a:xfrm>
              <a:custGeom>
                <a:avLst/>
                <a:gdLst>
                  <a:gd name="connsiteX0" fmla="*/ 213868 w 427735"/>
                  <a:gd name="connsiteY0" fmla="*/ 49535 h 527880"/>
                  <a:gd name="connsiteX1" fmla="*/ 98640 w 427735"/>
                  <a:gd name="connsiteY1" fmla="*/ 164762 h 527880"/>
                  <a:gd name="connsiteX2" fmla="*/ 98640 w 427735"/>
                  <a:gd name="connsiteY2" fmla="*/ 213868 h 527880"/>
                  <a:gd name="connsiteX3" fmla="*/ 329052 w 427735"/>
                  <a:gd name="connsiteY3" fmla="*/ 213868 h 527880"/>
                  <a:gd name="connsiteX4" fmla="*/ 329096 w 427735"/>
                  <a:gd name="connsiteY4" fmla="*/ 164762 h 527880"/>
                  <a:gd name="connsiteX5" fmla="*/ 213868 w 427735"/>
                  <a:gd name="connsiteY5" fmla="*/ 49535 h 527880"/>
                  <a:gd name="connsiteX6" fmla="*/ 213868 w 427735"/>
                  <a:gd name="connsiteY6" fmla="*/ 0 h 527880"/>
                  <a:gd name="connsiteX7" fmla="*/ 378512 w 427735"/>
                  <a:gd name="connsiteY7" fmla="*/ 164643 h 527880"/>
                  <a:gd name="connsiteX8" fmla="*/ 378512 w 427735"/>
                  <a:gd name="connsiteY8" fmla="*/ 213868 h 527880"/>
                  <a:gd name="connsiteX9" fmla="*/ 427735 w 427735"/>
                  <a:gd name="connsiteY9" fmla="*/ 213868 h 527880"/>
                  <a:gd name="connsiteX10" fmla="*/ 427735 w 427735"/>
                  <a:gd name="connsiteY10" fmla="*/ 527880 h 527880"/>
                  <a:gd name="connsiteX11" fmla="*/ 0 w 427735"/>
                  <a:gd name="connsiteY11" fmla="*/ 527880 h 527880"/>
                  <a:gd name="connsiteX12" fmla="*/ 0 w 427735"/>
                  <a:gd name="connsiteY12" fmla="*/ 213868 h 527880"/>
                  <a:gd name="connsiteX13" fmla="*/ 49224 w 427735"/>
                  <a:gd name="connsiteY13" fmla="*/ 213868 h 527880"/>
                  <a:gd name="connsiteX14" fmla="*/ 49224 w 427735"/>
                  <a:gd name="connsiteY14" fmla="*/ 164643 h 527880"/>
                  <a:gd name="connsiteX15" fmla="*/ 213868 w 427735"/>
                  <a:gd name="connsiteY15" fmla="*/ 0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735" h="527880">
                    <a:moveTo>
                      <a:pt x="213868" y="49535"/>
                    </a:moveTo>
                    <a:cubicBezTo>
                      <a:pt x="150229" y="49535"/>
                      <a:pt x="98640" y="101124"/>
                      <a:pt x="98640" y="164762"/>
                    </a:cubicBezTo>
                    <a:lnTo>
                      <a:pt x="98640" y="213868"/>
                    </a:lnTo>
                    <a:lnTo>
                      <a:pt x="329052" y="213868"/>
                    </a:lnTo>
                    <a:lnTo>
                      <a:pt x="329096" y="164762"/>
                    </a:lnTo>
                    <a:cubicBezTo>
                      <a:pt x="329096" y="101124"/>
                      <a:pt x="277507" y="49535"/>
                      <a:pt x="213868" y="49535"/>
                    </a:cubicBezTo>
                    <a:close/>
                    <a:moveTo>
                      <a:pt x="213868" y="0"/>
                    </a:moveTo>
                    <a:cubicBezTo>
                      <a:pt x="304798" y="0"/>
                      <a:pt x="378512" y="73713"/>
                      <a:pt x="378512" y="164643"/>
                    </a:cubicBezTo>
                    <a:lnTo>
                      <a:pt x="378512" y="213868"/>
                    </a:lnTo>
                    <a:lnTo>
                      <a:pt x="427735" y="213868"/>
                    </a:lnTo>
                    <a:lnTo>
                      <a:pt x="427735" y="527880"/>
                    </a:lnTo>
                    <a:lnTo>
                      <a:pt x="0" y="527880"/>
                    </a:lnTo>
                    <a:lnTo>
                      <a:pt x="0" y="213868"/>
                    </a:lnTo>
                    <a:lnTo>
                      <a:pt x="49224" y="213868"/>
                    </a:lnTo>
                    <a:lnTo>
                      <a:pt x="49224" y="164643"/>
                    </a:lnTo>
                    <a:cubicBezTo>
                      <a:pt x="49224" y="73713"/>
                      <a:pt x="122938" y="0"/>
                      <a:pt x="21386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3" name="Freeform 29">
                <a:extLst>
                  <a:ext uri="{FF2B5EF4-FFF2-40B4-BE49-F238E27FC236}">
                    <a16:creationId xmlns:a16="http://schemas.microsoft.com/office/drawing/2014/main" id="{57AE32B8-97EA-484B-893A-3A0C96D1A14C}"/>
                  </a:ext>
                </a:extLst>
              </p:cNvPr>
              <p:cNvSpPr>
                <a:spLocks/>
              </p:cNvSpPr>
              <p:nvPr/>
            </p:nvSpPr>
            <p:spPr bwMode="auto">
              <a:xfrm>
                <a:off x="8704273" y="5465204"/>
                <a:ext cx="98447" cy="98447"/>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4" name="Freeform 30">
                <a:extLst>
                  <a:ext uri="{FF2B5EF4-FFF2-40B4-BE49-F238E27FC236}">
                    <a16:creationId xmlns:a16="http://schemas.microsoft.com/office/drawing/2014/main" id="{91D5DEC5-E147-4615-A12A-7E1CB3956E86}"/>
                  </a:ext>
                </a:extLst>
              </p:cNvPr>
              <p:cNvSpPr>
                <a:spLocks/>
              </p:cNvSpPr>
              <p:nvPr/>
            </p:nvSpPr>
            <p:spPr bwMode="auto">
              <a:xfrm>
                <a:off x="8728036" y="5514427"/>
                <a:ext cx="50921" cy="115421"/>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
          <p:nvSpPr>
            <p:cNvPr id="1027" name="Freeform: Shape 1026">
              <a:extLst>
                <a:ext uri="{FF2B5EF4-FFF2-40B4-BE49-F238E27FC236}">
                  <a16:creationId xmlns:a16="http://schemas.microsoft.com/office/drawing/2014/main" id="{583F96D3-6C5F-BEC2-389E-A406F7D1A796}"/>
                </a:ext>
              </a:extLst>
            </p:cNvPr>
            <p:cNvSpPr>
              <a:spLocks/>
            </p:cNvSpPr>
            <p:nvPr/>
          </p:nvSpPr>
          <p:spPr bwMode="auto">
            <a:xfrm>
              <a:off x="9515859" y="5234120"/>
              <a:ext cx="446789" cy="310666"/>
            </a:xfrm>
            <a:custGeom>
              <a:avLst/>
              <a:gdLst>
                <a:gd name="connsiteX0" fmla="*/ 360537 w 446789"/>
                <a:gd name="connsiteY0" fmla="*/ 137701 h 310666"/>
                <a:gd name="connsiteX1" fmla="*/ 396763 w 446789"/>
                <a:gd name="connsiteY1" fmla="*/ 172965 h 310666"/>
                <a:gd name="connsiteX2" fmla="*/ 314740 w 446789"/>
                <a:gd name="connsiteY2" fmla="*/ 251637 h 310666"/>
                <a:gd name="connsiteX3" fmla="*/ 319136 w 446789"/>
                <a:gd name="connsiteY3" fmla="*/ 261967 h 310666"/>
                <a:gd name="connsiteX4" fmla="*/ 269109 w 446789"/>
                <a:gd name="connsiteY4" fmla="*/ 310666 h 310666"/>
                <a:gd name="connsiteX5" fmla="*/ 219082 w 446789"/>
                <a:gd name="connsiteY5" fmla="*/ 261967 h 310666"/>
                <a:gd name="connsiteX6" fmla="*/ 269109 w 446789"/>
                <a:gd name="connsiteY6" fmla="*/ 213268 h 310666"/>
                <a:gd name="connsiteX7" fmla="*/ 280591 w 446789"/>
                <a:gd name="connsiteY7" fmla="*/ 215524 h 310666"/>
                <a:gd name="connsiteX8" fmla="*/ 66156 w 446789"/>
                <a:gd name="connsiteY8" fmla="*/ 89002 h 310666"/>
                <a:gd name="connsiteX9" fmla="*/ 101778 w 446789"/>
                <a:gd name="connsiteY9" fmla="*/ 123749 h 310666"/>
                <a:gd name="connsiteX10" fmla="*/ 50106 w 446789"/>
                <a:gd name="connsiteY10" fmla="*/ 245175 h 310666"/>
                <a:gd name="connsiteX11" fmla="*/ 0 w 446789"/>
                <a:gd name="connsiteY11" fmla="*/ 245175 h 310666"/>
                <a:gd name="connsiteX12" fmla="*/ 66156 w 446789"/>
                <a:gd name="connsiteY12" fmla="*/ 89002 h 310666"/>
                <a:gd name="connsiteX13" fmla="*/ 286359 w 446789"/>
                <a:gd name="connsiteY13" fmla="*/ 0 h 310666"/>
                <a:gd name="connsiteX14" fmla="*/ 446789 w 446789"/>
                <a:gd name="connsiteY14" fmla="*/ 65627 h 310666"/>
                <a:gd name="connsiteX15" fmla="*/ 411094 w 446789"/>
                <a:gd name="connsiteY15" fmla="*/ 100757 h 310666"/>
                <a:gd name="connsiteX16" fmla="*/ 286359 w 446789"/>
                <a:gd name="connsiteY16" fmla="*/ 49799 h 310666"/>
                <a:gd name="connsiteX17" fmla="*/ 251858 w 446789"/>
                <a:gd name="connsiteY17" fmla="*/ 0 h 310666"/>
                <a:gd name="connsiteX18" fmla="*/ 251858 w 446789"/>
                <a:gd name="connsiteY18" fmla="*/ 49799 h 310666"/>
                <a:gd name="connsiteX19" fmla="*/ 127123 w 446789"/>
                <a:gd name="connsiteY19" fmla="*/ 100757 h 310666"/>
                <a:gd name="connsiteX20" fmla="*/ 91428 w 446789"/>
                <a:gd name="connsiteY20" fmla="*/ 65627 h 310666"/>
                <a:gd name="connsiteX21" fmla="*/ 251858 w 446789"/>
                <a:gd name="connsiteY21" fmla="*/ 0 h 31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6789" h="310666">
                  <a:moveTo>
                    <a:pt x="360537" y="137701"/>
                  </a:moveTo>
                  <a:lnTo>
                    <a:pt x="396763" y="172965"/>
                  </a:lnTo>
                  <a:lnTo>
                    <a:pt x="314740" y="251637"/>
                  </a:lnTo>
                  <a:lnTo>
                    <a:pt x="319136" y="261967"/>
                  </a:lnTo>
                  <a:cubicBezTo>
                    <a:pt x="319136" y="288863"/>
                    <a:pt x="296738" y="310666"/>
                    <a:pt x="269109" y="310666"/>
                  </a:cubicBezTo>
                  <a:cubicBezTo>
                    <a:pt x="241480" y="310666"/>
                    <a:pt x="219082" y="288863"/>
                    <a:pt x="219082" y="261967"/>
                  </a:cubicBezTo>
                  <a:cubicBezTo>
                    <a:pt x="219082" y="235071"/>
                    <a:pt x="241480" y="213268"/>
                    <a:pt x="269109" y="213268"/>
                  </a:cubicBezTo>
                  <a:lnTo>
                    <a:pt x="280591" y="215524"/>
                  </a:lnTo>
                  <a:close/>
                  <a:moveTo>
                    <a:pt x="66156" y="89002"/>
                  </a:moveTo>
                  <a:cubicBezTo>
                    <a:pt x="66156" y="89002"/>
                    <a:pt x="66156" y="89002"/>
                    <a:pt x="101778" y="123749"/>
                  </a:cubicBezTo>
                  <a:cubicBezTo>
                    <a:pt x="72419" y="156969"/>
                    <a:pt x="53629" y="198972"/>
                    <a:pt x="50106" y="245175"/>
                  </a:cubicBezTo>
                  <a:lnTo>
                    <a:pt x="0" y="245175"/>
                  </a:lnTo>
                  <a:cubicBezTo>
                    <a:pt x="3523" y="185226"/>
                    <a:pt x="28185" y="131004"/>
                    <a:pt x="66156" y="89002"/>
                  </a:cubicBezTo>
                  <a:close/>
                  <a:moveTo>
                    <a:pt x="286359" y="0"/>
                  </a:moveTo>
                  <a:cubicBezTo>
                    <a:pt x="347550" y="3860"/>
                    <a:pt x="403642" y="27795"/>
                    <a:pt x="446789" y="65627"/>
                  </a:cubicBezTo>
                  <a:cubicBezTo>
                    <a:pt x="446789" y="65627"/>
                    <a:pt x="446789" y="65627"/>
                    <a:pt x="411094" y="100757"/>
                  </a:cubicBezTo>
                  <a:cubicBezTo>
                    <a:pt x="376969" y="71804"/>
                    <a:pt x="333821" y="53274"/>
                    <a:pt x="286359" y="49799"/>
                  </a:cubicBezTo>
                  <a:close/>
                  <a:moveTo>
                    <a:pt x="251858" y="0"/>
                  </a:moveTo>
                  <a:cubicBezTo>
                    <a:pt x="251858" y="0"/>
                    <a:pt x="251858" y="0"/>
                    <a:pt x="251858" y="49799"/>
                  </a:cubicBezTo>
                  <a:cubicBezTo>
                    <a:pt x="207142" y="53274"/>
                    <a:pt x="163210" y="70259"/>
                    <a:pt x="127123" y="100757"/>
                  </a:cubicBezTo>
                  <a:lnTo>
                    <a:pt x="91428" y="65627"/>
                  </a:lnTo>
                  <a:cubicBezTo>
                    <a:pt x="137321" y="25479"/>
                    <a:pt x="194197" y="3860"/>
                    <a:pt x="251858" y="0"/>
                  </a:cubicBez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88" name="Freeform 137">
              <a:extLst>
                <a:ext uri="{FF2B5EF4-FFF2-40B4-BE49-F238E27FC236}">
                  <a16:creationId xmlns:a16="http://schemas.microsoft.com/office/drawing/2014/main" id="{133E31D8-6011-4CE9-AA0F-3AD86B09339E}"/>
                </a:ext>
              </a:extLst>
            </p:cNvPr>
            <p:cNvSpPr>
              <a:spLocks/>
            </p:cNvSpPr>
            <p:nvPr/>
          </p:nvSpPr>
          <p:spPr bwMode="auto">
            <a:xfrm>
              <a:off x="9952298" y="5512880"/>
              <a:ext cx="101778" cy="15617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89" name="Freeform 138">
              <a:extLst>
                <a:ext uri="{FF2B5EF4-FFF2-40B4-BE49-F238E27FC236}">
                  <a16:creationId xmlns:a16="http://schemas.microsoft.com/office/drawing/2014/main" id="{A55C4204-E718-40A0-86CC-93C02213D4D9}"/>
                </a:ext>
              </a:extLst>
            </p:cNvPr>
            <p:cNvSpPr>
              <a:spLocks/>
            </p:cNvSpPr>
            <p:nvPr/>
          </p:nvSpPr>
          <p:spPr bwMode="auto">
            <a:xfrm>
              <a:off x="9952298" y="5323122"/>
              <a:ext cx="101778" cy="15617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01" name="TextBox 100">
              <a:extLst>
                <a:ext uri="{FF2B5EF4-FFF2-40B4-BE49-F238E27FC236}">
                  <a16:creationId xmlns:a16="http://schemas.microsoft.com/office/drawing/2014/main" id="{1B65F88A-F3D2-15E7-47B4-C9F3007C0B37}"/>
                </a:ext>
              </a:extLst>
            </p:cNvPr>
            <p:cNvSpPr txBox="1"/>
            <p:nvPr/>
          </p:nvSpPr>
          <p:spPr>
            <a:xfrm>
              <a:off x="8029575" y="4358958"/>
              <a:ext cx="35741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Security, scalability, availability</a:t>
              </a:r>
            </a:p>
          </p:txBody>
        </p:sp>
        <p:sp>
          <p:nvSpPr>
            <p:cNvPr id="115" name="Graphic 11">
              <a:extLst>
                <a:ext uri="{FF2B5EF4-FFF2-40B4-BE49-F238E27FC236}">
                  <a16:creationId xmlns:a16="http://schemas.microsoft.com/office/drawing/2014/main" id="{59A91831-2833-0B84-FF5E-149A2EF170ED}"/>
                </a:ext>
              </a:extLst>
            </p:cNvPr>
            <p:cNvSpPr/>
            <p:nvPr/>
          </p:nvSpPr>
          <p:spPr>
            <a:xfrm>
              <a:off x="10472816" y="5168165"/>
              <a:ext cx="532087" cy="532087"/>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grpSp>
      <p:grpSp>
        <p:nvGrpSpPr>
          <p:cNvPr id="15" name="Group 14" descr="Built-in query intelligence&#10;">
            <a:extLst>
              <a:ext uri="{FF2B5EF4-FFF2-40B4-BE49-F238E27FC236}">
                <a16:creationId xmlns:a16="http://schemas.microsoft.com/office/drawing/2014/main" id="{0085D82D-7EE9-1C90-1554-2F318448026E}"/>
              </a:ext>
            </a:extLst>
          </p:cNvPr>
          <p:cNvGrpSpPr/>
          <p:nvPr/>
        </p:nvGrpSpPr>
        <p:grpSpPr>
          <a:xfrm>
            <a:off x="6265596" y="1739466"/>
            <a:ext cx="5338141" cy="2784909"/>
            <a:chOff x="6265596" y="1739466"/>
            <a:chExt cx="5338141" cy="2784909"/>
          </a:xfrm>
        </p:grpSpPr>
        <p:sp>
          <p:nvSpPr>
            <p:cNvPr id="68" name="Freeform: Shape 67">
              <a:extLst>
                <a:ext uri="{FF2B5EF4-FFF2-40B4-BE49-F238E27FC236}">
                  <a16:creationId xmlns:a16="http://schemas.microsoft.com/office/drawing/2014/main" id="{0A20564D-75D3-31D6-FCA0-C1DC8854EAB6}"/>
                </a:ext>
              </a:extLst>
            </p:cNvPr>
            <p:cNvSpPr/>
            <p:nvPr/>
          </p:nvSpPr>
          <p:spPr bwMode="auto">
            <a:xfrm flipH="1">
              <a:off x="6265596" y="3257550"/>
              <a:ext cx="2926030" cy="1266825"/>
            </a:xfrm>
            <a:custGeom>
              <a:avLst/>
              <a:gdLst>
                <a:gd name="connsiteX0" fmla="*/ 3086100 w 3086100"/>
                <a:gd name="connsiteY0" fmla="*/ 1266825 h 1266825"/>
                <a:gd name="connsiteX1" fmla="*/ 2562225 w 3086100"/>
                <a:gd name="connsiteY1" fmla="*/ 742950 h 1266825"/>
                <a:gd name="connsiteX2" fmla="*/ 828675 w 3086100"/>
                <a:gd name="connsiteY2" fmla="*/ 742950 h 1266825"/>
                <a:gd name="connsiteX3" fmla="*/ 0 w 3086100"/>
                <a:gd name="connsiteY3" fmla="*/ 0 h 1266825"/>
              </a:gdLst>
              <a:ahLst/>
              <a:cxnLst>
                <a:cxn ang="0">
                  <a:pos x="connsiteX0" y="connsiteY0"/>
                </a:cxn>
                <a:cxn ang="0">
                  <a:pos x="connsiteX1" y="connsiteY1"/>
                </a:cxn>
                <a:cxn ang="0">
                  <a:pos x="connsiteX2" y="connsiteY2"/>
                </a:cxn>
                <a:cxn ang="0">
                  <a:pos x="connsiteX3" y="connsiteY3"/>
                </a:cxn>
              </a:cxnLst>
              <a:rect l="l" t="t" r="r" b="b"/>
              <a:pathLst>
                <a:path w="3086100" h="1266825">
                  <a:moveTo>
                    <a:pt x="3086100" y="1266825"/>
                  </a:moveTo>
                  <a:lnTo>
                    <a:pt x="2562225" y="742950"/>
                  </a:lnTo>
                  <a:lnTo>
                    <a:pt x="828675" y="742950"/>
                  </a:lnTo>
                  <a:lnTo>
                    <a:pt x="0" y="0"/>
                  </a:lnTo>
                </a:path>
              </a:pathLst>
            </a:custGeom>
            <a:noFill/>
            <a:ln w="1905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dirty="0"/>
            </a:p>
          </p:txBody>
        </p:sp>
        <p:sp>
          <p:nvSpPr>
            <p:cNvPr id="14" name="Rectangle: Rounded Corners 13">
              <a:extLst>
                <a:ext uri="{FF2B5EF4-FFF2-40B4-BE49-F238E27FC236}">
                  <a16:creationId xmlns:a16="http://schemas.microsoft.com/office/drawing/2014/main" id="{DAF68F30-E05E-0AF1-AB5F-F4D3CCB00442}"/>
                </a:ext>
              </a:extLst>
            </p:cNvPr>
            <p:cNvSpPr/>
            <p:nvPr/>
          </p:nvSpPr>
          <p:spPr bwMode="auto">
            <a:xfrm>
              <a:off x="8778875" y="1739466"/>
              <a:ext cx="2824862"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9" name="Group 18">
              <a:extLst>
                <a:ext uri="{FF2B5EF4-FFF2-40B4-BE49-F238E27FC236}">
                  <a16:creationId xmlns:a16="http://schemas.microsoft.com/office/drawing/2014/main" id="{1E7B6D2E-644D-4CEA-8AF8-7F1A0C47D93F}"/>
                </a:ext>
              </a:extLst>
            </p:cNvPr>
            <p:cNvGrpSpPr/>
            <p:nvPr/>
          </p:nvGrpSpPr>
          <p:grpSpPr>
            <a:xfrm>
              <a:off x="9881289" y="2655618"/>
              <a:ext cx="538217" cy="527880"/>
              <a:chOff x="9205872" y="1855742"/>
              <a:chExt cx="820155" cy="817275"/>
            </a:xfrm>
          </p:grpSpPr>
          <p:sp>
            <p:nvSpPr>
              <p:cNvPr id="20" name="Freeform 23">
                <a:extLst>
                  <a:ext uri="{FF2B5EF4-FFF2-40B4-BE49-F238E27FC236}">
                    <a16:creationId xmlns:a16="http://schemas.microsoft.com/office/drawing/2014/main" id="{77420BB2-C04C-4B76-89CC-97C7B0F8B250}"/>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Freeform 25">
                <a:extLst>
                  <a:ext uri="{FF2B5EF4-FFF2-40B4-BE49-F238E27FC236}">
                    <a16:creationId xmlns:a16="http://schemas.microsoft.com/office/drawing/2014/main" id="{AC6CEFED-47FC-42B7-A340-B5C3DEBC6C1B}"/>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2" name="Freeform 27">
                <a:extLst>
                  <a:ext uri="{FF2B5EF4-FFF2-40B4-BE49-F238E27FC236}">
                    <a16:creationId xmlns:a16="http://schemas.microsoft.com/office/drawing/2014/main" id="{92EFACBF-5DC8-41F7-9CFA-4E6670501D84}"/>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C0AB6A0D-E139-4E08-864F-29CFF3714183}"/>
                </a:ext>
              </a:extLst>
            </p:cNvPr>
            <p:cNvSpPr txBox="1"/>
            <p:nvPr/>
          </p:nvSpPr>
          <p:spPr>
            <a:xfrm>
              <a:off x="8778875" y="1742900"/>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Built-in query intelligence</a:t>
              </a:r>
            </a:p>
          </p:txBody>
        </p:sp>
        <p:sp>
          <p:nvSpPr>
            <p:cNvPr id="114" name="Freeform: Shape 113">
              <a:extLst>
                <a:ext uri="{FF2B5EF4-FFF2-40B4-BE49-F238E27FC236}">
                  <a16:creationId xmlns:a16="http://schemas.microsoft.com/office/drawing/2014/main" id="{BF28612C-EF53-E87F-3C70-69C5ED65D420}"/>
                </a:ext>
              </a:extLst>
            </p:cNvPr>
            <p:cNvSpPr/>
            <p:nvPr/>
          </p:nvSpPr>
          <p:spPr>
            <a:xfrm>
              <a:off x="10693871" y="2640192"/>
              <a:ext cx="558453" cy="558733"/>
            </a:xfrm>
            <a:custGeom>
              <a:avLst/>
              <a:gdLst>
                <a:gd name="connsiteX0" fmla="*/ 162197 w 459081"/>
                <a:gd name="connsiteY0" fmla="*/ 275144 h 459311"/>
                <a:gd name="connsiteX1" fmla="*/ 180049 w 459081"/>
                <a:gd name="connsiteY1" fmla="*/ 294687 h 459311"/>
                <a:gd name="connsiteX2" fmla="*/ 179092 w 459081"/>
                <a:gd name="connsiteY2" fmla="*/ 300276 h 459311"/>
                <a:gd name="connsiteX3" fmla="*/ 224334 w 459081"/>
                <a:gd name="connsiteY3" fmla="*/ 344331 h 459311"/>
                <a:gd name="connsiteX4" fmla="*/ 236774 w 459081"/>
                <a:gd name="connsiteY4" fmla="*/ 345594 h 459311"/>
                <a:gd name="connsiteX5" fmla="*/ 276313 w 459081"/>
                <a:gd name="connsiteY5" fmla="*/ 321289 h 459311"/>
                <a:gd name="connsiteX6" fmla="*/ 276313 w 459081"/>
                <a:gd name="connsiteY6" fmla="*/ 319720 h 459311"/>
                <a:gd name="connsiteX7" fmla="*/ 289797 w 459081"/>
                <a:gd name="connsiteY7" fmla="*/ 301757 h 459311"/>
                <a:gd name="connsiteX8" fmla="*/ 312866 w 459081"/>
                <a:gd name="connsiteY8" fmla="*/ 314514 h 459311"/>
                <a:gd name="connsiteX9" fmla="*/ 373955 w 459081"/>
                <a:gd name="connsiteY9" fmla="*/ 327030 h 459311"/>
                <a:gd name="connsiteX10" fmla="*/ 385334 w 459081"/>
                <a:gd name="connsiteY10" fmla="*/ 319926 h 459311"/>
                <a:gd name="connsiteX11" fmla="*/ 407327 w 459081"/>
                <a:gd name="connsiteY11" fmla="*/ 334751 h 459311"/>
                <a:gd name="connsiteX12" fmla="*/ 392503 w 459081"/>
                <a:gd name="connsiteY12" fmla="*/ 356744 h 459311"/>
                <a:gd name="connsiteX13" fmla="*/ 370510 w 459081"/>
                <a:gd name="connsiteY13" fmla="*/ 341920 h 459311"/>
                <a:gd name="connsiteX14" fmla="*/ 310761 w 459081"/>
                <a:gd name="connsiteY14" fmla="*/ 329557 h 459311"/>
                <a:gd name="connsiteX15" fmla="*/ 309858 w 459081"/>
                <a:gd name="connsiteY15" fmla="*/ 330873 h 459311"/>
                <a:gd name="connsiteX16" fmla="*/ 283968 w 459081"/>
                <a:gd name="connsiteY16" fmla="*/ 334533 h 459311"/>
                <a:gd name="connsiteX17" fmla="*/ 246879 w 459081"/>
                <a:gd name="connsiteY17" fmla="*/ 357307 h 459311"/>
                <a:gd name="connsiteX18" fmla="*/ 247644 w 459081"/>
                <a:gd name="connsiteY18" fmla="*/ 362283 h 459311"/>
                <a:gd name="connsiteX19" fmla="*/ 229792 w 459081"/>
                <a:gd name="connsiteY19" fmla="*/ 380135 h 459311"/>
                <a:gd name="connsiteX20" fmla="*/ 210249 w 459081"/>
                <a:gd name="connsiteY20" fmla="*/ 362283 h 459311"/>
                <a:gd name="connsiteX21" fmla="*/ 212430 w 459081"/>
                <a:gd name="connsiteY21" fmla="*/ 353747 h 459311"/>
                <a:gd name="connsiteX22" fmla="*/ 169102 w 459081"/>
                <a:gd name="connsiteY22" fmla="*/ 311644 h 459311"/>
                <a:gd name="connsiteX23" fmla="*/ 161447 w 459081"/>
                <a:gd name="connsiteY23" fmla="*/ 313289 h 459311"/>
                <a:gd name="connsiteX24" fmla="*/ 153792 w 459081"/>
                <a:gd name="connsiteY24" fmla="*/ 311605 h 459311"/>
                <a:gd name="connsiteX25" fmla="*/ 96378 w 459081"/>
                <a:gd name="connsiteY25" fmla="*/ 358800 h 459311"/>
                <a:gd name="connsiteX26" fmla="*/ 96760 w 459081"/>
                <a:gd name="connsiteY26" fmla="*/ 362359 h 459311"/>
                <a:gd name="connsiteX27" fmla="*/ 94230 w 459081"/>
                <a:gd name="connsiteY27" fmla="*/ 371771 h 459311"/>
                <a:gd name="connsiteX28" fmla="*/ 68742 w 459081"/>
                <a:gd name="connsiteY28" fmla="*/ 378504 h 459311"/>
                <a:gd name="connsiteX29" fmla="*/ 62010 w 459081"/>
                <a:gd name="connsiteY29" fmla="*/ 353016 h 459311"/>
                <a:gd name="connsiteX30" fmla="*/ 87498 w 459081"/>
                <a:gd name="connsiteY30" fmla="*/ 346283 h 459311"/>
                <a:gd name="connsiteX31" fmla="*/ 143725 w 459081"/>
                <a:gd name="connsiteY31" fmla="*/ 300122 h 459311"/>
                <a:gd name="connsiteX32" fmla="*/ 142806 w 459081"/>
                <a:gd name="connsiteY32" fmla="*/ 294611 h 459311"/>
                <a:gd name="connsiteX33" fmla="*/ 142653 w 459081"/>
                <a:gd name="connsiteY33" fmla="*/ 294687 h 459311"/>
                <a:gd name="connsiteX34" fmla="*/ 142653 w 459081"/>
                <a:gd name="connsiteY34" fmla="*/ 292996 h 459311"/>
                <a:gd name="connsiteX35" fmla="*/ 162197 w 459081"/>
                <a:gd name="connsiteY35" fmla="*/ 275144 h 459311"/>
                <a:gd name="connsiteX36" fmla="*/ 49482 w 459081"/>
                <a:gd name="connsiteY36" fmla="*/ 164096 h 459311"/>
                <a:gd name="connsiteX37" fmla="*/ 95911 w 459081"/>
                <a:gd name="connsiteY37" fmla="*/ 164096 h 459311"/>
                <a:gd name="connsiteX38" fmla="*/ 95911 w 459081"/>
                <a:gd name="connsiteY38" fmla="*/ 228514 h 459311"/>
                <a:gd name="connsiteX39" fmla="*/ 49482 w 459081"/>
                <a:gd name="connsiteY39" fmla="*/ 228514 h 459311"/>
                <a:gd name="connsiteX40" fmla="*/ 164042 w 459081"/>
                <a:gd name="connsiteY40" fmla="*/ 137150 h 459311"/>
                <a:gd name="connsiteX41" fmla="*/ 210471 w 459081"/>
                <a:gd name="connsiteY41" fmla="*/ 137150 h 459311"/>
                <a:gd name="connsiteX42" fmla="*/ 210471 w 459081"/>
                <a:gd name="connsiteY42" fmla="*/ 228515 h 459311"/>
                <a:gd name="connsiteX43" fmla="*/ 164042 w 459081"/>
                <a:gd name="connsiteY43" fmla="*/ 228515 h 459311"/>
                <a:gd name="connsiteX44" fmla="*/ 106781 w 459081"/>
                <a:gd name="connsiteY44" fmla="*/ 110204 h 459311"/>
                <a:gd name="connsiteX45" fmla="*/ 153210 w 459081"/>
                <a:gd name="connsiteY45" fmla="*/ 110204 h 459311"/>
                <a:gd name="connsiteX46" fmla="*/ 153210 w 459081"/>
                <a:gd name="connsiteY46" fmla="*/ 228515 h 459311"/>
                <a:gd name="connsiteX47" fmla="*/ 106781 w 459081"/>
                <a:gd name="connsiteY47" fmla="*/ 228515 h 459311"/>
                <a:gd name="connsiteX48" fmla="*/ 332540 w 459081"/>
                <a:gd name="connsiteY48" fmla="*/ 109852 h 459311"/>
                <a:gd name="connsiteX49" fmla="*/ 332540 w 459081"/>
                <a:gd name="connsiteY49" fmla="*/ 169065 h 459311"/>
                <a:gd name="connsiteX50" fmla="*/ 391677 w 459081"/>
                <a:gd name="connsiteY50" fmla="*/ 169065 h 459311"/>
                <a:gd name="connsiteX51" fmla="*/ 332540 w 459081"/>
                <a:gd name="connsiteY51" fmla="*/ 228201 h 459311"/>
                <a:gd name="connsiteX52" fmla="*/ 273366 w 459081"/>
                <a:gd name="connsiteY52" fmla="*/ 169027 h 459311"/>
                <a:gd name="connsiteX53" fmla="*/ 332540 w 459081"/>
                <a:gd name="connsiteY53" fmla="*/ 109852 h 459311"/>
                <a:gd name="connsiteX54" fmla="*/ 341880 w 459081"/>
                <a:gd name="connsiteY54" fmla="*/ 100513 h 459311"/>
                <a:gd name="connsiteX55" fmla="*/ 400901 w 459081"/>
                <a:gd name="connsiteY55" fmla="*/ 159650 h 459311"/>
                <a:gd name="connsiteX56" fmla="*/ 341880 w 459081"/>
                <a:gd name="connsiteY56" fmla="*/ 159650 h 459311"/>
                <a:gd name="connsiteX57" fmla="*/ 20324 w 459081"/>
                <a:gd name="connsiteY57" fmla="*/ 62160 h 459311"/>
                <a:gd name="connsiteX58" fmla="*/ 20324 w 459081"/>
                <a:gd name="connsiteY58" fmla="*/ 438834 h 459311"/>
                <a:gd name="connsiteX59" fmla="*/ 438680 w 459081"/>
                <a:gd name="connsiteY59" fmla="*/ 438834 h 459311"/>
                <a:gd name="connsiteX60" fmla="*/ 438680 w 459081"/>
                <a:gd name="connsiteY60" fmla="*/ 62160 h 459311"/>
                <a:gd name="connsiteX61" fmla="*/ 414528 w 459081"/>
                <a:gd name="connsiteY61" fmla="*/ 15961 h 459311"/>
                <a:gd name="connsiteX62" fmla="*/ 407983 w 459081"/>
                <a:gd name="connsiteY62" fmla="*/ 22506 h 459311"/>
                <a:gd name="connsiteX63" fmla="*/ 407868 w 459081"/>
                <a:gd name="connsiteY63" fmla="*/ 39616 h 459311"/>
                <a:gd name="connsiteX64" fmla="*/ 414413 w 459081"/>
                <a:gd name="connsiteY64" fmla="*/ 46161 h 459311"/>
                <a:gd name="connsiteX65" fmla="*/ 431522 w 459081"/>
                <a:gd name="connsiteY65" fmla="*/ 46161 h 459311"/>
                <a:gd name="connsiteX66" fmla="*/ 438068 w 459081"/>
                <a:gd name="connsiteY66" fmla="*/ 39616 h 459311"/>
                <a:gd name="connsiteX67" fmla="*/ 438068 w 459081"/>
                <a:gd name="connsiteY67" fmla="*/ 22506 h 459311"/>
                <a:gd name="connsiteX68" fmla="*/ 431522 w 459081"/>
                <a:gd name="connsiteY68" fmla="*/ 15961 h 459311"/>
                <a:gd name="connsiteX69" fmla="*/ 369094 w 459081"/>
                <a:gd name="connsiteY69" fmla="*/ 15961 h 459311"/>
                <a:gd name="connsiteX70" fmla="*/ 362549 w 459081"/>
                <a:gd name="connsiteY70" fmla="*/ 22506 h 459311"/>
                <a:gd name="connsiteX71" fmla="*/ 362549 w 459081"/>
                <a:gd name="connsiteY71" fmla="*/ 39616 h 459311"/>
                <a:gd name="connsiteX72" fmla="*/ 369094 w 459081"/>
                <a:gd name="connsiteY72" fmla="*/ 46161 h 459311"/>
                <a:gd name="connsiteX73" fmla="*/ 386204 w 459081"/>
                <a:gd name="connsiteY73" fmla="*/ 46161 h 459311"/>
                <a:gd name="connsiteX74" fmla="*/ 392749 w 459081"/>
                <a:gd name="connsiteY74" fmla="*/ 39616 h 459311"/>
                <a:gd name="connsiteX75" fmla="*/ 392749 w 459081"/>
                <a:gd name="connsiteY75" fmla="*/ 22506 h 459311"/>
                <a:gd name="connsiteX76" fmla="*/ 386204 w 459081"/>
                <a:gd name="connsiteY76" fmla="*/ 15961 h 459311"/>
                <a:gd name="connsiteX77" fmla="*/ 323661 w 459081"/>
                <a:gd name="connsiteY77" fmla="*/ 15961 h 459311"/>
                <a:gd name="connsiteX78" fmla="*/ 317116 w 459081"/>
                <a:gd name="connsiteY78" fmla="*/ 22506 h 459311"/>
                <a:gd name="connsiteX79" fmla="*/ 317116 w 459081"/>
                <a:gd name="connsiteY79" fmla="*/ 39616 h 459311"/>
                <a:gd name="connsiteX80" fmla="*/ 323661 w 459081"/>
                <a:gd name="connsiteY80" fmla="*/ 46161 h 459311"/>
                <a:gd name="connsiteX81" fmla="*/ 340770 w 459081"/>
                <a:gd name="connsiteY81" fmla="*/ 46161 h 459311"/>
                <a:gd name="connsiteX82" fmla="*/ 347315 w 459081"/>
                <a:gd name="connsiteY82" fmla="*/ 39616 h 459311"/>
                <a:gd name="connsiteX83" fmla="*/ 347315 w 459081"/>
                <a:gd name="connsiteY83" fmla="*/ 22506 h 459311"/>
                <a:gd name="connsiteX84" fmla="*/ 340770 w 459081"/>
                <a:gd name="connsiteY84" fmla="*/ 15961 h 459311"/>
                <a:gd name="connsiteX85" fmla="*/ 21970 w 459081"/>
                <a:gd name="connsiteY85" fmla="*/ 0 h 459311"/>
                <a:gd name="connsiteX86" fmla="*/ 437187 w 459081"/>
                <a:gd name="connsiteY86" fmla="*/ 0 h 459311"/>
                <a:gd name="connsiteX87" fmla="*/ 459081 w 459081"/>
                <a:gd name="connsiteY87" fmla="*/ 21971 h 459311"/>
                <a:gd name="connsiteX88" fmla="*/ 459081 w 459081"/>
                <a:gd name="connsiteY88" fmla="*/ 435580 h 459311"/>
                <a:gd name="connsiteX89" fmla="*/ 435350 w 459081"/>
                <a:gd name="connsiteY89" fmla="*/ 459311 h 459311"/>
                <a:gd name="connsiteX90" fmla="*/ 23693 w 459081"/>
                <a:gd name="connsiteY90" fmla="*/ 459311 h 459311"/>
                <a:gd name="connsiteX91" fmla="*/ 0 w 459081"/>
                <a:gd name="connsiteY91" fmla="*/ 435580 h 459311"/>
                <a:gd name="connsiteX92" fmla="*/ 0 w 459081"/>
                <a:gd name="connsiteY92" fmla="*/ 21971 h 459311"/>
                <a:gd name="connsiteX93" fmla="*/ 21970 w 459081"/>
                <a:gd name="connsiteY93" fmla="*/ 0 h 4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459081" h="459311">
                  <a:moveTo>
                    <a:pt x="162197" y="275144"/>
                  </a:moveTo>
                  <a:cubicBezTo>
                    <a:pt x="172524" y="275611"/>
                    <a:pt x="180516" y="284361"/>
                    <a:pt x="180049" y="294687"/>
                  </a:cubicBezTo>
                  <a:cubicBezTo>
                    <a:pt x="180022" y="296590"/>
                    <a:pt x="179701" y="298473"/>
                    <a:pt x="179092" y="300276"/>
                  </a:cubicBezTo>
                  <a:lnTo>
                    <a:pt x="224334" y="344331"/>
                  </a:lnTo>
                  <a:cubicBezTo>
                    <a:pt x="228495" y="343198"/>
                    <a:pt x="232927" y="343646"/>
                    <a:pt x="236774" y="345594"/>
                  </a:cubicBezTo>
                  <a:lnTo>
                    <a:pt x="276313" y="321289"/>
                  </a:lnTo>
                  <a:cubicBezTo>
                    <a:pt x="276313" y="320753"/>
                    <a:pt x="276313" y="320256"/>
                    <a:pt x="276313" y="319720"/>
                  </a:cubicBezTo>
                  <a:cubicBezTo>
                    <a:pt x="276290" y="311391"/>
                    <a:pt x="281794" y="304061"/>
                    <a:pt x="289797" y="301757"/>
                  </a:cubicBezTo>
                  <a:cubicBezTo>
                    <a:pt x="299692" y="298909"/>
                    <a:pt x="310018" y="304620"/>
                    <a:pt x="312866" y="314514"/>
                  </a:cubicBezTo>
                  <a:lnTo>
                    <a:pt x="373955" y="327030"/>
                  </a:lnTo>
                  <a:cubicBezTo>
                    <a:pt x="376741" y="323341"/>
                    <a:pt x="380795" y="320811"/>
                    <a:pt x="385334" y="319926"/>
                  </a:cubicBezTo>
                  <a:cubicBezTo>
                    <a:pt x="395504" y="317948"/>
                    <a:pt x="405348" y="324585"/>
                    <a:pt x="407327" y="334751"/>
                  </a:cubicBezTo>
                  <a:cubicBezTo>
                    <a:pt x="409310" y="344921"/>
                    <a:pt x="402669" y="354765"/>
                    <a:pt x="392503" y="356744"/>
                  </a:cubicBezTo>
                  <a:cubicBezTo>
                    <a:pt x="382337" y="358727"/>
                    <a:pt x="372489" y="352086"/>
                    <a:pt x="370510" y="341920"/>
                  </a:cubicBezTo>
                  <a:lnTo>
                    <a:pt x="310761" y="329557"/>
                  </a:lnTo>
                  <a:cubicBezTo>
                    <a:pt x="310478" y="330008"/>
                    <a:pt x="310175" y="330449"/>
                    <a:pt x="309858" y="330873"/>
                  </a:cubicBezTo>
                  <a:cubicBezTo>
                    <a:pt x="303718" y="339034"/>
                    <a:pt x="292128" y="340672"/>
                    <a:pt x="283968" y="334533"/>
                  </a:cubicBezTo>
                  <a:lnTo>
                    <a:pt x="246879" y="357307"/>
                  </a:lnTo>
                  <a:cubicBezTo>
                    <a:pt x="247369" y="358922"/>
                    <a:pt x="247625" y="360595"/>
                    <a:pt x="247644" y="362283"/>
                  </a:cubicBezTo>
                  <a:cubicBezTo>
                    <a:pt x="247208" y="371955"/>
                    <a:pt x="239465" y="379698"/>
                    <a:pt x="229792" y="380135"/>
                  </a:cubicBezTo>
                  <a:cubicBezTo>
                    <a:pt x="219465" y="380601"/>
                    <a:pt x="210716" y="372610"/>
                    <a:pt x="210249" y="362283"/>
                  </a:cubicBezTo>
                  <a:cubicBezTo>
                    <a:pt x="210272" y="359301"/>
                    <a:pt x="211022" y="356373"/>
                    <a:pt x="212430" y="353747"/>
                  </a:cubicBezTo>
                  <a:lnTo>
                    <a:pt x="169102" y="311644"/>
                  </a:lnTo>
                  <a:cubicBezTo>
                    <a:pt x="166698" y="312734"/>
                    <a:pt x="164088" y="313293"/>
                    <a:pt x="161447" y="313289"/>
                  </a:cubicBezTo>
                  <a:cubicBezTo>
                    <a:pt x="158802" y="313289"/>
                    <a:pt x="156191" y="312715"/>
                    <a:pt x="153792" y="311605"/>
                  </a:cubicBezTo>
                  <a:lnTo>
                    <a:pt x="96378" y="358800"/>
                  </a:lnTo>
                  <a:cubicBezTo>
                    <a:pt x="96623" y="359971"/>
                    <a:pt x="96749" y="361161"/>
                    <a:pt x="96760" y="362359"/>
                  </a:cubicBezTo>
                  <a:cubicBezTo>
                    <a:pt x="96768" y="365666"/>
                    <a:pt x="95892" y="368912"/>
                    <a:pt x="94230" y="371771"/>
                  </a:cubicBezTo>
                  <a:cubicBezTo>
                    <a:pt x="89052" y="380667"/>
                    <a:pt x="77638" y="383683"/>
                    <a:pt x="68742" y="378504"/>
                  </a:cubicBezTo>
                  <a:cubicBezTo>
                    <a:pt x="59847" y="373325"/>
                    <a:pt x="56831" y="361911"/>
                    <a:pt x="62010" y="353016"/>
                  </a:cubicBezTo>
                  <a:cubicBezTo>
                    <a:pt x="67188" y="344117"/>
                    <a:pt x="78602" y="341105"/>
                    <a:pt x="87498" y="346283"/>
                  </a:cubicBezTo>
                  <a:lnTo>
                    <a:pt x="143725" y="300122"/>
                  </a:lnTo>
                  <a:cubicBezTo>
                    <a:pt x="143147" y="298343"/>
                    <a:pt x="142837" y="296482"/>
                    <a:pt x="142806" y="294611"/>
                  </a:cubicBezTo>
                  <a:lnTo>
                    <a:pt x="142653" y="294687"/>
                  </a:lnTo>
                  <a:cubicBezTo>
                    <a:pt x="142627" y="294125"/>
                    <a:pt x="142627" y="293558"/>
                    <a:pt x="142653" y="292996"/>
                  </a:cubicBezTo>
                  <a:cubicBezTo>
                    <a:pt x="143120" y="282669"/>
                    <a:pt x="151870" y="274677"/>
                    <a:pt x="162197" y="275144"/>
                  </a:cubicBezTo>
                  <a:close/>
                  <a:moveTo>
                    <a:pt x="49482" y="164096"/>
                  </a:moveTo>
                  <a:lnTo>
                    <a:pt x="95911" y="164096"/>
                  </a:lnTo>
                  <a:lnTo>
                    <a:pt x="95911" y="228514"/>
                  </a:lnTo>
                  <a:lnTo>
                    <a:pt x="49482" y="228514"/>
                  </a:lnTo>
                  <a:close/>
                  <a:moveTo>
                    <a:pt x="164042" y="137150"/>
                  </a:moveTo>
                  <a:lnTo>
                    <a:pt x="210471" y="137150"/>
                  </a:lnTo>
                  <a:lnTo>
                    <a:pt x="210471" y="228515"/>
                  </a:lnTo>
                  <a:lnTo>
                    <a:pt x="164042" y="228515"/>
                  </a:lnTo>
                  <a:close/>
                  <a:moveTo>
                    <a:pt x="106781" y="110204"/>
                  </a:moveTo>
                  <a:lnTo>
                    <a:pt x="153210" y="110204"/>
                  </a:lnTo>
                  <a:lnTo>
                    <a:pt x="153210" y="228515"/>
                  </a:lnTo>
                  <a:lnTo>
                    <a:pt x="106781" y="228515"/>
                  </a:lnTo>
                  <a:close/>
                  <a:moveTo>
                    <a:pt x="332540" y="109852"/>
                  </a:moveTo>
                  <a:lnTo>
                    <a:pt x="332540" y="169065"/>
                  </a:lnTo>
                  <a:lnTo>
                    <a:pt x="391677" y="169065"/>
                  </a:lnTo>
                  <a:cubicBezTo>
                    <a:pt x="391654" y="201718"/>
                    <a:pt x="365194" y="228178"/>
                    <a:pt x="332540" y="228201"/>
                  </a:cubicBezTo>
                  <a:cubicBezTo>
                    <a:pt x="299860" y="228201"/>
                    <a:pt x="273366" y="201707"/>
                    <a:pt x="273366" y="169027"/>
                  </a:cubicBezTo>
                  <a:cubicBezTo>
                    <a:pt x="273366" y="136347"/>
                    <a:pt x="299860" y="109852"/>
                    <a:pt x="332540" y="109852"/>
                  </a:cubicBezTo>
                  <a:close/>
                  <a:moveTo>
                    <a:pt x="341880" y="100513"/>
                  </a:moveTo>
                  <a:cubicBezTo>
                    <a:pt x="374487" y="100597"/>
                    <a:pt x="400882" y="127042"/>
                    <a:pt x="400901" y="159650"/>
                  </a:cubicBezTo>
                  <a:lnTo>
                    <a:pt x="341880" y="159650"/>
                  </a:lnTo>
                  <a:close/>
                  <a:moveTo>
                    <a:pt x="20324" y="62160"/>
                  </a:moveTo>
                  <a:lnTo>
                    <a:pt x="20324" y="438834"/>
                  </a:lnTo>
                  <a:lnTo>
                    <a:pt x="438680" y="438834"/>
                  </a:lnTo>
                  <a:lnTo>
                    <a:pt x="438680" y="62160"/>
                  </a:lnTo>
                  <a:close/>
                  <a:moveTo>
                    <a:pt x="414528" y="15961"/>
                  </a:moveTo>
                  <a:cubicBezTo>
                    <a:pt x="410915" y="15961"/>
                    <a:pt x="407983" y="18893"/>
                    <a:pt x="407983" y="22506"/>
                  </a:cubicBezTo>
                  <a:lnTo>
                    <a:pt x="407868" y="39616"/>
                  </a:lnTo>
                  <a:cubicBezTo>
                    <a:pt x="407868" y="43229"/>
                    <a:pt x="410800" y="46161"/>
                    <a:pt x="414413" y="46161"/>
                  </a:cubicBezTo>
                  <a:lnTo>
                    <a:pt x="431522" y="46161"/>
                  </a:lnTo>
                  <a:cubicBezTo>
                    <a:pt x="435128" y="46142"/>
                    <a:pt x="438049" y="43221"/>
                    <a:pt x="438068" y="39616"/>
                  </a:cubicBezTo>
                  <a:lnTo>
                    <a:pt x="438068" y="22506"/>
                  </a:lnTo>
                  <a:cubicBezTo>
                    <a:pt x="438049" y="18901"/>
                    <a:pt x="435128" y="15980"/>
                    <a:pt x="431522" y="15961"/>
                  </a:cubicBezTo>
                  <a:close/>
                  <a:moveTo>
                    <a:pt x="369094" y="15961"/>
                  </a:moveTo>
                  <a:cubicBezTo>
                    <a:pt x="365481" y="15961"/>
                    <a:pt x="362549" y="18893"/>
                    <a:pt x="362549" y="22506"/>
                  </a:cubicBezTo>
                  <a:lnTo>
                    <a:pt x="362549" y="39616"/>
                  </a:lnTo>
                  <a:cubicBezTo>
                    <a:pt x="362549" y="43229"/>
                    <a:pt x="365481" y="46161"/>
                    <a:pt x="369094" y="46161"/>
                  </a:cubicBezTo>
                  <a:lnTo>
                    <a:pt x="386204" y="46161"/>
                  </a:lnTo>
                  <a:cubicBezTo>
                    <a:pt x="389809" y="46142"/>
                    <a:pt x="392730" y="43221"/>
                    <a:pt x="392749" y="39616"/>
                  </a:cubicBezTo>
                  <a:lnTo>
                    <a:pt x="392749" y="22506"/>
                  </a:lnTo>
                  <a:cubicBezTo>
                    <a:pt x="392730" y="18901"/>
                    <a:pt x="389809" y="15980"/>
                    <a:pt x="386204" y="15961"/>
                  </a:cubicBezTo>
                  <a:close/>
                  <a:moveTo>
                    <a:pt x="323661" y="15961"/>
                  </a:moveTo>
                  <a:cubicBezTo>
                    <a:pt x="320055" y="15980"/>
                    <a:pt x="317135" y="18901"/>
                    <a:pt x="317116" y="22506"/>
                  </a:cubicBezTo>
                  <a:lnTo>
                    <a:pt x="317116" y="39616"/>
                  </a:lnTo>
                  <a:cubicBezTo>
                    <a:pt x="317135" y="43221"/>
                    <a:pt x="320055" y="46142"/>
                    <a:pt x="323661" y="46161"/>
                  </a:cubicBezTo>
                  <a:lnTo>
                    <a:pt x="340770" y="46161"/>
                  </a:lnTo>
                  <a:cubicBezTo>
                    <a:pt x="344376" y="46142"/>
                    <a:pt x="347296" y="43221"/>
                    <a:pt x="347315" y="39616"/>
                  </a:cubicBezTo>
                  <a:lnTo>
                    <a:pt x="347315" y="22506"/>
                  </a:lnTo>
                  <a:cubicBezTo>
                    <a:pt x="347296" y="18901"/>
                    <a:pt x="344376" y="15980"/>
                    <a:pt x="340770" y="15961"/>
                  </a:cubicBezTo>
                  <a:close/>
                  <a:moveTo>
                    <a:pt x="21970" y="0"/>
                  </a:moveTo>
                  <a:lnTo>
                    <a:pt x="437187" y="0"/>
                  </a:lnTo>
                  <a:cubicBezTo>
                    <a:pt x="449290" y="42"/>
                    <a:pt x="459081" y="9868"/>
                    <a:pt x="459081" y="21971"/>
                  </a:cubicBezTo>
                  <a:lnTo>
                    <a:pt x="459081" y="435580"/>
                  </a:lnTo>
                  <a:cubicBezTo>
                    <a:pt x="459062" y="448678"/>
                    <a:pt x="448448" y="459288"/>
                    <a:pt x="435350" y="459311"/>
                  </a:cubicBezTo>
                  <a:lnTo>
                    <a:pt x="23693" y="459311"/>
                  </a:lnTo>
                  <a:cubicBezTo>
                    <a:pt x="10602" y="459288"/>
                    <a:pt x="0" y="448670"/>
                    <a:pt x="0" y="435580"/>
                  </a:cubicBezTo>
                  <a:lnTo>
                    <a:pt x="0" y="21971"/>
                  </a:lnTo>
                  <a:cubicBezTo>
                    <a:pt x="0" y="9837"/>
                    <a:pt x="9837" y="0"/>
                    <a:pt x="21970" y="0"/>
                  </a:cubicBezTo>
                  <a:close/>
                </a:path>
              </a:pathLst>
            </a:custGeom>
            <a:gradFill>
              <a:gsLst>
                <a:gs pos="2917">
                  <a:schemeClr val="accent1"/>
                </a:gs>
                <a:gs pos="100000">
                  <a:schemeClr val="accent2"/>
                </a:gs>
              </a:gsLst>
              <a:lin ang="5400000" scaled="0"/>
            </a:gradFill>
            <a:ln w="3810" cap="flat">
              <a:noFill/>
              <a:prstDash val="solid"/>
              <a:miter/>
            </a:ln>
          </p:spPr>
          <p:txBody>
            <a:bodyPr rtlCol="0" anchor="ctr"/>
            <a:lstStyle/>
            <a:p>
              <a:endParaRPr lang="en-US" dirty="0"/>
            </a:p>
          </p:txBody>
        </p:sp>
        <p:grpSp>
          <p:nvGrpSpPr>
            <p:cNvPr id="116" name="Group 115">
              <a:extLst>
                <a:ext uri="{FF2B5EF4-FFF2-40B4-BE49-F238E27FC236}">
                  <a16:creationId xmlns:a16="http://schemas.microsoft.com/office/drawing/2014/main" id="{EEFAF290-AC34-B0C5-357F-1329D030A4A3}"/>
                </a:ext>
              </a:extLst>
            </p:cNvPr>
            <p:cNvGrpSpPr/>
            <p:nvPr/>
          </p:nvGrpSpPr>
          <p:grpSpPr>
            <a:xfrm>
              <a:off x="9047551" y="2655618"/>
              <a:ext cx="559374" cy="527880"/>
              <a:chOff x="697152" y="3560279"/>
              <a:chExt cx="430538" cy="406298"/>
            </a:xfrm>
          </p:grpSpPr>
          <p:sp>
            <p:nvSpPr>
              <p:cNvPr id="118" name="Freeform 6">
                <a:extLst>
                  <a:ext uri="{FF2B5EF4-FFF2-40B4-BE49-F238E27FC236}">
                    <a16:creationId xmlns:a16="http://schemas.microsoft.com/office/drawing/2014/main" id="{2D2C6849-0E5B-A9BA-5C6D-F7759F934F3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9" name="Freeform 5">
                <a:extLst>
                  <a:ext uri="{FF2B5EF4-FFF2-40B4-BE49-F238E27FC236}">
                    <a16:creationId xmlns:a16="http://schemas.microsoft.com/office/drawing/2014/main" id="{C3AFED3E-3DEC-5D07-022C-42E3E3DCEA30}"/>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0" name="Freeform 182">
                <a:extLst>
                  <a:ext uri="{FF2B5EF4-FFF2-40B4-BE49-F238E27FC236}">
                    <a16:creationId xmlns:a16="http://schemas.microsoft.com/office/drawing/2014/main" id="{5E93E4A1-2B8D-4FDC-4CD4-0AAF39CA5724}"/>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a:extLst>
                  <a:ext uri="{FF2B5EF4-FFF2-40B4-BE49-F238E27FC236}">
                    <a16:creationId xmlns:a16="http://schemas.microsoft.com/office/drawing/2014/main" id="{D73DB379-2234-6CD3-2061-7A8BDE8CFAC6}"/>
                  </a:ext>
                </a:extLst>
              </p:cNvPr>
              <p:cNvGrpSpPr/>
              <p:nvPr/>
            </p:nvGrpSpPr>
            <p:grpSpPr>
              <a:xfrm>
                <a:off x="736350" y="3728192"/>
                <a:ext cx="53825" cy="87410"/>
                <a:chOff x="6675672" y="2470169"/>
                <a:chExt cx="284918" cy="439588"/>
              </a:xfrm>
              <a:solidFill>
                <a:schemeClr val="accent2"/>
              </a:solidFill>
            </p:grpSpPr>
            <p:sp>
              <p:nvSpPr>
                <p:cNvPr id="126" name="Freeform: Shape 125">
                  <a:extLst>
                    <a:ext uri="{FF2B5EF4-FFF2-40B4-BE49-F238E27FC236}">
                      <a16:creationId xmlns:a16="http://schemas.microsoft.com/office/drawing/2014/main" id="{1E8B1BB5-7AA6-E0DE-6193-C7406DC564AD}"/>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2DBB81E-A02A-043C-2AF5-515049BB912C}"/>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22" name="Freeform: Shape 121">
                <a:extLst>
                  <a:ext uri="{FF2B5EF4-FFF2-40B4-BE49-F238E27FC236}">
                    <a16:creationId xmlns:a16="http://schemas.microsoft.com/office/drawing/2014/main" id="{2AE7863C-E619-723C-2DA3-9F3881011EB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24" name="Freeform: Shape 123">
                <a:extLst>
                  <a:ext uri="{FF2B5EF4-FFF2-40B4-BE49-F238E27FC236}">
                    <a16:creationId xmlns:a16="http://schemas.microsoft.com/office/drawing/2014/main" id="{ED0C1265-F5E4-D43B-256B-B3E7D51EBC23}"/>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2197CB40-3A57-2439-8A04-8498F35B384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grpSp>
      <p:grpSp>
        <p:nvGrpSpPr>
          <p:cNvPr id="11" name="Group 10" descr="Cloud connected">
            <a:extLst>
              <a:ext uri="{FF2B5EF4-FFF2-40B4-BE49-F238E27FC236}">
                <a16:creationId xmlns:a16="http://schemas.microsoft.com/office/drawing/2014/main" id="{E4460DDF-1087-2829-E048-5E3D751D8163}"/>
              </a:ext>
            </a:extLst>
          </p:cNvPr>
          <p:cNvGrpSpPr/>
          <p:nvPr/>
        </p:nvGrpSpPr>
        <p:grpSpPr>
          <a:xfrm>
            <a:off x="4210050" y="1211444"/>
            <a:ext cx="3771900" cy="3224008"/>
            <a:chOff x="4210050" y="1211444"/>
            <a:chExt cx="3771900" cy="3224008"/>
          </a:xfrm>
        </p:grpSpPr>
        <p:cxnSp>
          <p:nvCxnSpPr>
            <p:cNvPr id="75" name="Straight Connector 74">
              <a:extLst>
                <a:ext uri="{FF2B5EF4-FFF2-40B4-BE49-F238E27FC236}">
                  <a16:creationId xmlns:a16="http://schemas.microsoft.com/office/drawing/2014/main" id="{6C274D4A-46E0-7D4E-2A3B-43D14A857AAF}"/>
                </a:ext>
              </a:extLst>
            </p:cNvPr>
            <p:cNvCxnSpPr/>
            <p:nvPr/>
          </p:nvCxnSpPr>
          <p:spPr>
            <a:xfrm>
              <a:off x="6096000" y="2969463"/>
              <a:ext cx="0" cy="1465989"/>
            </a:xfrm>
            <a:prstGeom prst="line">
              <a:avLst/>
            </a:prstGeom>
            <a:noFill/>
            <a:ln w="19050">
              <a:solidFill>
                <a:schemeClr val="accent1"/>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Rectangle: Rounded Corners 12">
              <a:extLst>
                <a:ext uri="{FF2B5EF4-FFF2-40B4-BE49-F238E27FC236}">
                  <a16:creationId xmlns:a16="http://schemas.microsoft.com/office/drawing/2014/main" id="{DF1A7FA5-F5C5-33EF-4063-F2F27A189E3A}"/>
                </a:ext>
              </a:extLst>
            </p:cNvPr>
            <p:cNvSpPr/>
            <p:nvPr/>
          </p:nvSpPr>
          <p:spPr bwMode="auto">
            <a:xfrm>
              <a:off x="4210050" y="1211444"/>
              <a:ext cx="3771900" cy="1912027"/>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 name="Picture 2" descr="A close up of a sign&#10;&#10;Description automatically generated">
              <a:extLst>
                <a:ext uri="{FF2B5EF4-FFF2-40B4-BE49-F238E27FC236}">
                  <a16:creationId xmlns:a16="http://schemas.microsoft.com/office/drawing/2014/main" id="{3176C1FA-9068-455E-AB0A-97FA4EA0876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30397" y="2109381"/>
              <a:ext cx="454625" cy="485183"/>
            </a:xfrm>
            <a:prstGeom prst="rect">
              <a:avLst/>
            </a:prstGeom>
          </p:spPr>
        </p:pic>
        <p:pic>
          <p:nvPicPr>
            <p:cNvPr id="7" name="Picture 6" descr="A picture containing clock, drawing&#10;&#10;Description automatically generated">
              <a:extLst>
                <a:ext uri="{FF2B5EF4-FFF2-40B4-BE49-F238E27FC236}">
                  <a16:creationId xmlns:a16="http://schemas.microsoft.com/office/drawing/2014/main" id="{314BDB2F-FEA7-44D9-B597-55FA6BCFE9B0}"/>
                </a:ext>
              </a:extLst>
            </p:cNvPr>
            <p:cNvPicPr>
              <a:picLocks noChangeAspect="1"/>
            </p:cNvPicPr>
            <p:nvPr/>
          </p:nvPicPr>
          <p:blipFill>
            <a:blip r:embed="rId11"/>
            <a:stretch>
              <a:fillRect/>
            </a:stretch>
          </p:blipFill>
          <p:spPr>
            <a:xfrm>
              <a:off x="5777236" y="2071198"/>
              <a:ext cx="546894" cy="572956"/>
            </a:xfrm>
            <a:prstGeom prst="rect">
              <a:avLst/>
            </a:prstGeom>
          </p:spPr>
        </p:pic>
        <p:pic>
          <p:nvPicPr>
            <p:cNvPr id="10" name="Picture 9" descr="Icon&#10;&#10;Description automatically generated">
              <a:extLst>
                <a:ext uri="{FF2B5EF4-FFF2-40B4-BE49-F238E27FC236}">
                  <a16:creationId xmlns:a16="http://schemas.microsoft.com/office/drawing/2014/main" id="{83921AEE-8090-4D6B-A037-41E8F433FFBC}"/>
                </a:ext>
              </a:extLst>
            </p:cNvPr>
            <p:cNvPicPr>
              <a:picLocks noChangeAspect="1"/>
            </p:cNvPicPr>
            <p:nvPr/>
          </p:nvPicPr>
          <p:blipFill>
            <a:blip r:embed="rId12"/>
            <a:stretch>
              <a:fillRect/>
            </a:stretch>
          </p:blipFill>
          <p:spPr>
            <a:xfrm>
              <a:off x="6682674" y="2192111"/>
              <a:ext cx="617443" cy="372307"/>
            </a:xfrm>
            <a:prstGeom prst="rect">
              <a:avLst/>
            </a:prstGeom>
          </p:spPr>
        </p:pic>
        <p:sp>
          <p:nvSpPr>
            <p:cNvPr id="76" name="TextBox 75">
              <a:extLst>
                <a:ext uri="{FF2B5EF4-FFF2-40B4-BE49-F238E27FC236}">
                  <a16:creationId xmlns:a16="http://schemas.microsoft.com/office/drawing/2014/main" id="{243B745E-0154-4338-BE53-D3219BDF76CE}"/>
                </a:ext>
              </a:extLst>
            </p:cNvPr>
            <p:cNvSpPr txBox="1"/>
            <p:nvPr/>
          </p:nvSpPr>
          <p:spPr>
            <a:xfrm>
              <a:off x="4683569" y="1217287"/>
              <a:ext cx="2824862" cy="477054"/>
            </a:xfrm>
            <a:prstGeom prst="rect">
              <a:avLst/>
            </a:prstGeom>
            <a:noFill/>
          </p:spPr>
          <p:txBody>
            <a:bodyPr wrap="square" lIns="182880" tIns="182880" rIns="182880">
              <a:spAutoFit/>
            </a:bodyPr>
            <a:lstStyle>
              <a:defPPr>
                <a:defRPr lang="en-US"/>
              </a:defPPr>
              <a:lvl1pPr>
                <a:defRPr sz="1600">
                  <a:latin typeface="+mj-lt"/>
                </a:defRPr>
              </a:lvl1pPr>
            </a:lstStyle>
            <a:p>
              <a:r>
                <a:rPr lang="en-US" dirty="0"/>
                <a:t>Cloud connected</a:t>
              </a:r>
            </a:p>
          </p:txBody>
        </p:sp>
        <p:pic>
          <p:nvPicPr>
            <p:cNvPr id="123" name="Picture 2" descr="Image">
              <a:extLst>
                <a:ext uri="{FF2B5EF4-FFF2-40B4-BE49-F238E27FC236}">
                  <a16:creationId xmlns:a16="http://schemas.microsoft.com/office/drawing/2014/main" id="{6FC3C82F-3215-481C-B207-5033B0B3ADBB}"/>
                </a:ext>
              </a:extLst>
            </p:cNvPr>
            <p:cNvPicPr>
              <a:picLocks noChangeAspect="1" noChangeArrowheads="1"/>
            </p:cNvPicPr>
            <p:nvPr/>
          </p:nvPicPr>
          <p:blipFill>
            <a:blip r:embed="rId1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279866" y="1304802"/>
              <a:ext cx="549309" cy="4346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2F1B3908-87C9-4160-8C92-93CB84EE0122}"/>
              </a:ext>
            </a:extLst>
          </p:cNvPr>
          <p:cNvSpPr>
            <a:spLocks noGrp="1"/>
          </p:cNvSpPr>
          <p:nvPr>
            <p:ph type="title"/>
          </p:nvPr>
        </p:nvSpPr>
        <p:spPr/>
        <p:txBody>
          <a:bodyPr/>
          <a:lstStyle/>
          <a:p>
            <a:r>
              <a:rPr lang="en-US" dirty="0"/>
              <a:t>SQL Server 2022 capabilities</a:t>
            </a:r>
          </a:p>
        </p:txBody>
      </p:sp>
      <p:grpSp>
        <p:nvGrpSpPr>
          <p:cNvPr id="9" name="Group 8" descr="SQL Server 2022&#10;">
            <a:extLst>
              <a:ext uri="{FF2B5EF4-FFF2-40B4-BE49-F238E27FC236}">
                <a16:creationId xmlns:a16="http://schemas.microsoft.com/office/drawing/2014/main" id="{263C9842-137F-0EC0-826C-6DD685B5B9CC}"/>
              </a:ext>
            </a:extLst>
          </p:cNvPr>
          <p:cNvGrpSpPr/>
          <p:nvPr/>
        </p:nvGrpSpPr>
        <p:grpSpPr>
          <a:xfrm>
            <a:off x="5486142" y="3915182"/>
            <a:ext cx="1219716" cy="1219716"/>
            <a:chOff x="5486142" y="3915182"/>
            <a:chExt cx="1219716" cy="1219716"/>
          </a:xfrm>
        </p:grpSpPr>
        <p:sp>
          <p:nvSpPr>
            <p:cNvPr id="8" name="Rectangle: Rounded Corners 7">
              <a:extLst>
                <a:ext uri="{FF2B5EF4-FFF2-40B4-BE49-F238E27FC236}">
                  <a16:creationId xmlns:a16="http://schemas.microsoft.com/office/drawing/2014/main" id="{FAC8EE3F-4D03-1026-6A3A-DAF2522E55BA}"/>
                </a:ext>
              </a:extLst>
            </p:cNvPr>
            <p:cNvSpPr/>
            <p:nvPr/>
          </p:nvSpPr>
          <p:spPr bwMode="auto">
            <a:xfrm>
              <a:off x="5486142" y="3915182"/>
              <a:ext cx="1219716" cy="1219716"/>
            </a:xfrm>
            <a:prstGeom prst="roundRect">
              <a:avLst>
                <a:gd name="adj" fmla="val 50000"/>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4" name="Graphic 3">
              <a:extLst>
                <a:ext uri="{FF2B5EF4-FFF2-40B4-BE49-F238E27FC236}">
                  <a16:creationId xmlns:a16="http://schemas.microsoft.com/office/drawing/2014/main" id="{31B2043D-549A-4443-8BF6-AA149289CA4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80423" y="4143782"/>
              <a:ext cx="681054" cy="681054"/>
            </a:xfrm>
            <a:prstGeom prst="rect">
              <a:avLst/>
            </a:prstGeom>
          </p:spPr>
        </p:pic>
      </p:grpSp>
      <p:sp>
        <p:nvSpPr>
          <p:cNvPr id="117" name="TextBox 116">
            <a:extLst>
              <a:ext uri="{FF2B5EF4-FFF2-40B4-BE49-F238E27FC236}">
                <a16:creationId xmlns:a16="http://schemas.microsoft.com/office/drawing/2014/main" id="{7D0BAE3F-642F-47E6-B853-069368998A28}"/>
              </a:ext>
            </a:extLst>
          </p:cNvPr>
          <p:cNvSpPr txBox="1"/>
          <p:nvPr/>
        </p:nvSpPr>
        <p:spPr>
          <a:xfrm>
            <a:off x="4819650" y="5175373"/>
            <a:ext cx="2552684" cy="461665"/>
          </a:xfrm>
          <a:prstGeom prst="rect">
            <a:avLst/>
          </a:prstGeom>
          <a:noFill/>
        </p:spPr>
        <p:txBody>
          <a:bodyPr wrap="square">
            <a:spAutoFit/>
          </a:bodyPr>
          <a:lstStyle/>
          <a:p>
            <a:pPr algn="ctr">
              <a:defRPr/>
            </a:pPr>
            <a:r>
              <a:rPr lang="en-US" sz="2400" dirty="0">
                <a:solidFill>
                  <a:srgbClr val="0078D4"/>
                </a:solidFill>
                <a:latin typeface="+mj-lt"/>
              </a:rPr>
              <a:t>SQL Server 2022</a:t>
            </a:r>
          </a:p>
        </p:txBody>
      </p:sp>
      <p:pic>
        <p:nvPicPr>
          <p:cNvPr id="1028" name="Picture 4" descr="Banqsoft - ServiceNow - Customer Story">
            <a:extLst>
              <a:ext uri="{FF2B5EF4-FFF2-40B4-BE49-F238E27FC236}">
                <a16:creationId xmlns:a16="http://schemas.microsoft.com/office/drawing/2014/main" id="{D940DAF8-77E2-F376-321F-CE811AEA1F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3574" y="-542245"/>
            <a:ext cx="2082657" cy="208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356278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14:presetBounceEnd="99000">
                                      <p:stCondLst>
                                        <p:cond delay="0"/>
                                      </p:stCondLst>
                                      <p:childTnLst>
                                        <p:animScale p14:bounceEnd="99000">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 fill="hold"/>
                                            <p:tgtEl>
                                              <p:spTgt spid="9"/>
                                            </p:tgtEl>
                                            <p:attrNameLst>
                                              <p:attrName>ppt_w</p:attrName>
                                            </p:attrNameLst>
                                          </p:cBhvr>
                                          <p:tavLst>
                                            <p:tav tm="0">
                                              <p:val>
                                                <p:fltVal val="0"/>
                                              </p:val>
                                            </p:tav>
                                            <p:tav tm="100000">
                                              <p:val>
                                                <p:strVal val="#ppt_w"/>
                                              </p:val>
                                            </p:tav>
                                          </p:tavLst>
                                        </p:anim>
                                        <p:anim calcmode="lin" valueType="num">
                                          <p:cBhvr>
                                            <p:cTn id="8" dur="200" fill="hold"/>
                                            <p:tgtEl>
                                              <p:spTgt spid="9"/>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9"/>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9"/>
                                            </p:tgtEl>
                                          </p:cBhvr>
                                          <p:by x="91000" y="91000"/>
                                        </p:animScale>
                                      </p:childTnLst>
                                    </p:cTn>
                                  </p:par>
                                  <p:par>
                                    <p:cTn id="13" presetID="23" presetClass="entr" presetSubtype="16" fill="hold" grpId="0" nodeType="withEffect">
                                      <p:stCondLst>
                                        <p:cond delay="0"/>
                                      </p:stCondLst>
                                      <p:childTnLst>
                                        <p:set>
                                          <p:cBhvr>
                                            <p:cTn id="14" dur="1" fill="hold">
                                              <p:stCondLst>
                                                <p:cond delay="0"/>
                                              </p:stCondLst>
                                            </p:cTn>
                                            <p:tgtEl>
                                              <p:spTgt spid="117"/>
                                            </p:tgtEl>
                                            <p:attrNameLst>
                                              <p:attrName>style.visibility</p:attrName>
                                            </p:attrNameLst>
                                          </p:cBhvr>
                                          <p:to>
                                            <p:strVal val="visible"/>
                                          </p:to>
                                        </p:set>
                                        <p:anim calcmode="lin" valueType="num">
                                          <p:cBhvr>
                                            <p:cTn id="15" dur="200" fill="hold"/>
                                            <p:tgtEl>
                                              <p:spTgt spid="117"/>
                                            </p:tgtEl>
                                            <p:attrNameLst>
                                              <p:attrName>ppt_w</p:attrName>
                                            </p:attrNameLst>
                                          </p:cBhvr>
                                          <p:tavLst>
                                            <p:tav tm="0">
                                              <p:val>
                                                <p:fltVal val="0"/>
                                              </p:val>
                                            </p:tav>
                                            <p:tav tm="100000">
                                              <p:val>
                                                <p:strVal val="#ppt_w"/>
                                              </p:val>
                                            </p:tav>
                                          </p:tavLst>
                                        </p:anim>
                                        <p:anim calcmode="lin" valueType="num">
                                          <p:cBhvr>
                                            <p:cTn id="16" dur="200" fill="hold"/>
                                            <p:tgtEl>
                                              <p:spTgt spid="117"/>
                                            </p:tgtEl>
                                            <p:attrNameLst>
                                              <p:attrName>ppt_h</p:attrName>
                                            </p:attrNameLst>
                                          </p:cBhvr>
                                          <p:tavLst>
                                            <p:tav tm="0">
                                              <p:val>
                                                <p:fltVal val="0"/>
                                              </p:val>
                                            </p:tav>
                                            <p:tav tm="100000">
                                              <p:val>
                                                <p:strVal val="#ppt_h"/>
                                              </p:val>
                                            </p:tav>
                                          </p:tavLst>
                                        </p:anim>
                                      </p:childTnLst>
                                    </p:cTn>
                                  </p:par>
                                  <p:par>
                                    <p:cTn id="17" presetID="6" presetClass="emph" presetSubtype="0" fill="hold" grpId="1" nodeType="withEffect">
                                      <p:stCondLst>
                                        <p:cond delay="0"/>
                                      </p:stCondLst>
                                      <p:childTnLst>
                                        <p:animScale>
                                          <p:cBhvr>
                                            <p:cTn id="18" dur="1000" fill="hold"/>
                                            <p:tgtEl>
                                              <p:spTgt spid="117"/>
                                            </p:tgtEl>
                                          </p:cBhvr>
                                          <p:by x="110000" y="110000"/>
                                        </p:animScale>
                                      </p:childTnLst>
                                    </p:cTn>
                                  </p:par>
                                  <p:par>
                                    <p:cTn id="19" presetID="6" presetClass="emph" presetSubtype="0" accel="50000" decel="50000" fill="hold" grpId="2" nodeType="withEffect">
                                      <p:stCondLst>
                                        <p:cond delay="0"/>
                                      </p:stCondLst>
                                      <p:childTnLst>
                                        <p:animScale>
                                          <p:cBhvr>
                                            <p:cTn id="20" dur="250" fill="hold"/>
                                            <p:tgtEl>
                                              <p:spTgt spid="117"/>
                                            </p:tgtEl>
                                          </p:cBhvr>
                                          <p:by x="91000" y="91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250"/>
                                            <p:tgtEl>
                                              <p:spTgt spid="11"/>
                                            </p:tgtEl>
                                          </p:cBhvr>
                                        </p:animEffect>
                                      </p:childTnLst>
                                    </p:cTn>
                                  </p:par>
                                  <p:par>
                                    <p:cTn id="26" presetID="42" presetClass="path" presetSubtype="0" decel="100000" fill="hold" nodeType="withEffect">
                                      <p:stCondLst>
                                        <p:cond delay="0"/>
                                      </p:stCondLst>
                                      <p:childTnLst>
                                        <p:animMotion origin="layout" path="M 1.25E-6 0.03889 L 1.25E-6 1.85185E-6 " pathEditMode="relative" rAng="0" ptsTypes="AA">
                                          <p:cBhvr>
                                            <p:cTn id="27" dur="500" fill="hold"/>
                                            <p:tgtEl>
                                              <p:spTgt spid="11"/>
                                            </p:tgtEl>
                                            <p:attrNameLst>
                                              <p:attrName>ppt_x</p:attrName>
                                              <p:attrName>ppt_y</p:attrName>
                                            </p:attrNameLst>
                                          </p:cBhvr>
                                          <p:rCtr x="0" y="-1944"/>
                                        </p:animMotion>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250"/>
                                            <p:tgtEl>
                                              <p:spTgt spid="15"/>
                                            </p:tgtEl>
                                          </p:cBhvr>
                                        </p:animEffect>
                                      </p:childTnLst>
                                    </p:cTn>
                                  </p:par>
                                  <p:par>
                                    <p:cTn id="33" presetID="42" presetClass="path" presetSubtype="0" decel="100000" fill="hold" nodeType="withEffect">
                                      <p:stCondLst>
                                        <p:cond delay="0"/>
                                      </p:stCondLst>
                                      <p:childTnLst>
                                        <p:animMotion origin="layout" path="M -0.02669 0.04329 L -2.5E-6 -2.96296E-6 " pathEditMode="relative" rAng="0" ptsTypes="AA">
                                          <p:cBhvr>
                                            <p:cTn id="34" dur="500" fill="hold"/>
                                            <p:tgtEl>
                                              <p:spTgt spid="15"/>
                                            </p:tgtEl>
                                            <p:attrNameLst>
                                              <p:attrName>ppt_x</p:attrName>
                                              <p:attrName>ppt_y</p:attrName>
                                            </p:attrNameLst>
                                          </p:cBhvr>
                                          <p:rCtr x="1328" y="-2176"/>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250"/>
                                            <p:tgtEl>
                                              <p:spTgt spid="17"/>
                                            </p:tgtEl>
                                          </p:cBhvr>
                                        </p:animEffect>
                                      </p:childTnLst>
                                    </p:cTn>
                                  </p:par>
                                  <p:par>
                                    <p:cTn id="40" presetID="42" presetClass="path" presetSubtype="0" decel="100000" fill="hold" nodeType="withEffect">
                                      <p:stCondLst>
                                        <p:cond delay="0"/>
                                      </p:stCondLst>
                                      <p:childTnLst>
                                        <p:animMotion origin="layout" path="M -0.04127 -0.03565 L -3.54167E-6 0 " pathEditMode="relative" rAng="0" ptsTypes="AA">
                                          <p:cBhvr>
                                            <p:cTn id="41" dur="500" fill="hold"/>
                                            <p:tgtEl>
                                              <p:spTgt spid="17"/>
                                            </p:tgtEl>
                                            <p:attrNameLst>
                                              <p:attrName>ppt_x</p:attrName>
                                              <p:attrName>ppt_y</p:attrName>
                                            </p:attrNameLst>
                                          </p:cBhvr>
                                          <p:rCtr x="2057" y="1782"/>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250"/>
                                            <p:tgtEl>
                                              <p:spTgt spid="23"/>
                                            </p:tgtEl>
                                          </p:cBhvr>
                                        </p:animEffect>
                                      </p:childTnLst>
                                    </p:cTn>
                                  </p:par>
                                  <p:par>
                                    <p:cTn id="47" presetID="42" presetClass="path" presetSubtype="0" decel="100000" fill="hold" nodeType="withEffect">
                                      <p:stCondLst>
                                        <p:cond delay="0"/>
                                      </p:stCondLst>
                                      <p:childTnLst>
                                        <p:animMotion origin="layout" path="M 0.05403 -0.05278 L 3.95833E-6 0 " pathEditMode="relative" rAng="0" ptsTypes="AA">
                                          <p:cBhvr>
                                            <p:cTn id="48" dur="500" fill="hold"/>
                                            <p:tgtEl>
                                              <p:spTgt spid="23"/>
                                            </p:tgtEl>
                                            <p:attrNameLst>
                                              <p:attrName>ppt_x</p:attrName>
                                              <p:attrName>ppt_y</p:attrName>
                                            </p:attrNameLst>
                                          </p:cBhvr>
                                          <p:rCtr x="-2708" y="2639"/>
                                        </p:animMotion>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par>
                                    <p:cTn id="54" presetID="42" presetClass="path" presetSubtype="0" decel="100000" fill="hold" nodeType="withEffect">
                                      <p:stCondLst>
                                        <p:cond delay="0"/>
                                      </p:stCondLst>
                                      <p:childTnLst>
                                        <p:animMotion origin="layout" path="M 0.06224 0.0757 L 2.5E-6 -2.96296E-6 " pathEditMode="relative" rAng="0" ptsTypes="AA">
                                          <p:cBhvr>
                                            <p:cTn id="55" dur="500" fill="hold"/>
                                            <p:tgtEl>
                                              <p:spTgt spid="24"/>
                                            </p:tgtEl>
                                            <p:attrNameLst>
                                              <p:attrName>ppt_x</p:attrName>
                                              <p:attrName>ppt_y</p:attrName>
                                            </p:attrNameLst>
                                          </p:cBhvr>
                                          <p:rCtr x="-3112" y="-37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P spid="117" grpId="1"/>
          <p:bldP spid="117" grpId="2"/>
        </p:bldLst>
      </p:timing>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Independent verification for Ledger for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SQL Server is done by: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SQL Server 2022 now eliminates what type of bottleneck for tempdb:</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1974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database ledger through system tables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The Ledger history view</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Database digests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Blockchain data in SQL Server tables</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35115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PAGEIOLATCH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PAGELATCH</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Spinlocks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B</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Row locks on system pages</a:t>
            </a: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A Contained Availability Group replicates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which objects: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are benefits of using Intel QuickAssist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with SQL Server 2022?</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Linked Servers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SQL Server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Logins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Improved backup compression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Cross-platform backups on SQL Server for Linux</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Offload CPU resources for SQL query workloads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All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4616648"/>
          </a:xfrm>
          <a:prstGeom prst="rect">
            <a:avLst/>
          </a:prstGeom>
          <a:noFill/>
        </p:spPr>
        <p:txBody>
          <a:bodyPr wrap="square" lIns="0" tIns="0" rIns="0" bIns="0" rtlCol="0">
            <a:spAutoFit/>
          </a:bodyPr>
          <a:lstStyle/>
          <a:p>
            <a:pPr>
              <a:spcAft>
                <a:spcPts val="2400"/>
              </a:spcAft>
            </a:pPr>
            <a:r>
              <a:rPr lang="en-US" sz="2000" dirty="0"/>
              <a:t>SQL Server 2022 is an industry proven engine with enhancements in </a:t>
            </a:r>
            <a:r>
              <a:rPr lang="en-US" sz="2000" b="1" dirty="0"/>
              <a:t>security, scalability, and availability</a:t>
            </a:r>
          </a:p>
          <a:p>
            <a:pPr>
              <a:spcAft>
                <a:spcPts val="2400"/>
              </a:spcAft>
            </a:pPr>
            <a:r>
              <a:rPr lang="en-US" sz="2000" b="1" dirty="0"/>
              <a:t>Ledger for SQL Server </a:t>
            </a:r>
            <a:r>
              <a:rPr lang="en-US" sz="2000" dirty="0"/>
              <a:t>provides a tamper evidence record using blockchain technology</a:t>
            </a:r>
          </a:p>
          <a:p>
            <a:pPr>
              <a:spcAft>
                <a:spcPts val="2400"/>
              </a:spcAft>
            </a:pPr>
            <a:r>
              <a:rPr lang="en-US" sz="2000" dirty="0"/>
              <a:t>Latch page concurrency improvements made management of </a:t>
            </a:r>
            <a:r>
              <a:rPr lang="en-US" sz="2000" b="1" dirty="0"/>
              <a:t>tempdb “hands-free”</a:t>
            </a:r>
          </a:p>
          <a:p>
            <a:pPr>
              <a:spcAft>
                <a:spcPts val="2400"/>
              </a:spcAft>
            </a:pPr>
            <a:r>
              <a:rPr lang="en-US" sz="2000" b="1" dirty="0"/>
              <a:t>Enhancements in availability </a:t>
            </a:r>
            <a:r>
              <a:rPr lang="en-US" sz="2000" dirty="0"/>
              <a:t>include contained AG, </a:t>
            </a:r>
            <a:br>
              <a:rPr lang="en-US" sz="2000" dirty="0"/>
            </a:br>
            <a:r>
              <a:rPr lang="en-US" sz="2000" dirty="0"/>
              <a:t>cross-platform snapshot backups, and Intel QuickAssist backup compression</a:t>
            </a:r>
          </a:p>
          <a:p>
            <a:pPr>
              <a:spcAft>
                <a:spcPts val="2400"/>
              </a:spcAft>
            </a:pPr>
            <a:r>
              <a:rPr lang="en-US" sz="2000" dirty="0"/>
              <a:t>There are over </a:t>
            </a:r>
            <a:r>
              <a:rPr lang="en-US" sz="2000" b="1" dirty="0"/>
              <a:t>25+ major engine enhancements </a:t>
            </a:r>
            <a:r>
              <a:rPr lang="en-US" sz="2000" dirty="0"/>
              <a:t>in SQL Server 2022</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252788"/>
            <a:ext cx="8486213" cy="997196"/>
          </a:xfrm>
        </p:spPr>
        <p:txBody>
          <a:bodyPr/>
          <a:lstStyle/>
          <a:p>
            <a:pPr defTabSz="896350">
              <a:lnSpc>
                <a:spcPct val="90000"/>
              </a:lnSpc>
              <a:spcBef>
                <a:spcPct val="20000"/>
              </a:spcBef>
              <a:buSzPct val="90000"/>
              <a:defRPr/>
            </a:pPr>
            <a:r>
              <a:rPr lang="en-US" sz="3600" spc="-69" dirty="0"/>
              <a:t>Access new sources with data virtualization and object storage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538883"/>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Data Virtualization with Polybase</a:t>
            </a:r>
          </a:p>
          <a:p>
            <a:pPr marL="457200" indent="-457200">
              <a:spcAft>
                <a:spcPts val="600"/>
              </a:spcAft>
              <a:defRPr/>
            </a:pPr>
            <a:r>
              <a:rPr lang="en-US" sz="1600" dirty="0">
                <a:gradFill>
                  <a:gsLst>
                    <a:gs pos="2917">
                      <a:prstClr val="white"/>
                    </a:gs>
                    <a:gs pos="30000">
                      <a:prstClr val="white"/>
                    </a:gs>
                  </a:gsLst>
                  <a:lin ang="5400000" scaled="0"/>
                </a:gradFill>
                <a:latin typeface="Segoe UI"/>
              </a:rPr>
              <a:t>Data Virtualization with SQL Server 2022</a:t>
            </a:r>
          </a:p>
          <a:p>
            <a:pPr marL="457200" indent="-457200">
              <a:spcAft>
                <a:spcPts val="600"/>
              </a:spcAft>
              <a:defRPr/>
            </a:pPr>
            <a:r>
              <a:rPr lang="en-US" sz="1600" dirty="0">
                <a:gradFill>
                  <a:gsLst>
                    <a:gs pos="2917">
                      <a:prstClr val="white"/>
                    </a:gs>
                    <a:gs pos="30000">
                      <a:prstClr val="white"/>
                    </a:gs>
                  </a:gsLst>
                  <a:lin ang="5400000" scaled="0"/>
                </a:gradFill>
                <a:latin typeface="Segoe UI"/>
              </a:rPr>
              <a:t>Backup and Restore with S3 Object Storage</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6" descr="Icon&#10;&#10;Description automatically generated">
            <a:extLst>
              <a:ext uri="{FF2B5EF4-FFF2-40B4-BE49-F238E27FC236}">
                <a16:creationId xmlns:a16="http://schemas.microsoft.com/office/drawing/2014/main" id="{5636DCFC-9C14-07C2-725E-8F162ED43526}"/>
              </a:ext>
            </a:extLst>
          </p:cNvPr>
          <p:cNvPicPr>
            <a:picLocks noChangeAspect="1"/>
          </p:cNvPicPr>
          <p:nvPr/>
        </p:nvPicPr>
        <p:blipFill>
          <a:blip r:embed="rId3"/>
          <a:stretch>
            <a:fillRect/>
          </a:stretch>
        </p:blipFill>
        <p:spPr>
          <a:xfrm>
            <a:off x="656432" y="1330002"/>
            <a:ext cx="503936" cy="466672"/>
          </a:xfrm>
          <a:prstGeom prst="rect">
            <a:avLst/>
          </a:prstGeom>
          <a:solidFill>
            <a:schemeClr val="accent1"/>
          </a:solidFill>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3F4A2D8B-010D-4A31-8707-83071C3305C2}"/>
              </a:ext>
              <a:ext uri="{C183D7F6-B498-43B3-948B-1728B52AA6E4}">
                <adec:decorative xmlns:adec="http://schemas.microsoft.com/office/drawing/2017/decorative" val="1"/>
              </a:ext>
            </a:extLst>
          </p:cNvPr>
          <p:cNvCxnSpPr>
            <a:cxnSpLocks/>
          </p:cNvCxnSpPr>
          <p:nvPr/>
        </p:nvCxnSpPr>
        <p:spPr>
          <a:xfrm flipH="1">
            <a:off x="8786045" y="2276367"/>
            <a:ext cx="4079" cy="677320"/>
          </a:xfrm>
          <a:prstGeom prst="line">
            <a:avLst/>
          </a:pr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cxnSp>
      <p:grpSp>
        <p:nvGrpSpPr>
          <p:cNvPr id="10" name="Group 9" descr="Dashboard">
            <a:extLst>
              <a:ext uri="{FF2B5EF4-FFF2-40B4-BE49-F238E27FC236}">
                <a16:creationId xmlns:a16="http://schemas.microsoft.com/office/drawing/2014/main" id="{54EF9AA8-D4E9-44B8-AC25-A59561E3B6AF}"/>
              </a:ext>
            </a:extLst>
          </p:cNvPr>
          <p:cNvGrpSpPr/>
          <p:nvPr/>
        </p:nvGrpSpPr>
        <p:grpSpPr>
          <a:xfrm>
            <a:off x="9886750" y="1595136"/>
            <a:ext cx="693916" cy="520437"/>
            <a:chOff x="10325743" y="836107"/>
            <a:chExt cx="553156" cy="414867"/>
          </a:xfrm>
        </p:grpSpPr>
        <p:grpSp>
          <p:nvGrpSpPr>
            <p:cNvPr id="11" name="Group 60">
              <a:extLst>
                <a:ext uri="{FF2B5EF4-FFF2-40B4-BE49-F238E27FC236}">
                  <a16:creationId xmlns:a16="http://schemas.microsoft.com/office/drawing/2014/main" id="{46978357-9C48-4E03-BC51-DAB25872FD43}"/>
                </a:ext>
              </a:extLst>
            </p:cNvPr>
            <p:cNvGrpSpPr>
              <a:grpSpLocks noChangeAspect="1"/>
            </p:cNvGrpSpPr>
            <p:nvPr/>
          </p:nvGrpSpPr>
          <p:grpSpPr bwMode="auto">
            <a:xfrm>
              <a:off x="10325743" y="836107"/>
              <a:ext cx="553156" cy="414867"/>
              <a:chOff x="410" y="1038"/>
              <a:chExt cx="312" cy="234"/>
            </a:xfrm>
          </p:grpSpPr>
          <p:sp>
            <p:nvSpPr>
              <p:cNvPr id="17" name="AutoShape 59">
                <a:extLst>
                  <a:ext uri="{FF2B5EF4-FFF2-40B4-BE49-F238E27FC236}">
                    <a16:creationId xmlns:a16="http://schemas.microsoft.com/office/drawing/2014/main" id="{0C598C7F-9F07-479E-9B7D-7BFDC6A1BD51}"/>
                  </a:ext>
                </a:extLst>
              </p:cNvPr>
              <p:cNvSpPr>
                <a:spLocks noChangeAspect="1" noChangeArrowheads="1" noTextEdit="1"/>
              </p:cNvSpPr>
              <p:nvPr/>
            </p:nvSpPr>
            <p:spPr bwMode="auto">
              <a:xfrm>
                <a:off x="410"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61">
                <a:extLst>
                  <a:ext uri="{FF2B5EF4-FFF2-40B4-BE49-F238E27FC236}">
                    <a16:creationId xmlns:a16="http://schemas.microsoft.com/office/drawing/2014/main" id="{D25DC4F5-0A80-4A21-B141-A9A905010825}"/>
                  </a:ext>
                </a:extLst>
              </p:cNvPr>
              <p:cNvSpPr>
                <a:spLocks noChangeArrowheads="1"/>
              </p:cNvSpPr>
              <p:nvPr/>
            </p:nvSpPr>
            <p:spPr bwMode="auto">
              <a:xfrm>
                <a:off x="410"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62">
                <a:extLst>
                  <a:ext uri="{FF2B5EF4-FFF2-40B4-BE49-F238E27FC236}">
                    <a16:creationId xmlns:a16="http://schemas.microsoft.com/office/drawing/2014/main" id="{E4D7FC03-6C7D-4E4F-A768-8C26A1DA6294}"/>
                  </a:ext>
                </a:extLst>
              </p:cNvPr>
              <p:cNvSpPr>
                <a:spLocks noChangeArrowheads="1"/>
              </p:cNvSpPr>
              <p:nvPr/>
            </p:nvSpPr>
            <p:spPr bwMode="auto">
              <a:xfrm>
                <a:off x="410" y="1067"/>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0" name="Oval 65">
                <a:extLst>
                  <a:ext uri="{FF2B5EF4-FFF2-40B4-BE49-F238E27FC236}">
                    <a16:creationId xmlns:a16="http://schemas.microsoft.com/office/drawing/2014/main" id="{8B4C6182-44B5-407E-B613-60B9957270D0}"/>
                  </a:ext>
                </a:extLst>
              </p:cNvPr>
              <p:cNvSpPr>
                <a:spLocks noChangeArrowheads="1"/>
              </p:cNvSpPr>
              <p:nvPr/>
            </p:nvSpPr>
            <p:spPr bwMode="auto">
              <a:xfrm>
                <a:off x="420"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1" name="Oval 66">
                <a:extLst>
                  <a:ext uri="{FF2B5EF4-FFF2-40B4-BE49-F238E27FC236}">
                    <a16:creationId xmlns:a16="http://schemas.microsoft.com/office/drawing/2014/main" id="{FCCAA5B1-AE89-48AD-84B1-CB31CE0B932D}"/>
                  </a:ext>
                </a:extLst>
              </p:cNvPr>
              <p:cNvSpPr>
                <a:spLocks noChangeArrowheads="1"/>
              </p:cNvSpPr>
              <p:nvPr/>
            </p:nvSpPr>
            <p:spPr bwMode="auto">
              <a:xfrm>
                <a:off x="434"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22" name="Oval 67">
                <a:extLst>
                  <a:ext uri="{FF2B5EF4-FFF2-40B4-BE49-F238E27FC236}">
                    <a16:creationId xmlns:a16="http://schemas.microsoft.com/office/drawing/2014/main" id="{2DF8D0FF-CE41-43FA-85F2-E4F7660A401C}"/>
                  </a:ext>
                </a:extLst>
              </p:cNvPr>
              <p:cNvSpPr>
                <a:spLocks noChangeArrowheads="1"/>
              </p:cNvSpPr>
              <p:nvPr/>
            </p:nvSpPr>
            <p:spPr bwMode="auto">
              <a:xfrm>
                <a:off x="449"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12" name="Freeform 5">
              <a:extLst>
                <a:ext uri="{FF2B5EF4-FFF2-40B4-BE49-F238E27FC236}">
                  <a16:creationId xmlns:a16="http://schemas.microsoft.com/office/drawing/2014/main" id="{CA480722-6FBA-4B70-92B4-C613586742B9}"/>
                </a:ext>
              </a:extLst>
            </p:cNvPr>
            <p:cNvSpPr>
              <a:spLocks/>
            </p:cNvSpPr>
            <p:nvPr/>
          </p:nvSpPr>
          <p:spPr bwMode="auto">
            <a:xfrm flipV="1">
              <a:off x="10472880" y="1182019"/>
              <a:ext cx="285492" cy="26808"/>
            </a:xfrm>
            <a:custGeom>
              <a:avLst/>
              <a:gdLst>
                <a:gd name="T0" fmla="*/ 0 w 252"/>
                <a:gd name="T1" fmla="*/ 0 h 246"/>
                <a:gd name="T2" fmla="*/ 0 w 252"/>
                <a:gd name="T3" fmla="*/ 246 h 246"/>
                <a:gd name="T4" fmla="*/ 252 w 252"/>
                <a:gd name="T5" fmla="*/ 246 h 246"/>
                <a:gd name="connsiteX0" fmla="*/ 0 w 10000"/>
                <a:gd name="connsiteY0" fmla="*/ 0 h 0"/>
                <a:gd name="connsiteX1" fmla="*/ 10000 w 10000"/>
                <a:gd name="connsiteY1" fmla="*/ 0 h 0"/>
              </a:gdLst>
              <a:ahLst/>
              <a:cxnLst>
                <a:cxn ang="0">
                  <a:pos x="connsiteX0" y="connsiteY0"/>
                </a:cxn>
                <a:cxn ang="0">
                  <a:pos x="connsiteX1" y="connsiteY1"/>
                </a:cxn>
              </a:cxnLst>
              <a:rect l="l" t="t" r="r" b="b"/>
              <a:pathLst>
                <a:path w="10000">
                  <a:moveTo>
                    <a:pt x="0" y="0"/>
                  </a:moveTo>
                  <a:lnTo>
                    <a:pt x="10000" y="0"/>
                  </a:lnTo>
                </a:path>
              </a:pathLst>
            </a:custGeom>
            <a:solidFill>
              <a:srgbClr val="50E6FF"/>
            </a:solidFill>
            <a:ln w="19050" cap="flat">
              <a:solidFill>
                <a:srgbClr val="50E6FF"/>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3" name="Rectangle 6">
              <a:extLst>
                <a:ext uri="{FF2B5EF4-FFF2-40B4-BE49-F238E27FC236}">
                  <a16:creationId xmlns:a16="http://schemas.microsoft.com/office/drawing/2014/main" id="{0F6962FC-4FD3-4F7E-A815-ABAB71F04F78}"/>
                </a:ext>
              </a:extLst>
            </p:cNvPr>
            <p:cNvSpPr>
              <a:spLocks noChangeArrowheads="1"/>
            </p:cNvSpPr>
            <p:nvPr/>
          </p:nvSpPr>
          <p:spPr bwMode="auto">
            <a:xfrm>
              <a:off x="10520461" y="1109252"/>
              <a:ext cx="26252" cy="7851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Rectangle 7">
              <a:extLst>
                <a:ext uri="{FF2B5EF4-FFF2-40B4-BE49-F238E27FC236}">
                  <a16:creationId xmlns:a16="http://schemas.microsoft.com/office/drawing/2014/main" id="{14CA9226-59E5-4722-B178-93376A69ADFE}"/>
                </a:ext>
              </a:extLst>
            </p:cNvPr>
            <p:cNvSpPr>
              <a:spLocks noChangeArrowheads="1"/>
            </p:cNvSpPr>
            <p:nvPr/>
          </p:nvSpPr>
          <p:spPr bwMode="auto">
            <a:xfrm>
              <a:off x="10572145" y="1056592"/>
              <a:ext cx="27072" cy="131171"/>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Rectangle 8">
              <a:extLst>
                <a:ext uri="{FF2B5EF4-FFF2-40B4-BE49-F238E27FC236}">
                  <a16:creationId xmlns:a16="http://schemas.microsoft.com/office/drawing/2014/main" id="{26FADB42-6CD1-4CA5-AB62-2830D72816A9}"/>
                </a:ext>
              </a:extLst>
            </p:cNvPr>
            <p:cNvSpPr>
              <a:spLocks noChangeArrowheads="1"/>
            </p:cNvSpPr>
            <p:nvPr/>
          </p:nvSpPr>
          <p:spPr bwMode="auto">
            <a:xfrm>
              <a:off x="10624650" y="1007763"/>
              <a:ext cx="27072" cy="18000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Rectangle 8">
              <a:extLst>
                <a:ext uri="{FF2B5EF4-FFF2-40B4-BE49-F238E27FC236}">
                  <a16:creationId xmlns:a16="http://schemas.microsoft.com/office/drawing/2014/main" id="{3E021E80-0A0D-4700-B308-1214731627F5}"/>
                </a:ext>
              </a:extLst>
            </p:cNvPr>
            <p:cNvSpPr>
              <a:spLocks noChangeArrowheads="1"/>
            </p:cNvSpPr>
            <p:nvPr/>
          </p:nvSpPr>
          <p:spPr bwMode="auto">
            <a:xfrm>
              <a:off x="10681256" y="955103"/>
              <a:ext cx="27072" cy="232660"/>
            </a:xfrm>
            <a:prstGeom prst="rect">
              <a:avLst/>
            </a:prstGeom>
            <a:solidFill>
              <a:srgbClr val="50E6FF"/>
            </a:solidFill>
            <a:ln w="12700" cap="flat">
              <a:no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cxnSp>
        <p:nvCxnSpPr>
          <p:cNvPr id="23" name="Straight Arrow Connector 22" descr="Arrow">
            <a:extLst>
              <a:ext uri="{FF2B5EF4-FFF2-40B4-BE49-F238E27FC236}">
                <a16:creationId xmlns:a16="http://schemas.microsoft.com/office/drawing/2014/main" id="{A329D587-9F32-4DFC-A178-93301F438FB2}"/>
              </a:ext>
            </a:extLst>
          </p:cNvPr>
          <p:cNvCxnSpPr>
            <a:cxnSpLocks/>
          </p:cNvCxnSpPr>
          <p:nvPr/>
        </p:nvCxnSpPr>
        <p:spPr>
          <a:xfrm>
            <a:off x="7448660" y="1807371"/>
            <a:ext cx="2246243" cy="0"/>
          </a:xfrm>
          <a:prstGeom prst="straightConnector1">
            <a:avLst/>
          </a:prstGeom>
          <a:noFill/>
          <a:ln w="19050" cap="flat" cmpd="sng" algn="ctr">
            <a:solidFill>
              <a:srgbClr val="0078D4"/>
            </a:solidFill>
            <a:prstDash val="solid"/>
            <a:headEnd type="none" w="lg" len="sm"/>
            <a:tailEnd type="arrow" w="lg" len="sm"/>
          </a:ln>
          <a:effectLst>
            <a:outerShdw blurRad="88900" dist="38100" dir="2700000" sx="101000" sy="101000" algn="ctr" rotWithShape="0">
              <a:srgbClr val="000000">
                <a:alpha val="15000"/>
              </a:srgbClr>
            </a:outerShdw>
          </a:effectLst>
        </p:spPr>
      </p:cxnSp>
      <p:sp>
        <p:nvSpPr>
          <p:cNvPr id="38" name="TextBox 37">
            <a:extLst>
              <a:ext uri="{FF2B5EF4-FFF2-40B4-BE49-F238E27FC236}">
                <a16:creationId xmlns:a16="http://schemas.microsoft.com/office/drawing/2014/main" id="{CA7B23B4-83EB-4004-8D82-10C12FE30906}"/>
              </a:ext>
            </a:extLst>
          </p:cNvPr>
          <p:cNvSpPr txBox="1"/>
          <p:nvPr/>
        </p:nvSpPr>
        <p:spPr>
          <a:xfrm>
            <a:off x="8772943" y="2479265"/>
            <a:ext cx="619502" cy="230832"/>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l" defTabSz="931326" rtl="0" eaLnBrk="1" fontAlgn="auto" latinLnBrk="0" hangingPunct="1">
              <a:lnSpc>
                <a:spcPct val="90000"/>
              </a:lnSpc>
              <a:spcBef>
                <a:spcPts val="0"/>
              </a:spcBef>
              <a:spcAft>
                <a:spcPts val="60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T-SQL</a:t>
            </a:r>
          </a:p>
        </p:txBody>
      </p:sp>
      <p:grpSp>
        <p:nvGrpSpPr>
          <p:cNvPr id="40" name="Group 39" descr="Browser">
            <a:extLst>
              <a:ext uri="{FF2B5EF4-FFF2-40B4-BE49-F238E27FC236}">
                <a16:creationId xmlns:a16="http://schemas.microsoft.com/office/drawing/2014/main" id="{82F00F9B-0C5F-4EFB-88C4-7212D7E72EFB}"/>
              </a:ext>
            </a:extLst>
          </p:cNvPr>
          <p:cNvGrpSpPr/>
          <p:nvPr/>
        </p:nvGrpSpPr>
        <p:grpSpPr>
          <a:xfrm>
            <a:off x="6629796" y="1595136"/>
            <a:ext cx="693916" cy="520437"/>
            <a:chOff x="11134725" y="2487613"/>
            <a:chExt cx="495300" cy="371475"/>
          </a:xfrm>
        </p:grpSpPr>
        <p:sp>
          <p:nvSpPr>
            <p:cNvPr id="41" name="Rectangle 225">
              <a:extLst>
                <a:ext uri="{FF2B5EF4-FFF2-40B4-BE49-F238E27FC236}">
                  <a16:creationId xmlns:a16="http://schemas.microsoft.com/office/drawing/2014/main" id="{23E04288-953E-4BA7-BA0D-1ED1EBC4E4E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2" name="Rectangle 226">
              <a:extLst>
                <a:ext uri="{FF2B5EF4-FFF2-40B4-BE49-F238E27FC236}">
                  <a16:creationId xmlns:a16="http://schemas.microsoft.com/office/drawing/2014/main" id="{C5DB13E1-FBDF-4F8C-A6A0-92733E84DFD6}"/>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3" name="Oval 227">
              <a:extLst>
                <a:ext uri="{FF2B5EF4-FFF2-40B4-BE49-F238E27FC236}">
                  <a16:creationId xmlns:a16="http://schemas.microsoft.com/office/drawing/2014/main" id="{68C0C7DD-33F6-45F7-BC30-322097EA891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4" name="Oval 228">
              <a:extLst>
                <a:ext uri="{FF2B5EF4-FFF2-40B4-BE49-F238E27FC236}">
                  <a16:creationId xmlns:a16="http://schemas.microsoft.com/office/drawing/2014/main" id="{89DB20BF-5295-409F-8FD1-CF786B9E5FD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5" name="Oval 229">
              <a:extLst>
                <a:ext uri="{FF2B5EF4-FFF2-40B4-BE49-F238E27FC236}">
                  <a16:creationId xmlns:a16="http://schemas.microsoft.com/office/drawing/2014/main" id="{6C8EAB50-CA42-4157-A06D-7F29887D4BB0}"/>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6" name="Rectangle 230">
              <a:extLst>
                <a:ext uri="{FF2B5EF4-FFF2-40B4-BE49-F238E27FC236}">
                  <a16:creationId xmlns:a16="http://schemas.microsoft.com/office/drawing/2014/main" id="{31F5B335-55DC-461B-807B-CEBF289644DA}"/>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7" name="Rectangle 231">
              <a:extLst>
                <a:ext uri="{FF2B5EF4-FFF2-40B4-BE49-F238E27FC236}">
                  <a16:creationId xmlns:a16="http://schemas.microsoft.com/office/drawing/2014/main" id="{44EFAEA6-C2F8-46D5-B49E-E047AA840439}"/>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8" name="Rectangle 232">
              <a:extLst>
                <a:ext uri="{FF2B5EF4-FFF2-40B4-BE49-F238E27FC236}">
                  <a16:creationId xmlns:a16="http://schemas.microsoft.com/office/drawing/2014/main" id="{6376F5B2-84E8-4880-8B0A-1D739EAE8747}"/>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9" name="Rectangle 233">
              <a:extLst>
                <a:ext uri="{FF2B5EF4-FFF2-40B4-BE49-F238E27FC236}">
                  <a16:creationId xmlns:a16="http://schemas.microsoft.com/office/drawing/2014/main" id="{8164E3D3-330D-4260-8E86-295E98916BC3}"/>
                </a:ext>
              </a:extLst>
            </p:cNvPr>
            <p:cNvSpPr>
              <a:spLocks noChangeArrowheads="1"/>
            </p:cNvSpPr>
            <p:nvPr/>
          </p:nvSpPr>
          <p:spPr bwMode="auto">
            <a:xfrm>
              <a:off x="11228388" y="2719388"/>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0" name="Rectangle 234">
              <a:extLst>
                <a:ext uri="{FF2B5EF4-FFF2-40B4-BE49-F238E27FC236}">
                  <a16:creationId xmlns:a16="http://schemas.microsoft.com/office/drawing/2014/main" id="{97CB0225-48ED-4E81-92BE-C777AD40476A}"/>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51" name="Rectangle 235">
              <a:extLst>
                <a:ext uri="{FF2B5EF4-FFF2-40B4-BE49-F238E27FC236}">
                  <a16:creationId xmlns:a16="http://schemas.microsoft.com/office/drawing/2014/main" id="{EC79554D-FB4C-430A-B06F-BB8AEDA792B8}"/>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52" name="Rectangle 51">
            <a:extLst>
              <a:ext uri="{FF2B5EF4-FFF2-40B4-BE49-F238E27FC236}">
                <a16:creationId xmlns:a16="http://schemas.microsoft.com/office/drawing/2014/main" id="{23DC9FB6-093C-4327-AF93-56F4208DAEBB}"/>
              </a:ext>
              <a:ext uri="{C183D7F6-B498-43B3-948B-1728B52AA6E4}">
                <adec:decorative xmlns:adec="http://schemas.microsoft.com/office/drawing/2017/decorative" val="1"/>
              </a:ext>
            </a:extLst>
          </p:cNvPr>
          <p:cNvSpPr/>
          <p:nvPr/>
        </p:nvSpPr>
        <p:spPr bwMode="auto">
          <a:xfrm>
            <a:off x="8410397" y="1687114"/>
            <a:ext cx="755374" cy="2431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6" descr="bracket">
            <a:extLst>
              <a:ext uri="{FF2B5EF4-FFF2-40B4-BE49-F238E27FC236}">
                <a16:creationId xmlns:a16="http://schemas.microsoft.com/office/drawing/2014/main" id="{1DD165C9-D5AB-43D1-A00B-0577A5FEC7FF}"/>
              </a:ext>
            </a:extLst>
          </p:cNvPr>
          <p:cNvSpPr/>
          <p:nvPr/>
        </p:nvSpPr>
        <p:spPr bwMode="auto">
          <a:xfrm>
            <a:off x="6076500" y="3674035"/>
            <a:ext cx="5423170" cy="224653"/>
          </a:xfrm>
          <a:custGeom>
            <a:avLst/>
            <a:gdLst>
              <a:gd name="connsiteX0" fmla="*/ 0 w 5961888"/>
              <a:gd name="connsiteY0" fmla="*/ 265176 h 265176"/>
              <a:gd name="connsiteX1" fmla="*/ 0 w 5961888"/>
              <a:gd name="connsiteY1" fmla="*/ 0 h 265176"/>
              <a:gd name="connsiteX2" fmla="*/ 5961888 w 5961888"/>
              <a:gd name="connsiteY2" fmla="*/ 0 h 265176"/>
              <a:gd name="connsiteX3" fmla="*/ 5961888 w 5961888"/>
              <a:gd name="connsiteY3" fmla="*/ 128016 h 265176"/>
              <a:gd name="connsiteX4" fmla="*/ 5961888 w 5961888"/>
              <a:gd name="connsiteY4" fmla="*/ 237744 h 265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1888" h="265176">
                <a:moveTo>
                  <a:pt x="0" y="265176"/>
                </a:moveTo>
                <a:lnTo>
                  <a:pt x="0" y="0"/>
                </a:lnTo>
                <a:lnTo>
                  <a:pt x="5961888" y="0"/>
                </a:lnTo>
                <a:lnTo>
                  <a:pt x="5961888" y="128016"/>
                </a:lnTo>
                <a:lnTo>
                  <a:pt x="5961888" y="237744"/>
                </a:lnTo>
              </a:path>
            </a:pathLst>
          </a:custGeom>
          <a:noFill/>
          <a:ln w="19050" cap="flat" cmpd="sng" algn="ctr">
            <a:solidFill>
              <a:srgbClr val="0078D4"/>
            </a:solidFill>
            <a:prstDash val="solid"/>
            <a:headEnd type="none" w="lg" len="sm"/>
            <a:tailEnd type="none" w="lg" len="sm"/>
          </a:ln>
          <a:effectLst>
            <a:outerShdw blurRad="88900" dist="38100" dir="2700000" sx="101000" sy="101000" algn="ctr" rotWithShape="0">
              <a:srgbClr val="000000">
                <a:alpha val="15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7" name="Freeform 188" descr="SQL">
            <a:extLst>
              <a:ext uri="{FF2B5EF4-FFF2-40B4-BE49-F238E27FC236}">
                <a16:creationId xmlns:a16="http://schemas.microsoft.com/office/drawing/2014/main" id="{14B297AF-1E9B-45FB-893E-DB9B40FA21DB}"/>
              </a:ext>
            </a:extLst>
          </p:cNvPr>
          <p:cNvSpPr>
            <a:spLocks noChangeAspect="1"/>
          </p:cNvSpPr>
          <p:nvPr/>
        </p:nvSpPr>
        <p:spPr bwMode="auto">
          <a:xfrm>
            <a:off x="8507930" y="1434308"/>
            <a:ext cx="560309" cy="718623"/>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rgbClr val="0078D4"/>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59" name="Rectangle 58">
            <a:extLst>
              <a:ext uri="{FF2B5EF4-FFF2-40B4-BE49-F238E27FC236}">
                <a16:creationId xmlns:a16="http://schemas.microsoft.com/office/drawing/2014/main" id="{AFFD6E74-511F-45A6-8151-28468C444EF3}"/>
              </a:ext>
              <a:ext uri="{C183D7F6-B498-43B3-948B-1728B52AA6E4}">
                <adec:decorative xmlns:adec="http://schemas.microsoft.com/office/drawing/2017/decorative" val="1"/>
              </a:ext>
            </a:extLst>
          </p:cNvPr>
          <p:cNvSpPr/>
          <p:nvPr/>
        </p:nvSpPr>
        <p:spPr bwMode="auto">
          <a:xfrm>
            <a:off x="7030429" y="1335087"/>
            <a:ext cx="476747" cy="3351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0" name="Group 59" descr="Lock">
            <a:extLst>
              <a:ext uri="{FF2B5EF4-FFF2-40B4-BE49-F238E27FC236}">
                <a16:creationId xmlns:a16="http://schemas.microsoft.com/office/drawing/2014/main" id="{22519412-54E2-42A5-B291-7D6F48CC5ABA}"/>
              </a:ext>
            </a:extLst>
          </p:cNvPr>
          <p:cNvGrpSpPr/>
          <p:nvPr/>
        </p:nvGrpSpPr>
        <p:grpSpPr>
          <a:xfrm>
            <a:off x="7054495" y="1258079"/>
            <a:ext cx="317932" cy="392369"/>
            <a:chOff x="1980078" y="253998"/>
            <a:chExt cx="3830386" cy="4727197"/>
          </a:xfrm>
          <a:solidFill>
            <a:srgbClr val="50E6FF"/>
          </a:solidFill>
        </p:grpSpPr>
        <p:sp>
          <p:nvSpPr>
            <p:cNvPr id="61" name="Rectangle 27">
              <a:extLst>
                <a:ext uri="{FF2B5EF4-FFF2-40B4-BE49-F238E27FC236}">
                  <a16:creationId xmlns:a16="http://schemas.microsoft.com/office/drawing/2014/main" id="{60E80B10-1DDA-486E-9862-463E8E41B96B}"/>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2" name="Freeform 29">
              <a:extLst>
                <a:ext uri="{FF2B5EF4-FFF2-40B4-BE49-F238E27FC236}">
                  <a16:creationId xmlns:a16="http://schemas.microsoft.com/office/drawing/2014/main" id="{746BC8FD-B652-49C6-976B-D3B18774FAD9}"/>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3" name="Freeform 30">
              <a:extLst>
                <a:ext uri="{FF2B5EF4-FFF2-40B4-BE49-F238E27FC236}">
                  <a16:creationId xmlns:a16="http://schemas.microsoft.com/office/drawing/2014/main" id="{03F702B1-2B96-4355-9E76-05A65B6354A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64" name="Freeform: Shape 110">
              <a:extLst>
                <a:ext uri="{FF2B5EF4-FFF2-40B4-BE49-F238E27FC236}">
                  <a16:creationId xmlns:a16="http://schemas.microsoft.com/office/drawing/2014/main" id="{D39720BF-E045-4359-BA7C-0F7B0B285E6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CEEE96FD-DEA6-40DB-BC8D-72C686C1161C}"/>
              </a:ext>
            </a:extLst>
          </p:cNvPr>
          <p:cNvSpPr txBox="1"/>
          <p:nvPr/>
        </p:nvSpPr>
        <p:spPr>
          <a:xfrm>
            <a:off x="6215220" y="3823413"/>
            <a:ext cx="1089819"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ODBC</a:t>
            </a:r>
          </a:p>
        </p:txBody>
      </p:sp>
      <p:sp>
        <p:nvSpPr>
          <p:cNvPr id="26" name="TextBox 25">
            <a:extLst>
              <a:ext uri="{FF2B5EF4-FFF2-40B4-BE49-F238E27FC236}">
                <a16:creationId xmlns:a16="http://schemas.microsoft.com/office/drawing/2014/main" id="{9408F178-6A33-4476-93E5-8F55D0719C08}"/>
              </a:ext>
            </a:extLst>
          </p:cNvPr>
          <p:cNvSpPr txBox="1"/>
          <p:nvPr/>
        </p:nvSpPr>
        <p:spPr>
          <a:xfrm>
            <a:off x="7265661" y="3821772"/>
            <a:ext cx="1414761"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NoSQL</a:t>
            </a:r>
          </a:p>
        </p:txBody>
      </p:sp>
      <p:pic>
        <p:nvPicPr>
          <p:cNvPr id="27" name="Picture 8" descr="Image result for SAP HANA logo">
            <a:extLst>
              <a:ext uri="{FF2B5EF4-FFF2-40B4-BE49-F238E27FC236}">
                <a16:creationId xmlns:a16="http://schemas.microsoft.com/office/drawing/2014/main" id="{16E69969-6B70-4321-A374-9C0E952A057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15604" y="5111651"/>
            <a:ext cx="1089435" cy="29944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542D8AD-FB68-42EF-A6CC-D295120E7C9E}"/>
              </a:ext>
            </a:extLst>
          </p:cNvPr>
          <p:cNvSpPr txBox="1"/>
          <p:nvPr/>
        </p:nvSpPr>
        <p:spPr>
          <a:xfrm>
            <a:off x="8439593" y="3821772"/>
            <a:ext cx="180260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Relational databases</a:t>
            </a:r>
          </a:p>
        </p:txBody>
      </p:sp>
      <p:pic>
        <p:nvPicPr>
          <p:cNvPr id="29" name="Picture 14" descr="Image result for Oracle">
            <a:extLst>
              <a:ext uri="{FF2B5EF4-FFF2-40B4-BE49-F238E27FC236}">
                <a16:creationId xmlns:a16="http://schemas.microsoft.com/office/drawing/2014/main" id="{44842DE9-6A21-43F5-8253-BD8BD97582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1772" y="6145385"/>
            <a:ext cx="998245" cy="14180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4" descr="Image result for Teradata logo">
            <a:extLst>
              <a:ext uri="{FF2B5EF4-FFF2-40B4-BE49-F238E27FC236}">
                <a16:creationId xmlns:a16="http://schemas.microsoft.com/office/drawing/2014/main" id="{4219C735-F198-467A-8B9D-A7F1EBADE08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0490" b="20490"/>
          <a:stretch/>
        </p:blipFill>
        <p:spPr bwMode="auto">
          <a:xfrm>
            <a:off x="8808612" y="5034159"/>
            <a:ext cx="1064567" cy="35855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CA1E281D-BAB0-4956-8257-8D7C1A0AA36D}"/>
              </a:ext>
            </a:extLst>
          </p:cNvPr>
          <p:cNvSpPr txBox="1"/>
          <p:nvPr/>
        </p:nvSpPr>
        <p:spPr>
          <a:xfrm>
            <a:off x="10103976" y="3821772"/>
            <a:ext cx="1354324" cy="247119"/>
          </a:xfrm>
          <a:prstGeom prst="rect">
            <a:avLst/>
          </a:prstGeom>
          <a:noFill/>
        </p:spPr>
        <p:txBody>
          <a:bodyPr wrap="square" lIns="91440" tIns="45720" rIns="91440" bIns="45720" rtlCol="0">
            <a:spAutoFit/>
          </a:bodyPr>
          <a:lstStyle>
            <a:defPPr>
              <a:defRPr lang="en-US"/>
            </a:defPPr>
            <a:lvl1pPr marR="0" lvl="0" indent="0" algn="ctr" defTabSz="931326" fontAlgn="auto">
              <a:lnSpc>
                <a:spcPct val="90000"/>
              </a:lnSpc>
              <a:spcBef>
                <a:spcPts val="0"/>
              </a:spcBef>
              <a:spcAft>
                <a:spcPts val="600"/>
              </a:spcAft>
              <a:buClrTx/>
              <a:buSzTx/>
              <a:buFontTx/>
              <a:buNone/>
              <a:tabLst/>
              <a:defRPr kumimoji="0" sz="1100" b="0" i="0" u="none" strike="noStrike" kern="0" cap="none" spc="0" normalizeH="0" baseline="0">
                <a:ln>
                  <a:noFill/>
                </a:ln>
                <a:solidFill>
                  <a:srgbClr val="0078D7"/>
                </a:solidFill>
                <a:effectLst/>
                <a:uLnTx/>
                <a:uFillTx/>
                <a:latin typeface="Segoe UI Semibold" panose="020B0702040204020203" pitchFamily="34" charset="0"/>
                <a:cs typeface="Segoe UI Semibold" panose="020B0702040204020203" pitchFamily="34" charset="0"/>
              </a:defRPr>
            </a:lvl1pPr>
          </a:lstStyle>
          <a:p>
            <a:pPr marL="0" marR="0" lvl="0" indent="0" algn="ctr" defTabSz="931326" rtl="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Big Data</a:t>
            </a:r>
          </a:p>
        </p:txBody>
      </p:sp>
      <p:pic>
        <p:nvPicPr>
          <p:cNvPr id="32" name="Picture 28" descr="Image result for Cloudera">
            <a:extLst>
              <a:ext uri="{FF2B5EF4-FFF2-40B4-BE49-F238E27FC236}">
                <a16:creationId xmlns:a16="http://schemas.microsoft.com/office/drawing/2014/main" id="{6E414666-22D0-4030-9477-893E5BBCF7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54644" y="4432785"/>
            <a:ext cx="1052989" cy="25535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D536C35D-8C9D-4FEA-A7FD-0541A500BDA1}"/>
              </a:ext>
            </a:extLst>
          </p:cNvPr>
          <p:cNvSpPr txBox="1"/>
          <p:nvPr/>
        </p:nvSpPr>
        <p:spPr>
          <a:xfrm>
            <a:off x="6564096" y="6131591"/>
            <a:ext cx="437951"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Excel</a:t>
            </a:r>
          </a:p>
        </p:txBody>
      </p:sp>
      <p:pic>
        <p:nvPicPr>
          <p:cNvPr id="34" name="Picture 2" descr="Microsoft SQL Server">
            <a:extLst>
              <a:ext uri="{FF2B5EF4-FFF2-40B4-BE49-F238E27FC236}">
                <a16:creationId xmlns:a16="http://schemas.microsoft.com/office/drawing/2014/main" id="{6B82CC1D-782D-4C91-A5E8-F90CD36FCE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03311" y="5497529"/>
            <a:ext cx="1075167" cy="5430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IBM DB2">
            <a:extLst>
              <a:ext uri="{FF2B5EF4-FFF2-40B4-BE49-F238E27FC236}">
                <a16:creationId xmlns:a16="http://schemas.microsoft.com/office/drawing/2014/main" id="{A1584774-1634-4A33-9D97-6AD76C7850B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6747" y="4290636"/>
            <a:ext cx="539648" cy="539649"/>
          </a:xfrm>
          <a:prstGeom prst="rect">
            <a:avLst/>
          </a:prstGeom>
          <a:noFill/>
          <a:extLst>
            <a:ext uri="{909E8E84-426E-40DD-AFC4-6F175D3DCCD1}">
              <a14:hiddenFill xmlns:a14="http://schemas.microsoft.com/office/drawing/2010/main">
                <a:solidFill>
                  <a:srgbClr val="FFFFFF"/>
                </a:solidFill>
              </a14:hiddenFill>
            </a:ext>
          </a:extLst>
        </p:spPr>
      </p:pic>
      <p:sp>
        <p:nvSpPr>
          <p:cNvPr id="36" name="Freeform 96" descr="Excel">
            <a:extLst>
              <a:ext uri="{FF2B5EF4-FFF2-40B4-BE49-F238E27FC236}">
                <a16:creationId xmlns:a16="http://schemas.microsoft.com/office/drawing/2014/main" id="{EC25AFD6-9BE6-4688-952C-FE3B49462E6E}"/>
              </a:ext>
            </a:extLst>
          </p:cNvPr>
          <p:cNvSpPr>
            <a:spLocks noChangeAspect="1"/>
          </p:cNvSpPr>
          <p:nvPr/>
        </p:nvSpPr>
        <p:spPr bwMode="auto">
          <a:xfrm>
            <a:off x="6562848" y="5692463"/>
            <a:ext cx="397598" cy="397728"/>
          </a:xfrm>
          <a:custGeom>
            <a:avLst/>
            <a:gdLst>
              <a:gd name="connsiteX0" fmla="*/ 4566081 w 6281717"/>
              <a:gd name="connsiteY0" fmla="*/ 4418235 h 6283779"/>
              <a:gd name="connsiteX1" fmla="*/ 5564846 w 6281717"/>
              <a:gd name="connsiteY1" fmla="*/ 4418235 h 6283779"/>
              <a:gd name="connsiteX2" fmla="*/ 5564846 w 6281717"/>
              <a:gd name="connsiteY2" fmla="*/ 4921699 h 6283779"/>
              <a:gd name="connsiteX3" fmla="*/ 4566081 w 6281717"/>
              <a:gd name="connsiteY3" fmla="*/ 4921699 h 6283779"/>
              <a:gd name="connsiteX4" fmla="*/ 4566082 w 6281717"/>
              <a:gd name="connsiteY4" fmla="*/ 3634805 h 6283779"/>
              <a:gd name="connsiteX5" fmla="*/ 5564847 w 6281717"/>
              <a:gd name="connsiteY5" fmla="*/ 3634805 h 6283779"/>
              <a:gd name="connsiteX6" fmla="*/ 5564847 w 6281717"/>
              <a:gd name="connsiteY6" fmla="*/ 4138269 h 6283779"/>
              <a:gd name="connsiteX7" fmla="*/ 4566082 w 6281717"/>
              <a:gd name="connsiteY7" fmla="*/ 4138269 h 6283779"/>
              <a:gd name="connsiteX8" fmla="*/ 4566083 w 6281717"/>
              <a:gd name="connsiteY8" fmla="*/ 2851375 h 6283779"/>
              <a:gd name="connsiteX9" fmla="*/ 5564848 w 6281717"/>
              <a:gd name="connsiteY9" fmla="*/ 2851375 h 6283779"/>
              <a:gd name="connsiteX10" fmla="*/ 5564848 w 6281717"/>
              <a:gd name="connsiteY10" fmla="*/ 3354839 h 6283779"/>
              <a:gd name="connsiteX11" fmla="*/ 4566083 w 6281717"/>
              <a:gd name="connsiteY11" fmla="*/ 3354839 h 6283779"/>
              <a:gd name="connsiteX12" fmla="*/ 4566084 w 6281717"/>
              <a:gd name="connsiteY12" fmla="*/ 2067945 h 6283779"/>
              <a:gd name="connsiteX13" fmla="*/ 5564849 w 6281717"/>
              <a:gd name="connsiteY13" fmla="*/ 2067945 h 6283779"/>
              <a:gd name="connsiteX14" fmla="*/ 5564849 w 6281717"/>
              <a:gd name="connsiteY14" fmla="*/ 2571409 h 6283779"/>
              <a:gd name="connsiteX15" fmla="*/ 4566084 w 6281717"/>
              <a:gd name="connsiteY15" fmla="*/ 2571409 h 6283779"/>
              <a:gd name="connsiteX16" fmla="*/ 2593051 w 6281717"/>
              <a:gd name="connsiteY16" fmla="*/ 1921329 h 6283779"/>
              <a:gd name="connsiteX17" fmla="*/ 2111358 w 6281717"/>
              <a:gd name="connsiteY17" fmla="*/ 1951265 h 6283779"/>
              <a:gd name="connsiteX18" fmla="*/ 1752129 w 6281717"/>
              <a:gd name="connsiteY18" fmla="*/ 2822122 h 6283779"/>
              <a:gd name="connsiteX19" fmla="*/ 1450051 w 6281717"/>
              <a:gd name="connsiteY19" fmla="*/ 1994808 h 6283779"/>
              <a:gd name="connsiteX20" fmla="*/ 971079 w 6281717"/>
              <a:gd name="connsiteY20" fmla="*/ 2022022 h 6283779"/>
              <a:gd name="connsiteX21" fmla="*/ 1485429 w 6281717"/>
              <a:gd name="connsiteY21" fmla="*/ 3107872 h 6283779"/>
              <a:gd name="connsiteX22" fmla="*/ 924815 w 6281717"/>
              <a:gd name="connsiteY22" fmla="*/ 4191001 h 6283779"/>
              <a:gd name="connsiteX23" fmla="*/ 1398344 w 6281717"/>
              <a:gd name="connsiteY23" fmla="*/ 4207329 h 6283779"/>
              <a:gd name="connsiteX24" fmla="*/ 1738522 w 6281717"/>
              <a:gd name="connsiteY24" fmla="*/ 3360965 h 6283779"/>
              <a:gd name="connsiteX25" fmla="*/ 2100472 w 6281717"/>
              <a:gd name="connsiteY25" fmla="*/ 4253593 h 6283779"/>
              <a:gd name="connsiteX26" fmla="*/ 2614822 w 6281717"/>
              <a:gd name="connsiteY26" fmla="*/ 4288972 h 6283779"/>
              <a:gd name="connsiteX27" fmla="*/ 2024272 w 6281717"/>
              <a:gd name="connsiteY27" fmla="*/ 3094265 h 6283779"/>
              <a:gd name="connsiteX28" fmla="*/ 4566084 w 6281717"/>
              <a:gd name="connsiteY28" fmla="*/ 1284515 h 6283779"/>
              <a:gd name="connsiteX29" fmla="*/ 5564849 w 6281717"/>
              <a:gd name="connsiteY29" fmla="*/ 1284515 h 6283779"/>
              <a:gd name="connsiteX30" fmla="*/ 5564849 w 6281717"/>
              <a:gd name="connsiteY30" fmla="*/ 1787979 h 6283779"/>
              <a:gd name="connsiteX31" fmla="*/ 4566084 w 6281717"/>
              <a:gd name="connsiteY31" fmla="*/ 1787979 h 6283779"/>
              <a:gd name="connsiteX32" fmla="*/ 3705209 w 6281717"/>
              <a:gd name="connsiteY32" fmla="*/ 851808 h 6283779"/>
              <a:gd name="connsiteX33" fmla="*/ 3705209 w 6281717"/>
              <a:gd name="connsiteY33" fmla="*/ 1283836 h 6283779"/>
              <a:gd name="connsiteX34" fmla="*/ 4280335 w 6281717"/>
              <a:gd name="connsiteY34" fmla="*/ 1283836 h 6283779"/>
              <a:gd name="connsiteX35" fmla="*/ 4280335 w 6281717"/>
              <a:gd name="connsiteY35" fmla="*/ 1787300 h 6283779"/>
              <a:gd name="connsiteX36" fmla="*/ 3705209 w 6281717"/>
              <a:gd name="connsiteY36" fmla="*/ 1787300 h 6283779"/>
              <a:gd name="connsiteX37" fmla="*/ 3705209 w 6281717"/>
              <a:gd name="connsiteY37" fmla="*/ 2067266 h 6283779"/>
              <a:gd name="connsiteX38" fmla="*/ 4280335 w 6281717"/>
              <a:gd name="connsiteY38" fmla="*/ 2067266 h 6283779"/>
              <a:gd name="connsiteX39" fmla="*/ 4280335 w 6281717"/>
              <a:gd name="connsiteY39" fmla="*/ 2570730 h 6283779"/>
              <a:gd name="connsiteX40" fmla="*/ 3705209 w 6281717"/>
              <a:gd name="connsiteY40" fmla="*/ 2570730 h 6283779"/>
              <a:gd name="connsiteX41" fmla="*/ 3705209 w 6281717"/>
              <a:gd name="connsiteY41" fmla="*/ 2850696 h 6283779"/>
              <a:gd name="connsiteX42" fmla="*/ 4280334 w 6281717"/>
              <a:gd name="connsiteY42" fmla="*/ 2850696 h 6283779"/>
              <a:gd name="connsiteX43" fmla="*/ 4280334 w 6281717"/>
              <a:gd name="connsiteY43" fmla="*/ 3354160 h 6283779"/>
              <a:gd name="connsiteX44" fmla="*/ 3705209 w 6281717"/>
              <a:gd name="connsiteY44" fmla="*/ 3354160 h 6283779"/>
              <a:gd name="connsiteX45" fmla="*/ 3705209 w 6281717"/>
              <a:gd name="connsiteY45" fmla="*/ 3634126 h 6283779"/>
              <a:gd name="connsiteX46" fmla="*/ 4280333 w 6281717"/>
              <a:gd name="connsiteY46" fmla="*/ 3634126 h 6283779"/>
              <a:gd name="connsiteX47" fmla="*/ 4280333 w 6281717"/>
              <a:gd name="connsiteY47" fmla="*/ 4137590 h 6283779"/>
              <a:gd name="connsiteX48" fmla="*/ 3705209 w 6281717"/>
              <a:gd name="connsiteY48" fmla="*/ 4137590 h 6283779"/>
              <a:gd name="connsiteX49" fmla="*/ 3705209 w 6281717"/>
              <a:gd name="connsiteY49" fmla="*/ 4417556 h 6283779"/>
              <a:gd name="connsiteX50" fmla="*/ 4280332 w 6281717"/>
              <a:gd name="connsiteY50" fmla="*/ 4417556 h 6283779"/>
              <a:gd name="connsiteX51" fmla="*/ 4280332 w 6281717"/>
              <a:gd name="connsiteY51" fmla="*/ 4921020 h 6283779"/>
              <a:gd name="connsiteX52" fmla="*/ 3705209 w 6281717"/>
              <a:gd name="connsiteY52" fmla="*/ 4921020 h 6283779"/>
              <a:gd name="connsiteX53" fmla="*/ 3705209 w 6281717"/>
              <a:gd name="connsiteY53" fmla="*/ 5355772 h 6283779"/>
              <a:gd name="connsiteX54" fmla="*/ 6068315 w 6281717"/>
              <a:gd name="connsiteY54" fmla="*/ 5355772 h 6283779"/>
              <a:gd name="connsiteX55" fmla="*/ 6068315 w 6281717"/>
              <a:gd name="connsiteY55" fmla="*/ 851808 h 6283779"/>
              <a:gd name="connsiteX56" fmla="*/ 3705209 w 6281717"/>
              <a:gd name="connsiteY56" fmla="*/ 0 h 6283779"/>
              <a:gd name="connsiteX57" fmla="*/ 3705209 w 6281717"/>
              <a:gd name="connsiteY57" fmla="*/ 642257 h 6283779"/>
              <a:gd name="connsiteX58" fmla="*/ 6032964 w 6281717"/>
              <a:gd name="connsiteY58" fmla="*/ 642257 h 6283779"/>
              <a:gd name="connsiteX59" fmla="*/ 6281717 w 6281717"/>
              <a:gd name="connsiteY59" fmla="*/ 891010 h 6283779"/>
              <a:gd name="connsiteX60" fmla="*/ 6281717 w 6281717"/>
              <a:gd name="connsiteY60" fmla="*/ 5313847 h 6283779"/>
              <a:gd name="connsiteX61" fmla="*/ 6032964 w 6281717"/>
              <a:gd name="connsiteY61" fmla="*/ 5562600 h 6283779"/>
              <a:gd name="connsiteX62" fmla="*/ 3705209 w 6281717"/>
              <a:gd name="connsiteY62" fmla="*/ 5562600 h 6283779"/>
              <a:gd name="connsiteX63" fmla="*/ 3705209 w 6281717"/>
              <a:gd name="connsiteY63" fmla="*/ 6283779 h 6283779"/>
              <a:gd name="connsiteX64" fmla="*/ 0 w 6281717"/>
              <a:gd name="connsiteY64" fmla="*/ 5641407 h 6283779"/>
              <a:gd name="connsiteX65" fmla="*/ 0 w 6281717"/>
              <a:gd name="connsiteY65" fmla="*/ 642372 h 628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281717" h="6283779">
                <a:moveTo>
                  <a:pt x="4566081" y="4418235"/>
                </a:moveTo>
                <a:lnTo>
                  <a:pt x="5564846" y="4418235"/>
                </a:lnTo>
                <a:lnTo>
                  <a:pt x="5564846" y="4921699"/>
                </a:lnTo>
                <a:lnTo>
                  <a:pt x="4566081" y="4921699"/>
                </a:lnTo>
                <a:close/>
                <a:moveTo>
                  <a:pt x="4566082" y="3634805"/>
                </a:moveTo>
                <a:lnTo>
                  <a:pt x="5564847" y="3634805"/>
                </a:lnTo>
                <a:lnTo>
                  <a:pt x="5564847" y="4138269"/>
                </a:lnTo>
                <a:lnTo>
                  <a:pt x="4566082" y="4138269"/>
                </a:lnTo>
                <a:close/>
                <a:moveTo>
                  <a:pt x="4566083" y="2851375"/>
                </a:moveTo>
                <a:lnTo>
                  <a:pt x="5564848" y="2851375"/>
                </a:lnTo>
                <a:lnTo>
                  <a:pt x="5564848" y="3354839"/>
                </a:lnTo>
                <a:lnTo>
                  <a:pt x="4566083" y="3354839"/>
                </a:lnTo>
                <a:close/>
                <a:moveTo>
                  <a:pt x="4566084" y="2067945"/>
                </a:moveTo>
                <a:lnTo>
                  <a:pt x="5564849" y="2067945"/>
                </a:lnTo>
                <a:lnTo>
                  <a:pt x="5564849" y="2571409"/>
                </a:lnTo>
                <a:lnTo>
                  <a:pt x="4566084" y="2571409"/>
                </a:lnTo>
                <a:close/>
                <a:moveTo>
                  <a:pt x="2593051" y="1921329"/>
                </a:moveTo>
                <a:lnTo>
                  <a:pt x="2111358" y="1951265"/>
                </a:lnTo>
                <a:lnTo>
                  <a:pt x="1752129" y="2822122"/>
                </a:lnTo>
                <a:lnTo>
                  <a:pt x="1450051" y="1994808"/>
                </a:lnTo>
                <a:lnTo>
                  <a:pt x="971079" y="2022022"/>
                </a:lnTo>
                <a:lnTo>
                  <a:pt x="1485429" y="3107872"/>
                </a:lnTo>
                <a:lnTo>
                  <a:pt x="924815" y="4191001"/>
                </a:lnTo>
                <a:lnTo>
                  <a:pt x="1398344" y="4207329"/>
                </a:lnTo>
                <a:lnTo>
                  <a:pt x="1738522" y="3360965"/>
                </a:lnTo>
                <a:lnTo>
                  <a:pt x="2100472" y="4253593"/>
                </a:lnTo>
                <a:lnTo>
                  <a:pt x="2614822" y="4288972"/>
                </a:lnTo>
                <a:lnTo>
                  <a:pt x="2024272" y="3094265"/>
                </a:lnTo>
                <a:close/>
                <a:moveTo>
                  <a:pt x="4566084" y="1284515"/>
                </a:moveTo>
                <a:lnTo>
                  <a:pt x="5564849" y="1284515"/>
                </a:lnTo>
                <a:lnTo>
                  <a:pt x="5564849" y="1787979"/>
                </a:lnTo>
                <a:lnTo>
                  <a:pt x="4566084" y="1787979"/>
                </a:lnTo>
                <a:close/>
                <a:moveTo>
                  <a:pt x="3705209" y="851808"/>
                </a:moveTo>
                <a:lnTo>
                  <a:pt x="3705209" y="1283836"/>
                </a:lnTo>
                <a:lnTo>
                  <a:pt x="4280335" y="1283836"/>
                </a:lnTo>
                <a:lnTo>
                  <a:pt x="4280335" y="1787300"/>
                </a:lnTo>
                <a:lnTo>
                  <a:pt x="3705209" y="1787300"/>
                </a:lnTo>
                <a:lnTo>
                  <a:pt x="3705209" y="2067266"/>
                </a:lnTo>
                <a:lnTo>
                  <a:pt x="4280335" y="2067266"/>
                </a:lnTo>
                <a:lnTo>
                  <a:pt x="4280335" y="2570730"/>
                </a:lnTo>
                <a:lnTo>
                  <a:pt x="3705209" y="2570730"/>
                </a:lnTo>
                <a:lnTo>
                  <a:pt x="3705209" y="2850696"/>
                </a:lnTo>
                <a:lnTo>
                  <a:pt x="4280334" y="2850696"/>
                </a:lnTo>
                <a:lnTo>
                  <a:pt x="4280334" y="3354160"/>
                </a:lnTo>
                <a:lnTo>
                  <a:pt x="3705209" y="3354160"/>
                </a:lnTo>
                <a:lnTo>
                  <a:pt x="3705209" y="3634126"/>
                </a:lnTo>
                <a:lnTo>
                  <a:pt x="4280333" y="3634126"/>
                </a:lnTo>
                <a:lnTo>
                  <a:pt x="4280333" y="4137590"/>
                </a:lnTo>
                <a:lnTo>
                  <a:pt x="3705209" y="4137590"/>
                </a:lnTo>
                <a:lnTo>
                  <a:pt x="3705209" y="4417556"/>
                </a:lnTo>
                <a:lnTo>
                  <a:pt x="4280332" y="4417556"/>
                </a:lnTo>
                <a:lnTo>
                  <a:pt x="4280332" y="4921020"/>
                </a:lnTo>
                <a:lnTo>
                  <a:pt x="3705209" y="4921020"/>
                </a:lnTo>
                <a:lnTo>
                  <a:pt x="3705209" y="5355772"/>
                </a:lnTo>
                <a:lnTo>
                  <a:pt x="6068315" y="5355772"/>
                </a:lnTo>
                <a:lnTo>
                  <a:pt x="6068315" y="851808"/>
                </a:lnTo>
                <a:close/>
                <a:moveTo>
                  <a:pt x="3705209" y="0"/>
                </a:moveTo>
                <a:lnTo>
                  <a:pt x="3705209" y="642257"/>
                </a:lnTo>
                <a:lnTo>
                  <a:pt x="6032964" y="642257"/>
                </a:lnTo>
                <a:cubicBezTo>
                  <a:pt x="6170346" y="642257"/>
                  <a:pt x="6281717" y="753628"/>
                  <a:pt x="6281717" y="891010"/>
                </a:cubicBezTo>
                <a:lnTo>
                  <a:pt x="6281717" y="5313847"/>
                </a:lnTo>
                <a:cubicBezTo>
                  <a:pt x="6281717" y="5451229"/>
                  <a:pt x="6170346" y="5562600"/>
                  <a:pt x="6032964" y="5562600"/>
                </a:cubicBezTo>
                <a:lnTo>
                  <a:pt x="3705209" y="5562600"/>
                </a:lnTo>
                <a:lnTo>
                  <a:pt x="3705209" y="6283779"/>
                </a:lnTo>
                <a:lnTo>
                  <a:pt x="0" y="5641407"/>
                </a:lnTo>
                <a:lnTo>
                  <a:pt x="0" y="642372"/>
                </a:lnTo>
                <a:close/>
              </a:path>
            </a:pathLst>
          </a:custGeom>
          <a:solidFill>
            <a:srgbClr val="1F714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29B2F16-8F2F-4DFA-B4DD-D0B4E4449B24}"/>
              </a:ext>
            </a:extLst>
          </p:cNvPr>
          <p:cNvSpPr txBox="1"/>
          <p:nvPr/>
        </p:nvSpPr>
        <p:spPr>
          <a:xfrm>
            <a:off x="7429722" y="5378688"/>
            <a:ext cx="1086640"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Semibold"/>
                <a:ea typeface="+mn-ea"/>
                <a:cs typeface="+mn-cs"/>
              </a:rPr>
              <a:t>Azure Cosmos DB</a:t>
            </a:r>
          </a:p>
        </p:txBody>
      </p:sp>
      <p:sp>
        <p:nvSpPr>
          <p:cNvPr id="55" name="Freeform: Shape 203" descr="Azure Cosmos DB">
            <a:extLst>
              <a:ext uri="{FF2B5EF4-FFF2-40B4-BE49-F238E27FC236}">
                <a16:creationId xmlns:a16="http://schemas.microsoft.com/office/drawing/2014/main" id="{85181A3D-A9D2-4B0E-8C1E-07A4C8BE7910}"/>
              </a:ext>
            </a:extLst>
          </p:cNvPr>
          <p:cNvSpPr/>
          <p:nvPr/>
        </p:nvSpPr>
        <p:spPr bwMode="auto">
          <a:xfrm>
            <a:off x="7762066" y="4973648"/>
            <a:ext cx="421951" cy="390749"/>
          </a:xfrm>
          <a:custGeom>
            <a:avLst/>
            <a:gdLst>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9562 w 4761797"/>
              <a:gd name="connsiteY51" fmla="*/ 2394628 h 4409679"/>
              <a:gd name="connsiteX52" fmla="*/ 838613 w 4761797"/>
              <a:gd name="connsiteY52" fmla="*/ 2376216 h 4409679"/>
              <a:gd name="connsiteX53" fmla="*/ 896327 w 4761797"/>
              <a:gd name="connsiteY53" fmla="*/ 1985696 h 4409679"/>
              <a:gd name="connsiteX54" fmla="*/ 1344072 w 4761797"/>
              <a:gd name="connsiteY54" fmla="*/ 1199974 h 4409679"/>
              <a:gd name="connsiteX55" fmla="*/ 2491383 w 4761797"/>
              <a:gd name="connsiteY55" fmla="*/ 779042 h 4409679"/>
              <a:gd name="connsiteX56" fmla="*/ 3075538 w 4761797"/>
              <a:gd name="connsiteY56" fmla="*/ 926370 h 4409679"/>
              <a:gd name="connsiteX57" fmla="*/ 3095617 w 4761797"/>
              <a:gd name="connsiteY57" fmla="*/ 937273 h 4409679"/>
              <a:gd name="connsiteX58" fmla="*/ 3095221 w 4761797"/>
              <a:gd name="connsiteY58" fmla="*/ 937420 h 4409679"/>
              <a:gd name="connsiteX59" fmla="*/ 3098039 w 4761797"/>
              <a:gd name="connsiteY59" fmla="*/ 938588 h 4409679"/>
              <a:gd name="connsiteX60" fmla="*/ 3148954 w 4761797"/>
              <a:gd name="connsiteY60" fmla="*/ 966233 h 4409679"/>
              <a:gd name="connsiteX61" fmla="*/ 3164715 w 4761797"/>
              <a:gd name="connsiteY61" fmla="*/ 966233 h 4409679"/>
              <a:gd name="connsiteX62" fmla="*/ 3098039 w 4761797"/>
              <a:gd name="connsiteY62" fmla="*/ 938588 h 4409679"/>
              <a:gd name="connsiteX63" fmla="*/ 3095617 w 4761797"/>
              <a:gd name="connsiteY63" fmla="*/ 937273 h 4409679"/>
              <a:gd name="connsiteX64" fmla="*/ 3229162 w 4761797"/>
              <a:gd name="connsiteY64" fmla="*/ 887670 h 4409679"/>
              <a:gd name="connsiteX65" fmla="*/ 3617024 w 4761797"/>
              <a:gd name="connsiteY65" fmla="*/ 787593 h 4409679"/>
              <a:gd name="connsiteX66" fmla="*/ 4165395 w 4761797"/>
              <a:gd name="connsiteY66" fmla="*/ 700025 h 4409679"/>
              <a:gd name="connsiteX67" fmla="*/ 637239 w 4761797"/>
              <a:gd name="connsiteY67" fmla="*/ 0 h 4409679"/>
              <a:gd name="connsiteX68" fmla="*/ 712216 w 4761797"/>
              <a:gd name="connsiteY68" fmla="*/ 74965 h 4409679"/>
              <a:gd name="connsiteX69" fmla="*/ 1237002 w 4761797"/>
              <a:gd name="connsiteY69" fmla="*/ 599752 h 4409679"/>
              <a:gd name="connsiteX70" fmla="*/ 1311967 w 4761797"/>
              <a:gd name="connsiteY70" fmla="*/ 674728 h 4409679"/>
              <a:gd name="connsiteX71" fmla="*/ 1237002 w 4761797"/>
              <a:gd name="connsiteY71" fmla="*/ 712216 h 4409679"/>
              <a:gd name="connsiteX72" fmla="*/ 712216 w 4761797"/>
              <a:gd name="connsiteY72" fmla="*/ 1274479 h 4409679"/>
              <a:gd name="connsiteX73" fmla="*/ 637239 w 4761797"/>
              <a:gd name="connsiteY73" fmla="*/ 1311967 h 4409679"/>
              <a:gd name="connsiteX74" fmla="*/ 599751 w 4761797"/>
              <a:gd name="connsiteY74" fmla="*/ 1274479 h 4409679"/>
              <a:gd name="connsiteX75" fmla="*/ 37488 w 4761797"/>
              <a:gd name="connsiteY75" fmla="*/ 712216 h 4409679"/>
              <a:gd name="connsiteX76" fmla="*/ 0 w 4761797"/>
              <a:gd name="connsiteY76" fmla="*/ 674728 h 4409679"/>
              <a:gd name="connsiteX77" fmla="*/ 37488 w 4761797"/>
              <a:gd name="connsiteY77" fmla="*/ 599752 h 4409679"/>
              <a:gd name="connsiteX78" fmla="*/ 599751 w 4761797"/>
              <a:gd name="connsiteY78" fmla="*/ 74965 h 4409679"/>
              <a:gd name="connsiteX79" fmla="*/ 637239 w 4761797"/>
              <a:gd name="connsiteY7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26248 w 4761797"/>
              <a:gd name="connsiteY50" fmla="*/ 2394628 h 4409679"/>
              <a:gd name="connsiteX51" fmla="*/ 838613 w 4761797"/>
              <a:gd name="connsiteY51" fmla="*/ 2376216 h 4409679"/>
              <a:gd name="connsiteX52" fmla="*/ 896327 w 4761797"/>
              <a:gd name="connsiteY52" fmla="*/ 1985696 h 4409679"/>
              <a:gd name="connsiteX53" fmla="*/ 1344072 w 4761797"/>
              <a:gd name="connsiteY53" fmla="*/ 1199974 h 4409679"/>
              <a:gd name="connsiteX54" fmla="*/ 2491383 w 4761797"/>
              <a:gd name="connsiteY54" fmla="*/ 779042 h 4409679"/>
              <a:gd name="connsiteX55" fmla="*/ 3075538 w 4761797"/>
              <a:gd name="connsiteY55" fmla="*/ 926370 h 4409679"/>
              <a:gd name="connsiteX56" fmla="*/ 3095617 w 4761797"/>
              <a:gd name="connsiteY56" fmla="*/ 937273 h 4409679"/>
              <a:gd name="connsiteX57" fmla="*/ 3095221 w 4761797"/>
              <a:gd name="connsiteY57" fmla="*/ 937420 h 4409679"/>
              <a:gd name="connsiteX58" fmla="*/ 3098039 w 4761797"/>
              <a:gd name="connsiteY58" fmla="*/ 938588 h 4409679"/>
              <a:gd name="connsiteX59" fmla="*/ 3148954 w 4761797"/>
              <a:gd name="connsiteY59" fmla="*/ 966233 h 4409679"/>
              <a:gd name="connsiteX60" fmla="*/ 3164715 w 4761797"/>
              <a:gd name="connsiteY60" fmla="*/ 966233 h 4409679"/>
              <a:gd name="connsiteX61" fmla="*/ 3098039 w 4761797"/>
              <a:gd name="connsiteY61" fmla="*/ 938588 h 4409679"/>
              <a:gd name="connsiteX62" fmla="*/ 3095617 w 4761797"/>
              <a:gd name="connsiteY62" fmla="*/ 937273 h 4409679"/>
              <a:gd name="connsiteX63" fmla="*/ 3229162 w 4761797"/>
              <a:gd name="connsiteY63" fmla="*/ 887670 h 4409679"/>
              <a:gd name="connsiteX64" fmla="*/ 3617024 w 4761797"/>
              <a:gd name="connsiteY64" fmla="*/ 787593 h 4409679"/>
              <a:gd name="connsiteX65" fmla="*/ 4165395 w 4761797"/>
              <a:gd name="connsiteY65" fmla="*/ 700025 h 4409679"/>
              <a:gd name="connsiteX66" fmla="*/ 637239 w 4761797"/>
              <a:gd name="connsiteY66" fmla="*/ 0 h 4409679"/>
              <a:gd name="connsiteX67" fmla="*/ 712216 w 4761797"/>
              <a:gd name="connsiteY67" fmla="*/ 74965 h 4409679"/>
              <a:gd name="connsiteX68" fmla="*/ 1237002 w 4761797"/>
              <a:gd name="connsiteY68" fmla="*/ 599752 h 4409679"/>
              <a:gd name="connsiteX69" fmla="*/ 1311967 w 4761797"/>
              <a:gd name="connsiteY69" fmla="*/ 674728 h 4409679"/>
              <a:gd name="connsiteX70" fmla="*/ 1237002 w 4761797"/>
              <a:gd name="connsiteY70" fmla="*/ 712216 h 4409679"/>
              <a:gd name="connsiteX71" fmla="*/ 712216 w 4761797"/>
              <a:gd name="connsiteY71" fmla="*/ 1274479 h 4409679"/>
              <a:gd name="connsiteX72" fmla="*/ 637239 w 4761797"/>
              <a:gd name="connsiteY72" fmla="*/ 1311967 h 4409679"/>
              <a:gd name="connsiteX73" fmla="*/ 599751 w 4761797"/>
              <a:gd name="connsiteY73" fmla="*/ 1274479 h 4409679"/>
              <a:gd name="connsiteX74" fmla="*/ 37488 w 4761797"/>
              <a:gd name="connsiteY74" fmla="*/ 712216 h 4409679"/>
              <a:gd name="connsiteX75" fmla="*/ 0 w 4761797"/>
              <a:gd name="connsiteY75" fmla="*/ 674728 h 4409679"/>
              <a:gd name="connsiteX76" fmla="*/ 37488 w 4761797"/>
              <a:gd name="connsiteY76" fmla="*/ 599752 h 4409679"/>
              <a:gd name="connsiteX77" fmla="*/ 599751 w 4761797"/>
              <a:gd name="connsiteY77" fmla="*/ 74965 h 4409679"/>
              <a:gd name="connsiteX78" fmla="*/ 637239 w 4761797"/>
              <a:gd name="connsiteY7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38613 w 4761797"/>
              <a:gd name="connsiteY50" fmla="*/ 2376216 h 4409679"/>
              <a:gd name="connsiteX51" fmla="*/ 896327 w 4761797"/>
              <a:gd name="connsiteY51" fmla="*/ 1985696 h 4409679"/>
              <a:gd name="connsiteX52" fmla="*/ 1344072 w 4761797"/>
              <a:gd name="connsiteY52" fmla="*/ 1199974 h 4409679"/>
              <a:gd name="connsiteX53" fmla="*/ 2491383 w 4761797"/>
              <a:gd name="connsiteY53" fmla="*/ 779042 h 4409679"/>
              <a:gd name="connsiteX54" fmla="*/ 3075538 w 4761797"/>
              <a:gd name="connsiteY54" fmla="*/ 926370 h 4409679"/>
              <a:gd name="connsiteX55" fmla="*/ 3095617 w 4761797"/>
              <a:gd name="connsiteY55" fmla="*/ 937273 h 4409679"/>
              <a:gd name="connsiteX56" fmla="*/ 3095221 w 4761797"/>
              <a:gd name="connsiteY56" fmla="*/ 937420 h 4409679"/>
              <a:gd name="connsiteX57" fmla="*/ 3098039 w 4761797"/>
              <a:gd name="connsiteY57" fmla="*/ 938588 h 4409679"/>
              <a:gd name="connsiteX58" fmla="*/ 3148954 w 4761797"/>
              <a:gd name="connsiteY58" fmla="*/ 966233 h 4409679"/>
              <a:gd name="connsiteX59" fmla="*/ 3164715 w 4761797"/>
              <a:gd name="connsiteY59" fmla="*/ 966233 h 4409679"/>
              <a:gd name="connsiteX60" fmla="*/ 3098039 w 4761797"/>
              <a:gd name="connsiteY60" fmla="*/ 938588 h 4409679"/>
              <a:gd name="connsiteX61" fmla="*/ 3095617 w 4761797"/>
              <a:gd name="connsiteY61" fmla="*/ 937273 h 4409679"/>
              <a:gd name="connsiteX62" fmla="*/ 3229162 w 4761797"/>
              <a:gd name="connsiteY62" fmla="*/ 887670 h 4409679"/>
              <a:gd name="connsiteX63" fmla="*/ 3617024 w 4761797"/>
              <a:gd name="connsiteY63" fmla="*/ 787593 h 4409679"/>
              <a:gd name="connsiteX64" fmla="*/ 4165395 w 4761797"/>
              <a:gd name="connsiteY64" fmla="*/ 700025 h 4409679"/>
              <a:gd name="connsiteX65" fmla="*/ 637239 w 4761797"/>
              <a:gd name="connsiteY65" fmla="*/ 0 h 4409679"/>
              <a:gd name="connsiteX66" fmla="*/ 712216 w 4761797"/>
              <a:gd name="connsiteY66" fmla="*/ 74965 h 4409679"/>
              <a:gd name="connsiteX67" fmla="*/ 1237002 w 4761797"/>
              <a:gd name="connsiteY67" fmla="*/ 599752 h 4409679"/>
              <a:gd name="connsiteX68" fmla="*/ 1311967 w 4761797"/>
              <a:gd name="connsiteY68" fmla="*/ 674728 h 4409679"/>
              <a:gd name="connsiteX69" fmla="*/ 1237002 w 4761797"/>
              <a:gd name="connsiteY69" fmla="*/ 712216 h 4409679"/>
              <a:gd name="connsiteX70" fmla="*/ 712216 w 4761797"/>
              <a:gd name="connsiteY70" fmla="*/ 1274479 h 4409679"/>
              <a:gd name="connsiteX71" fmla="*/ 637239 w 4761797"/>
              <a:gd name="connsiteY71" fmla="*/ 1311967 h 4409679"/>
              <a:gd name="connsiteX72" fmla="*/ 599751 w 4761797"/>
              <a:gd name="connsiteY72" fmla="*/ 1274479 h 4409679"/>
              <a:gd name="connsiteX73" fmla="*/ 37488 w 4761797"/>
              <a:gd name="connsiteY73" fmla="*/ 712216 h 4409679"/>
              <a:gd name="connsiteX74" fmla="*/ 0 w 4761797"/>
              <a:gd name="connsiteY74" fmla="*/ 674728 h 4409679"/>
              <a:gd name="connsiteX75" fmla="*/ 37488 w 4761797"/>
              <a:gd name="connsiteY75" fmla="*/ 599752 h 4409679"/>
              <a:gd name="connsiteX76" fmla="*/ 599751 w 4761797"/>
              <a:gd name="connsiteY76" fmla="*/ 74965 h 4409679"/>
              <a:gd name="connsiteX77" fmla="*/ 637239 w 4761797"/>
              <a:gd name="connsiteY7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3261 w 4761797"/>
              <a:gd name="connsiteY27" fmla="*/ 2610450 h 4409679"/>
              <a:gd name="connsiteX28" fmla="*/ 858908 w 4761797"/>
              <a:gd name="connsiteY28" fmla="*/ 2697843 h 4409679"/>
              <a:gd name="connsiteX29" fmla="*/ 374375 w 4761797"/>
              <a:gd name="connsiteY29" fmla="*/ 3596787 h 4409679"/>
              <a:gd name="connsiteX30" fmla="*/ 1417980 w 4761797"/>
              <a:gd name="connsiteY30" fmla="*/ 3559334 h 4409679"/>
              <a:gd name="connsiteX31" fmla="*/ 2759768 w 4761797"/>
              <a:gd name="connsiteY31" fmla="*/ 2922576 h 4409679"/>
              <a:gd name="connsiteX32" fmla="*/ 3952465 w 4761797"/>
              <a:gd name="connsiteY32" fmla="*/ 2023632 h 4409679"/>
              <a:gd name="connsiteX33" fmla="*/ 4138826 w 4761797"/>
              <a:gd name="connsiteY33" fmla="*/ 1798899 h 4409679"/>
              <a:gd name="connsiteX34" fmla="*/ 4474268 w 4761797"/>
              <a:gd name="connsiteY34" fmla="*/ 1087234 h 4409679"/>
              <a:gd name="connsiteX35" fmla="*/ 4138826 w 4761797"/>
              <a:gd name="connsiteY35" fmla="*/ 974873 h 4409679"/>
              <a:gd name="connsiteX36" fmla="*/ 4165395 w 4761797"/>
              <a:gd name="connsiteY36" fmla="*/ 700025 h 4409679"/>
              <a:gd name="connsiteX37" fmla="*/ 4311207 w 4761797"/>
              <a:gd name="connsiteY37" fmla="*/ 708003 h 4409679"/>
              <a:gd name="connsiteX38" fmla="*/ 4697899 w 4761797"/>
              <a:gd name="connsiteY38" fmla="*/ 937420 h 4409679"/>
              <a:gd name="connsiteX39" fmla="*/ 4362458 w 4761797"/>
              <a:gd name="connsiteY39" fmla="*/ 1986178 h 4409679"/>
              <a:gd name="connsiteX40" fmla="*/ 3989735 w 4761797"/>
              <a:gd name="connsiteY40" fmla="*/ 2360738 h 4409679"/>
              <a:gd name="connsiteX41" fmla="*/ 3989253 w 4761797"/>
              <a:gd name="connsiteY41" fmla="*/ 2361116 h 4409679"/>
              <a:gd name="connsiteX42" fmla="*/ 3943902 w 4761797"/>
              <a:gd name="connsiteY42" fmla="*/ 2721741 h 4409679"/>
              <a:gd name="connsiteX43" fmla="*/ 3841218 w 4761797"/>
              <a:gd name="connsiteY43" fmla="*/ 3064677 h 4409679"/>
              <a:gd name="connsiteX44" fmla="*/ 2318452 w 4761797"/>
              <a:gd name="connsiteY44" fmla="*/ 3936717 h 4409679"/>
              <a:gd name="connsiteX45" fmla="*/ 1721994 w 4761797"/>
              <a:gd name="connsiteY45" fmla="*/ 3781140 h 4409679"/>
              <a:gd name="connsiteX46" fmla="*/ 1716163 w 4761797"/>
              <a:gd name="connsiteY46" fmla="*/ 3784067 h 4409679"/>
              <a:gd name="connsiteX47" fmla="*/ 709817 w 4761797"/>
              <a:gd name="connsiteY47" fmla="*/ 4008800 h 4409679"/>
              <a:gd name="connsiteX48" fmla="*/ 113474 w 4761797"/>
              <a:gd name="connsiteY48" fmla="*/ 3746613 h 4409679"/>
              <a:gd name="connsiteX49" fmla="*/ 821638 w 4761797"/>
              <a:gd name="connsiteY49" fmla="*/ 2323284 h 4409679"/>
              <a:gd name="connsiteX50" fmla="*/ 896327 w 4761797"/>
              <a:gd name="connsiteY50" fmla="*/ 1985696 h 4409679"/>
              <a:gd name="connsiteX51" fmla="*/ 1344072 w 4761797"/>
              <a:gd name="connsiteY51" fmla="*/ 1199974 h 4409679"/>
              <a:gd name="connsiteX52" fmla="*/ 2491383 w 4761797"/>
              <a:gd name="connsiteY52" fmla="*/ 779042 h 4409679"/>
              <a:gd name="connsiteX53" fmla="*/ 3075538 w 4761797"/>
              <a:gd name="connsiteY53" fmla="*/ 926370 h 4409679"/>
              <a:gd name="connsiteX54" fmla="*/ 3095617 w 4761797"/>
              <a:gd name="connsiteY54" fmla="*/ 937273 h 4409679"/>
              <a:gd name="connsiteX55" fmla="*/ 3095221 w 4761797"/>
              <a:gd name="connsiteY55" fmla="*/ 937420 h 4409679"/>
              <a:gd name="connsiteX56" fmla="*/ 3098039 w 4761797"/>
              <a:gd name="connsiteY56" fmla="*/ 938588 h 4409679"/>
              <a:gd name="connsiteX57" fmla="*/ 3148954 w 4761797"/>
              <a:gd name="connsiteY57" fmla="*/ 966233 h 4409679"/>
              <a:gd name="connsiteX58" fmla="*/ 3164715 w 4761797"/>
              <a:gd name="connsiteY58" fmla="*/ 966233 h 4409679"/>
              <a:gd name="connsiteX59" fmla="*/ 3098039 w 4761797"/>
              <a:gd name="connsiteY59" fmla="*/ 938588 h 4409679"/>
              <a:gd name="connsiteX60" fmla="*/ 3095617 w 4761797"/>
              <a:gd name="connsiteY60" fmla="*/ 937273 h 4409679"/>
              <a:gd name="connsiteX61" fmla="*/ 3229162 w 4761797"/>
              <a:gd name="connsiteY61" fmla="*/ 887670 h 4409679"/>
              <a:gd name="connsiteX62" fmla="*/ 3617024 w 4761797"/>
              <a:gd name="connsiteY62" fmla="*/ 787593 h 4409679"/>
              <a:gd name="connsiteX63" fmla="*/ 4165395 w 4761797"/>
              <a:gd name="connsiteY63" fmla="*/ 700025 h 4409679"/>
              <a:gd name="connsiteX64" fmla="*/ 637239 w 4761797"/>
              <a:gd name="connsiteY64" fmla="*/ 0 h 4409679"/>
              <a:gd name="connsiteX65" fmla="*/ 712216 w 4761797"/>
              <a:gd name="connsiteY65" fmla="*/ 74965 h 4409679"/>
              <a:gd name="connsiteX66" fmla="*/ 1237002 w 4761797"/>
              <a:gd name="connsiteY66" fmla="*/ 599752 h 4409679"/>
              <a:gd name="connsiteX67" fmla="*/ 1311967 w 4761797"/>
              <a:gd name="connsiteY67" fmla="*/ 674728 h 4409679"/>
              <a:gd name="connsiteX68" fmla="*/ 1237002 w 4761797"/>
              <a:gd name="connsiteY68" fmla="*/ 712216 h 4409679"/>
              <a:gd name="connsiteX69" fmla="*/ 712216 w 4761797"/>
              <a:gd name="connsiteY69" fmla="*/ 1274479 h 4409679"/>
              <a:gd name="connsiteX70" fmla="*/ 637239 w 4761797"/>
              <a:gd name="connsiteY70" fmla="*/ 1311967 h 4409679"/>
              <a:gd name="connsiteX71" fmla="*/ 599751 w 4761797"/>
              <a:gd name="connsiteY71" fmla="*/ 1274479 h 4409679"/>
              <a:gd name="connsiteX72" fmla="*/ 37488 w 4761797"/>
              <a:gd name="connsiteY72" fmla="*/ 712216 h 4409679"/>
              <a:gd name="connsiteX73" fmla="*/ 0 w 4761797"/>
              <a:gd name="connsiteY73" fmla="*/ 674728 h 4409679"/>
              <a:gd name="connsiteX74" fmla="*/ 37488 w 4761797"/>
              <a:gd name="connsiteY74" fmla="*/ 599752 h 4409679"/>
              <a:gd name="connsiteX75" fmla="*/ 599751 w 4761797"/>
              <a:gd name="connsiteY75" fmla="*/ 74965 h 4409679"/>
              <a:gd name="connsiteX76" fmla="*/ 637239 w 4761797"/>
              <a:gd name="connsiteY7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164715 w 4761797"/>
              <a:gd name="connsiteY57" fmla="*/ 966233 h 4409679"/>
              <a:gd name="connsiteX58" fmla="*/ 3098039 w 4761797"/>
              <a:gd name="connsiteY58" fmla="*/ 938588 h 4409679"/>
              <a:gd name="connsiteX59" fmla="*/ 3095617 w 4761797"/>
              <a:gd name="connsiteY59" fmla="*/ 937273 h 4409679"/>
              <a:gd name="connsiteX60" fmla="*/ 3229162 w 4761797"/>
              <a:gd name="connsiteY60" fmla="*/ 887670 h 4409679"/>
              <a:gd name="connsiteX61" fmla="*/ 3617024 w 4761797"/>
              <a:gd name="connsiteY61" fmla="*/ 787593 h 4409679"/>
              <a:gd name="connsiteX62" fmla="*/ 4165395 w 4761797"/>
              <a:gd name="connsiteY62" fmla="*/ 700025 h 4409679"/>
              <a:gd name="connsiteX63" fmla="*/ 637239 w 4761797"/>
              <a:gd name="connsiteY63" fmla="*/ 0 h 4409679"/>
              <a:gd name="connsiteX64" fmla="*/ 712216 w 4761797"/>
              <a:gd name="connsiteY64" fmla="*/ 74965 h 4409679"/>
              <a:gd name="connsiteX65" fmla="*/ 1237002 w 4761797"/>
              <a:gd name="connsiteY65" fmla="*/ 599752 h 4409679"/>
              <a:gd name="connsiteX66" fmla="*/ 1311967 w 4761797"/>
              <a:gd name="connsiteY66" fmla="*/ 674728 h 4409679"/>
              <a:gd name="connsiteX67" fmla="*/ 1237002 w 4761797"/>
              <a:gd name="connsiteY67" fmla="*/ 712216 h 4409679"/>
              <a:gd name="connsiteX68" fmla="*/ 712216 w 4761797"/>
              <a:gd name="connsiteY68" fmla="*/ 1274479 h 4409679"/>
              <a:gd name="connsiteX69" fmla="*/ 637239 w 4761797"/>
              <a:gd name="connsiteY69" fmla="*/ 1311967 h 4409679"/>
              <a:gd name="connsiteX70" fmla="*/ 599751 w 4761797"/>
              <a:gd name="connsiteY70" fmla="*/ 1274479 h 4409679"/>
              <a:gd name="connsiteX71" fmla="*/ 37488 w 4761797"/>
              <a:gd name="connsiteY71" fmla="*/ 712216 h 4409679"/>
              <a:gd name="connsiteX72" fmla="*/ 0 w 4761797"/>
              <a:gd name="connsiteY72" fmla="*/ 674728 h 4409679"/>
              <a:gd name="connsiteX73" fmla="*/ 37488 w 4761797"/>
              <a:gd name="connsiteY73" fmla="*/ 599752 h 4409679"/>
              <a:gd name="connsiteX74" fmla="*/ 599751 w 4761797"/>
              <a:gd name="connsiteY74" fmla="*/ 74965 h 4409679"/>
              <a:gd name="connsiteX75" fmla="*/ 637239 w 4761797"/>
              <a:gd name="connsiteY75"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148954 w 4761797"/>
              <a:gd name="connsiteY56" fmla="*/ 966233 h 4409679"/>
              <a:gd name="connsiteX57" fmla="*/ 3098039 w 4761797"/>
              <a:gd name="connsiteY57" fmla="*/ 938588 h 4409679"/>
              <a:gd name="connsiteX58" fmla="*/ 3095617 w 4761797"/>
              <a:gd name="connsiteY58" fmla="*/ 937273 h 4409679"/>
              <a:gd name="connsiteX59" fmla="*/ 3229162 w 4761797"/>
              <a:gd name="connsiteY59" fmla="*/ 887670 h 4409679"/>
              <a:gd name="connsiteX60" fmla="*/ 3617024 w 4761797"/>
              <a:gd name="connsiteY60" fmla="*/ 787593 h 4409679"/>
              <a:gd name="connsiteX61" fmla="*/ 4165395 w 4761797"/>
              <a:gd name="connsiteY61" fmla="*/ 700025 h 4409679"/>
              <a:gd name="connsiteX62" fmla="*/ 637239 w 4761797"/>
              <a:gd name="connsiteY62" fmla="*/ 0 h 4409679"/>
              <a:gd name="connsiteX63" fmla="*/ 712216 w 4761797"/>
              <a:gd name="connsiteY63" fmla="*/ 74965 h 4409679"/>
              <a:gd name="connsiteX64" fmla="*/ 1237002 w 4761797"/>
              <a:gd name="connsiteY64" fmla="*/ 599752 h 4409679"/>
              <a:gd name="connsiteX65" fmla="*/ 1311967 w 4761797"/>
              <a:gd name="connsiteY65" fmla="*/ 674728 h 4409679"/>
              <a:gd name="connsiteX66" fmla="*/ 1237002 w 4761797"/>
              <a:gd name="connsiteY66" fmla="*/ 712216 h 4409679"/>
              <a:gd name="connsiteX67" fmla="*/ 712216 w 4761797"/>
              <a:gd name="connsiteY67" fmla="*/ 1274479 h 4409679"/>
              <a:gd name="connsiteX68" fmla="*/ 637239 w 4761797"/>
              <a:gd name="connsiteY68" fmla="*/ 1311967 h 4409679"/>
              <a:gd name="connsiteX69" fmla="*/ 599751 w 4761797"/>
              <a:gd name="connsiteY69" fmla="*/ 1274479 h 4409679"/>
              <a:gd name="connsiteX70" fmla="*/ 37488 w 4761797"/>
              <a:gd name="connsiteY70" fmla="*/ 712216 h 4409679"/>
              <a:gd name="connsiteX71" fmla="*/ 0 w 4761797"/>
              <a:gd name="connsiteY71" fmla="*/ 674728 h 4409679"/>
              <a:gd name="connsiteX72" fmla="*/ 37488 w 4761797"/>
              <a:gd name="connsiteY72" fmla="*/ 599752 h 4409679"/>
              <a:gd name="connsiteX73" fmla="*/ 599751 w 4761797"/>
              <a:gd name="connsiteY73" fmla="*/ 74965 h 4409679"/>
              <a:gd name="connsiteX74" fmla="*/ 637239 w 4761797"/>
              <a:gd name="connsiteY74"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095617 w 4761797"/>
              <a:gd name="connsiteY57" fmla="*/ 937273 h 4409679"/>
              <a:gd name="connsiteX58" fmla="*/ 3229162 w 4761797"/>
              <a:gd name="connsiteY58" fmla="*/ 887670 h 4409679"/>
              <a:gd name="connsiteX59" fmla="*/ 3617024 w 4761797"/>
              <a:gd name="connsiteY59" fmla="*/ 787593 h 4409679"/>
              <a:gd name="connsiteX60" fmla="*/ 4165395 w 4761797"/>
              <a:gd name="connsiteY60" fmla="*/ 700025 h 4409679"/>
              <a:gd name="connsiteX61" fmla="*/ 637239 w 4761797"/>
              <a:gd name="connsiteY61" fmla="*/ 0 h 4409679"/>
              <a:gd name="connsiteX62" fmla="*/ 712216 w 4761797"/>
              <a:gd name="connsiteY62" fmla="*/ 74965 h 4409679"/>
              <a:gd name="connsiteX63" fmla="*/ 1237002 w 4761797"/>
              <a:gd name="connsiteY63" fmla="*/ 599752 h 4409679"/>
              <a:gd name="connsiteX64" fmla="*/ 1311967 w 4761797"/>
              <a:gd name="connsiteY64" fmla="*/ 674728 h 4409679"/>
              <a:gd name="connsiteX65" fmla="*/ 1237002 w 4761797"/>
              <a:gd name="connsiteY65" fmla="*/ 712216 h 4409679"/>
              <a:gd name="connsiteX66" fmla="*/ 712216 w 4761797"/>
              <a:gd name="connsiteY66" fmla="*/ 1274479 h 4409679"/>
              <a:gd name="connsiteX67" fmla="*/ 637239 w 4761797"/>
              <a:gd name="connsiteY67" fmla="*/ 1311967 h 4409679"/>
              <a:gd name="connsiteX68" fmla="*/ 599751 w 4761797"/>
              <a:gd name="connsiteY68" fmla="*/ 1274479 h 4409679"/>
              <a:gd name="connsiteX69" fmla="*/ 37488 w 4761797"/>
              <a:gd name="connsiteY69" fmla="*/ 712216 h 4409679"/>
              <a:gd name="connsiteX70" fmla="*/ 0 w 4761797"/>
              <a:gd name="connsiteY70" fmla="*/ 674728 h 4409679"/>
              <a:gd name="connsiteX71" fmla="*/ 37488 w 4761797"/>
              <a:gd name="connsiteY71" fmla="*/ 599752 h 4409679"/>
              <a:gd name="connsiteX72" fmla="*/ 599751 w 4761797"/>
              <a:gd name="connsiteY72" fmla="*/ 74965 h 4409679"/>
              <a:gd name="connsiteX73" fmla="*/ 637239 w 4761797"/>
              <a:gd name="connsiteY73"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098039 w 4761797"/>
              <a:gd name="connsiteY56" fmla="*/ 938588 h 4409679"/>
              <a:gd name="connsiteX57" fmla="*/ 3229162 w 4761797"/>
              <a:gd name="connsiteY57" fmla="*/ 887670 h 4409679"/>
              <a:gd name="connsiteX58" fmla="*/ 3617024 w 4761797"/>
              <a:gd name="connsiteY58" fmla="*/ 787593 h 4409679"/>
              <a:gd name="connsiteX59" fmla="*/ 4165395 w 4761797"/>
              <a:gd name="connsiteY59" fmla="*/ 700025 h 4409679"/>
              <a:gd name="connsiteX60" fmla="*/ 637239 w 4761797"/>
              <a:gd name="connsiteY60" fmla="*/ 0 h 4409679"/>
              <a:gd name="connsiteX61" fmla="*/ 712216 w 4761797"/>
              <a:gd name="connsiteY61" fmla="*/ 74965 h 4409679"/>
              <a:gd name="connsiteX62" fmla="*/ 1237002 w 4761797"/>
              <a:gd name="connsiteY62" fmla="*/ 599752 h 4409679"/>
              <a:gd name="connsiteX63" fmla="*/ 1311967 w 4761797"/>
              <a:gd name="connsiteY63" fmla="*/ 674728 h 4409679"/>
              <a:gd name="connsiteX64" fmla="*/ 1237002 w 4761797"/>
              <a:gd name="connsiteY64" fmla="*/ 712216 h 4409679"/>
              <a:gd name="connsiteX65" fmla="*/ 712216 w 4761797"/>
              <a:gd name="connsiteY65" fmla="*/ 1274479 h 4409679"/>
              <a:gd name="connsiteX66" fmla="*/ 637239 w 4761797"/>
              <a:gd name="connsiteY66" fmla="*/ 1311967 h 4409679"/>
              <a:gd name="connsiteX67" fmla="*/ 599751 w 4761797"/>
              <a:gd name="connsiteY67" fmla="*/ 1274479 h 4409679"/>
              <a:gd name="connsiteX68" fmla="*/ 37488 w 4761797"/>
              <a:gd name="connsiteY68" fmla="*/ 712216 h 4409679"/>
              <a:gd name="connsiteX69" fmla="*/ 0 w 4761797"/>
              <a:gd name="connsiteY69" fmla="*/ 674728 h 4409679"/>
              <a:gd name="connsiteX70" fmla="*/ 37488 w 4761797"/>
              <a:gd name="connsiteY70" fmla="*/ 599752 h 4409679"/>
              <a:gd name="connsiteX71" fmla="*/ 599751 w 4761797"/>
              <a:gd name="connsiteY71" fmla="*/ 74965 h 4409679"/>
              <a:gd name="connsiteX72" fmla="*/ 637239 w 4761797"/>
              <a:gd name="connsiteY72"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367946 w 4761797"/>
              <a:gd name="connsiteY17" fmla="*/ 1110661 h 4409679"/>
              <a:gd name="connsiteX18" fmla="*/ 3466595 w 4761797"/>
              <a:gd name="connsiteY18" fmla="*/ 1193397 h 4409679"/>
              <a:gd name="connsiteX19" fmla="*/ 3582738 w 4761797"/>
              <a:gd name="connsiteY19" fmla="*/ 1312220 h 4409679"/>
              <a:gd name="connsiteX20" fmla="*/ 3881231 w 4761797"/>
              <a:gd name="connsiteY20" fmla="*/ 1761204 h 4409679"/>
              <a:gd name="connsiteX21" fmla="*/ 3806611 w 4761797"/>
              <a:gd name="connsiteY21" fmla="*/ 1873450 h 4409679"/>
              <a:gd name="connsiteX22" fmla="*/ 2649956 w 4761797"/>
              <a:gd name="connsiteY22" fmla="*/ 2734000 h 4409679"/>
              <a:gd name="connsiteX23" fmla="*/ 1344072 w 4761797"/>
              <a:gd name="connsiteY23" fmla="*/ 3370057 h 4409679"/>
              <a:gd name="connsiteX24" fmla="*/ 1232136 w 4761797"/>
              <a:gd name="connsiteY24" fmla="*/ 3407476 h 4409679"/>
              <a:gd name="connsiteX25" fmla="*/ 882338 w 4761797"/>
              <a:gd name="connsiteY25" fmla="*/ 2752706 h 4409679"/>
              <a:gd name="connsiteX26" fmla="*/ 856367 w 4761797"/>
              <a:gd name="connsiteY26" fmla="*/ 2610450 h 4409679"/>
              <a:gd name="connsiteX27" fmla="*/ 858908 w 4761797"/>
              <a:gd name="connsiteY27" fmla="*/ 2697843 h 4409679"/>
              <a:gd name="connsiteX28" fmla="*/ 374375 w 4761797"/>
              <a:gd name="connsiteY28" fmla="*/ 3596787 h 4409679"/>
              <a:gd name="connsiteX29" fmla="*/ 1417980 w 4761797"/>
              <a:gd name="connsiteY29" fmla="*/ 3559334 h 4409679"/>
              <a:gd name="connsiteX30" fmla="*/ 2759768 w 4761797"/>
              <a:gd name="connsiteY30" fmla="*/ 2922576 h 4409679"/>
              <a:gd name="connsiteX31" fmla="*/ 3952465 w 4761797"/>
              <a:gd name="connsiteY31" fmla="*/ 2023632 h 4409679"/>
              <a:gd name="connsiteX32" fmla="*/ 4138826 w 4761797"/>
              <a:gd name="connsiteY32" fmla="*/ 1798899 h 4409679"/>
              <a:gd name="connsiteX33" fmla="*/ 4474268 w 4761797"/>
              <a:gd name="connsiteY33" fmla="*/ 1087234 h 4409679"/>
              <a:gd name="connsiteX34" fmla="*/ 4138826 w 4761797"/>
              <a:gd name="connsiteY34" fmla="*/ 974873 h 4409679"/>
              <a:gd name="connsiteX35" fmla="*/ 4165395 w 4761797"/>
              <a:gd name="connsiteY35" fmla="*/ 700025 h 4409679"/>
              <a:gd name="connsiteX36" fmla="*/ 4311207 w 4761797"/>
              <a:gd name="connsiteY36" fmla="*/ 708003 h 4409679"/>
              <a:gd name="connsiteX37" fmla="*/ 4697899 w 4761797"/>
              <a:gd name="connsiteY37" fmla="*/ 937420 h 4409679"/>
              <a:gd name="connsiteX38" fmla="*/ 4362458 w 4761797"/>
              <a:gd name="connsiteY38" fmla="*/ 1986178 h 4409679"/>
              <a:gd name="connsiteX39" fmla="*/ 3989735 w 4761797"/>
              <a:gd name="connsiteY39" fmla="*/ 2360738 h 4409679"/>
              <a:gd name="connsiteX40" fmla="*/ 3989253 w 4761797"/>
              <a:gd name="connsiteY40" fmla="*/ 2361116 h 4409679"/>
              <a:gd name="connsiteX41" fmla="*/ 3943902 w 4761797"/>
              <a:gd name="connsiteY41" fmla="*/ 2721741 h 4409679"/>
              <a:gd name="connsiteX42" fmla="*/ 3841218 w 4761797"/>
              <a:gd name="connsiteY42" fmla="*/ 3064677 h 4409679"/>
              <a:gd name="connsiteX43" fmla="*/ 2318452 w 4761797"/>
              <a:gd name="connsiteY43" fmla="*/ 3936717 h 4409679"/>
              <a:gd name="connsiteX44" fmla="*/ 1721994 w 4761797"/>
              <a:gd name="connsiteY44" fmla="*/ 3781140 h 4409679"/>
              <a:gd name="connsiteX45" fmla="*/ 1716163 w 4761797"/>
              <a:gd name="connsiteY45" fmla="*/ 3784067 h 4409679"/>
              <a:gd name="connsiteX46" fmla="*/ 709817 w 4761797"/>
              <a:gd name="connsiteY46" fmla="*/ 4008800 h 4409679"/>
              <a:gd name="connsiteX47" fmla="*/ 113474 w 4761797"/>
              <a:gd name="connsiteY47" fmla="*/ 3746613 h 4409679"/>
              <a:gd name="connsiteX48" fmla="*/ 821638 w 4761797"/>
              <a:gd name="connsiteY48" fmla="*/ 2323284 h 4409679"/>
              <a:gd name="connsiteX49" fmla="*/ 896327 w 4761797"/>
              <a:gd name="connsiteY49" fmla="*/ 1985696 h 4409679"/>
              <a:gd name="connsiteX50" fmla="*/ 1344072 w 4761797"/>
              <a:gd name="connsiteY50" fmla="*/ 1199974 h 4409679"/>
              <a:gd name="connsiteX51" fmla="*/ 2491383 w 4761797"/>
              <a:gd name="connsiteY51" fmla="*/ 779042 h 4409679"/>
              <a:gd name="connsiteX52" fmla="*/ 3075538 w 4761797"/>
              <a:gd name="connsiteY52" fmla="*/ 926370 h 4409679"/>
              <a:gd name="connsiteX53" fmla="*/ 3095617 w 4761797"/>
              <a:gd name="connsiteY53" fmla="*/ 937273 h 4409679"/>
              <a:gd name="connsiteX54" fmla="*/ 3095221 w 4761797"/>
              <a:gd name="connsiteY54" fmla="*/ 937420 h 4409679"/>
              <a:gd name="connsiteX55" fmla="*/ 3098039 w 4761797"/>
              <a:gd name="connsiteY55" fmla="*/ 938588 h 4409679"/>
              <a:gd name="connsiteX56" fmla="*/ 3229162 w 4761797"/>
              <a:gd name="connsiteY56" fmla="*/ 887670 h 4409679"/>
              <a:gd name="connsiteX57" fmla="*/ 3617024 w 4761797"/>
              <a:gd name="connsiteY57" fmla="*/ 787593 h 4409679"/>
              <a:gd name="connsiteX58" fmla="*/ 4165395 w 4761797"/>
              <a:gd name="connsiteY58" fmla="*/ 700025 h 4409679"/>
              <a:gd name="connsiteX59" fmla="*/ 637239 w 4761797"/>
              <a:gd name="connsiteY59" fmla="*/ 0 h 4409679"/>
              <a:gd name="connsiteX60" fmla="*/ 712216 w 4761797"/>
              <a:gd name="connsiteY60" fmla="*/ 74965 h 4409679"/>
              <a:gd name="connsiteX61" fmla="*/ 1237002 w 4761797"/>
              <a:gd name="connsiteY61" fmla="*/ 599752 h 4409679"/>
              <a:gd name="connsiteX62" fmla="*/ 1311967 w 4761797"/>
              <a:gd name="connsiteY62" fmla="*/ 674728 h 4409679"/>
              <a:gd name="connsiteX63" fmla="*/ 1237002 w 4761797"/>
              <a:gd name="connsiteY63" fmla="*/ 712216 h 4409679"/>
              <a:gd name="connsiteX64" fmla="*/ 712216 w 4761797"/>
              <a:gd name="connsiteY64" fmla="*/ 1274479 h 4409679"/>
              <a:gd name="connsiteX65" fmla="*/ 637239 w 4761797"/>
              <a:gd name="connsiteY65" fmla="*/ 1311967 h 4409679"/>
              <a:gd name="connsiteX66" fmla="*/ 599751 w 4761797"/>
              <a:gd name="connsiteY66" fmla="*/ 1274479 h 4409679"/>
              <a:gd name="connsiteX67" fmla="*/ 37488 w 4761797"/>
              <a:gd name="connsiteY67" fmla="*/ 712216 h 4409679"/>
              <a:gd name="connsiteX68" fmla="*/ 0 w 4761797"/>
              <a:gd name="connsiteY68" fmla="*/ 674728 h 4409679"/>
              <a:gd name="connsiteX69" fmla="*/ 37488 w 4761797"/>
              <a:gd name="connsiteY69" fmla="*/ 599752 h 4409679"/>
              <a:gd name="connsiteX70" fmla="*/ 599751 w 4761797"/>
              <a:gd name="connsiteY70" fmla="*/ 74965 h 4409679"/>
              <a:gd name="connsiteX71" fmla="*/ 637239 w 4761797"/>
              <a:gd name="connsiteY71"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367946 w 4761797"/>
              <a:gd name="connsiteY16" fmla="*/ 1101995 h 4409679"/>
              <a:gd name="connsiteX17" fmla="*/ 3466595 w 4761797"/>
              <a:gd name="connsiteY17" fmla="*/ 1193397 h 4409679"/>
              <a:gd name="connsiteX18" fmla="*/ 3582738 w 4761797"/>
              <a:gd name="connsiteY18" fmla="*/ 1312220 h 4409679"/>
              <a:gd name="connsiteX19" fmla="*/ 3881231 w 4761797"/>
              <a:gd name="connsiteY19" fmla="*/ 1761204 h 4409679"/>
              <a:gd name="connsiteX20" fmla="*/ 3806611 w 4761797"/>
              <a:gd name="connsiteY20" fmla="*/ 1873450 h 4409679"/>
              <a:gd name="connsiteX21" fmla="*/ 2649956 w 4761797"/>
              <a:gd name="connsiteY21" fmla="*/ 2734000 h 4409679"/>
              <a:gd name="connsiteX22" fmla="*/ 1344072 w 4761797"/>
              <a:gd name="connsiteY22" fmla="*/ 3370057 h 4409679"/>
              <a:gd name="connsiteX23" fmla="*/ 1232136 w 4761797"/>
              <a:gd name="connsiteY23" fmla="*/ 3407476 h 4409679"/>
              <a:gd name="connsiteX24" fmla="*/ 882338 w 4761797"/>
              <a:gd name="connsiteY24" fmla="*/ 2752706 h 4409679"/>
              <a:gd name="connsiteX25" fmla="*/ 856367 w 4761797"/>
              <a:gd name="connsiteY25" fmla="*/ 2610450 h 4409679"/>
              <a:gd name="connsiteX26" fmla="*/ 858908 w 4761797"/>
              <a:gd name="connsiteY26" fmla="*/ 2697843 h 4409679"/>
              <a:gd name="connsiteX27" fmla="*/ 374375 w 4761797"/>
              <a:gd name="connsiteY27" fmla="*/ 3596787 h 4409679"/>
              <a:gd name="connsiteX28" fmla="*/ 1417980 w 4761797"/>
              <a:gd name="connsiteY28" fmla="*/ 3559334 h 4409679"/>
              <a:gd name="connsiteX29" fmla="*/ 2759768 w 4761797"/>
              <a:gd name="connsiteY29" fmla="*/ 2922576 h 4409679"/>
              <a:gd name="connsiteX30" fmla="*/ 3952465 w 4761797"/>
              <a:gd name="connsiteY30" fmla="*/ 2023632 h 4409679"/>
              <a:gd name="connsiteX31" fmla="*/ 4138826 w 4761797"/>
              <a:gd name="connsiteY31" fmla="*/ 1798899 h 4409679"/>
              <a:gd name="connsiteX32" fmla="*/ 4474268 w 4761797"/>
              <a:gd name="connsiteY32" fmla="*/ 1087234 h 4409679"/>
              <a:gd name="connsiteX33" fmla="*/ 4138826 w 4761797"/>
              <a:gd name="connsiteY33" fmla="*/ 974873 h 4409679"/>
              <a:gd name="connsiteX34" fmla="*/ 4165395 w 4761797"/>
              <a:gd name="connsiteY34" fmla="*/ 700025 h 4409679"/>
              <a:gd name="connsiteX35" fmla="*/ 4311207 w 4761797"/>
              <a:gd name="connsiteY35" fmla="*/ 708003 h 4409679"/>
              <a:gd name="connsiteX36" fmla="*/ 4697899 w 4761797"/>
              <a:gd name="connsiteY36" fmla="*/ 937420 h 4409679"/>
              <a:gd name="connsiteX37" fmla="*/ 4362458 w 4761797"/>
              <a:gd name="connsiteY37" fmla="*/ 1986178 h 4409679"/>
              <a:gd name="connsiteX38" fmla="*/ 3989735 w 4761797"/>
              <a:gd name="connsiteY38" fmla="*/ 2360738 h 4409679"/>
              <a:gd name="connsiteX39" fmla="*/ 3989253 w 4761797"/>
              <a:gd name="connsiteY39" fmla="*/ 2361116 h 4409679"/>
              <a:gd name="connsiteX40" fmla="*/ 3943902 w 4761797"/>
              <a:gd name="connsiteY40" fmla="*/ 2721741 h 4409679"/>
              <a:gd name="connsiteX41" fmla="*/ 3841218 w 4761797"/>
              <a:gd name="connsiteY41" fmla="*/ 3064677 h 4409679"/>
              <a:gd name="connsiteX42" fmla="*/ 2318452 w 4761797"/>
              <a:gd name="connsiteY42" fmla="*/ 3936717 h 4409679"/>
              <a:gd name="connsiteX43" fmla="*/ 1721994 w 4761797"/>
              <a:gd name="connsiteY43" fmla="*/ 3781140 h 4409679"/>
              <a:gd name="connsiteX44" fmla="*/ 1716163 w 4761797"/>
              <a:gd name="connsiteY44" fmla="*/ 3784067 h 4409679"/>
              <a:gd name="connsiteX45" fmla="*/ 709817 w 4761797"/>
              <a:gd name="connsiteY45" fmla="*/ 4008800 h 4409679"/>
              <a:gd name="connsiteX46" fmla="*/ 113474 w 4761797"/>
              <a:gd name="connsiteY46" fmla="*/ 3746613 h 4409679"/>
              <a:gd name="connsiteX47" fmla="*/ 821638 w 4761797"/>
              <a:gd name="connsiteY47" fmla="*/ 2323284 h 4409679"/>
              <a:gd name="connsiteX48" fmla="*/ 896327 w 4761797"/>
              <a:gd name="connsiteY48" fmla="*/ 1985696 h 4409679"/>
              <a:gd name="connsiteX49" fmla="*/ 1344072 w 4761797"/>
              <a:gd name="connsiteY49" fmla="*/ 1199974 h 4409679"/>
              <a:gd name="connsiteX50" fmla="*/ 2491383 w 4761797"/>
              <a:gd name="connsiteY50" fmla="*/ 779042 h 4409679"/>
              <a:gd name="connsiteX51" fmla="*/ 3075538 w 4761797"/>
              <a:gd name="connsiteY51" fmla="*/ 926370 h 4409679"/>
              <a:gd name="connsiteX52" fmla="*/ 3095617 w 4761797"/>
              <a:gd name="connsiteY52" fmla="*/ 937273 h 4409679"/>
              <a:gd name="connsiteX53" fmla="*/ 3095221 w 4761797"/>
              <a:gd name="connsiteY53" fmla="*/ 937420 h 4409679"/>
              <a:gd name="connsiteX54" fmla="*/ 3098039 w 4761797"/>
              <a:gd name="connsiteY54" fmla="*/ 938588 h 4409679"/>
              <a:gd name="connsiteX55" fmla="*/ 3229162 w 4761797"/>
              <a:gd name="connsiteY55" fmla="*/ 887670 h 4409679"/>
              <a:gd name="connsiteX56" fmla="*/ 3617024 w 4761797"/>
              <a:gd name="connsiteY56" fmla="*/ 787593 h 4409679"/>
              <a:gd name="connsiteX57" fmla="*/ 4165395 w 4761797"/>
              <a:gd name="connsiteY57" fmla="*/ 700025 h 4409679"/>
              <a:gd name="connsiteX58" fmla="*/ 637239 w 4761797"/>
              <a:gd name="connsiteY58" fmla="*/ 0 h 4409679"/>
              <a:gd name="connsiteX59" fmla="*/ 712216 w 4761797"/>
              <a:gd name="connsiteY59" fmla="*/ 74965 h 4409679"/>
              <a:gd name="connsiteX60" fmla="*/ 1237002 w 4761797"/>
              <a:gd name="connsiteY60" fmla="*/ 599752 h 4409679"/>
              <a:gd name="connsiteX61" fmla="*/ 1311967 w 4761797"/>
              <a:gd name="connsiteY61" fmla="*/ 674728 h 4409679"/>
              <a:gd name="connsiteX62" fmla="*/ 1237002 w 4761797"/>
              <a:gd name="connsiteY62" fmla="*/ 712216 h 4409679"/>
              <a:gd name="connsiteX63" fmla="*/ 712216 w 4761797"/>
              <a:gd name="connsiteY63" fmla="*/ 1274479 h 4409679"/>
              <a:gd name="connsiteX64" fmla="*/ 637239 w 4761797"/>
              <a:gd name="connsiteY64" fmla="*/ 1311967 h 4409679"/>
              <a:gd name="connsiteX65" fmla="*/ 599751 w 4761797"/>
              <a:gd name="connsiteY65" fmla="*/ 1274479 h 4409679"/>
              <a:gd name="connsiteX66" fmla="*/ 37488 w 4761797"/>
              <a:gd name="connsiteY66" fmla="*/ 712216 h 4409679"/>
              <a:gd name="connsiteX67" fmla="*/ 0 w 4761797"/>
              <a:gd name="connsiteY67" fmla="*/ 674728 h 4409679"/>
              <a:gd name="connsiteX68" fmla="*/ 37488 w 4761797"/>
              <a:gd name="connsiteY68" fmla="*/ 599752 h 4409679"/>
              <a:gd name="connsiteX69" fmla="*/ 599751 w 4761797"/>
              <a:gd name="connsiteY69" fmla="*/ 74965 h 4409679"/>
              <a:gd name="connsiteX70" fmla="*/ 637239 w 4761797"/>
              <a:gd name="connsiteY70"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098039 w 4761797"/>
              <a:gd name="connsiteY53" fmla="*/ 938588 h 4409679"/>
              <a:gd name="connsiteX54" fmla="*/ 3229162 w 4761797"/>
              <a:gd name="connsiteY54" fmla="*/ 887670 h 4409679"/>
              <a:gd name="connsiteX55" fmla="*/ 3617024 w 4761797"/>
              <a:gd name="connsiteY55" fmla="*/ 787593 h 4409679"/>
              <a:gd name="connsiteX56" fmla="*/ 4165395 w 4761797"/>
              <a:gd name="connsiteY56" fmla="*/ 700025 h 4409679"/>
              <a:gd name="connsiteX57" fmla="*/ 637239 w 4761797"/>
              <a:gd name="connsiteY57" fmla="*/ 0 h 4409679"/>
              <a:gd name="connsiteX58" fmla="*/ 712216 w 4761797"/>
              <a:gd name="connsiteY58" fmla="*/ 74965 h 4409679"/>
              <a:gd name="connsiteX59" fmla="*/ 1237002 w 4761797"/>
              <a:gd name="connsiteY59" fmla="*/ 599752 h 4409679"/>
              <a:gd name="connsiteX60" fmla="*/ 1311967 w 4761797"/>
              <a:gd name="connsiteY60" fmla="*/ 674728 h 4409679"/>
              <a:gd name="connsiteX61" fmla="*/ 1237002 w 4761797"/>
              <a:gd name="connsiteY61" fmla="*/ 712216 h 4409679"/>
              <a:gd name="connsiteX62" fmla="*/ 712216 w 4761797"/>
              <a:gd name="connsiteY62" fmla="*/ 1274479 h 4409679"/>
              <a:gd name="connsiteX63" fmla="*/ 637239 w 4761797"/>
              <a:gd name="connsiteY63" fmla="*/ 1311967 h 4409679"/>
              <a:gd name="connsiteX64" fmla="*/ 599751 w 4761797"/>
              <a:gd name="connsiteY64" fmla="*/ 1274479 h 4409679"/>
              <a:gd name="connsiteX65" fmla="*/ 37488 w 4761797"/>
              <a:gd name="connsiteY65" fmla="*/ 712216 h 4409679"/>
              <a:gd name="connsiteX66" fmla="*/ 0 w 4761797"/>
              <a:gd name="connsiteY66" fmla="*/ 674728 h 4409679"/>
              <a:gd name="connsiteX67" fmla="*/ 37488 w 4761797"/>
              <a:gd name="connsiteY67" fmla="*/ 599752 h 4409679"/>
              <a:gd name="connsiteX68" fmla="*/ 599751 w 4761797"/>
              <a:gd name="connsiteY68" fmla="*/ 74965 h 4409679"/>
              <a:gd name="connsiteX69" fmla="*/ 637239 w 4761797"/>
              <a:gd name="connsiteY69"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095221 w 4761797"/>
              <a:gd name="connsiteY52" fmla="*/ 937420 h 4409679"/>
              <a:gd name="connsiteX53" fmla="*/ 3229162 w 4761797"/>
              <a:gd name="connsiteY53" fmla="*/ 887670 h 4409679"/>
              <a:gd name="connsiteX54" fmla="*/ 3617024 w 4761797"/>
              <a:gd name="connsiteY54" fmla="*/ 787593 h 4409679"/>
              <a:gd name="connsiteX55" fmla="*/ 4165395 w 4761797"/>
              <a:gd name="connsiteY55" fmla="*/ 700025 h 4409679"/>
              <a:gd name="connsiteX56" fmla="*/ 637239 w 4761797"/>
              <a:gd name="connsiteY56" fmla="*/ 0 h 4409679"/>
              <a:gd name="connsiteX57" fmla="*/ 712216 w 4761797"/>
              <a:gd name="connsiteY57" fmla="*/ 74965 h 4409679"/>
              <a:gd name="connsiteX58" fmla="*/ 1237002 w 4761797"/>
              <a:gd name="connsiteY58" fmla="*/ 599752 h 4409679"/>
              <a:gd name="connsiteX59" fmla="*/ 1311967 w 4761797"/>
              <a:gd name="connsiteY59" fmla="*/ 674728 h 4409679"/>
              <a:gd name="connsiteX60" fmla="*/ 1237002 w 4761797"/>
              <a:gd name="connsiteY60" fmla="*/ 712216 h 4409679"/>
              <a:gd name="connsiteX61" fmla="*/ 712216 w 4761797"/>
              <a:gd name="connsiteY61" fmla="*/ 1274479 h 4409679"/>
              <a:gd name="connsiteX62" fmla="*/ 637239 w 4761797"/>
              <a:gd name="connsiteY62" fmla="*/ 1311967 h 4409679"/>
              <a:gd name="connsiteX63" fmla="*/ 599751 w 4761797"/>
              <a:gd name="connsiteY63" fmla="*/ 1274479 h 4409679"/>
              <a:gd name="connsiteX64" fmla="*/ 37488 w 4761797"/>
              <a:gd name="connsiteY64" fmla="*/ 712216 h 4409679"/>
              <a:gd name="connsiteX65" fmla="*/ 0 w 4761797"/>
              <a:gd name="connsiteY65" fmla="*/ 674728 h 4409679"/>
              <a:gd name="connsiteX66" fmla="*/ 37488 w 4761797"/>
              <a:gd name="connsiteY66" fmla="*/ 599752 h 4409679"/>
              <a:gd name="connsiteX67" fmla="*/ 599751 w 4761797"/>
              <a:gd name="connsiteY67" fmla="*/ 74965 h 4409679"/>
              <a:gd name="connsiteX68" fmla="*/ 637239 w 4761797"/>
              <a:gd name="connsiteY68"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6367 w 4761797"/>
              <a:gd name="connsiteY24" fmla="*/ 2610450 h 4409679"/>
              <a:gd name="connsiteX25" fmla="*/ 858908 w 4761797"/>
              <a:gd name="connsiteY25" fmla="*/ 2697843 h 4409679"/>
              <a:gd name="connsiteX26" fmla="*/ 374375 w 4761797"/>
              <a:gd name="connsiteY26" fmla="*/ 3596787 h 4409679"/>
              <a:gd name="connsiteX27" fmla="*/ 1417980 w 4761797"/>
              <a:gd name="connsiteY27" fmla="*/ 3559334 h 4409679"/>
              <a:gd name="connsiteX28" fmla="*/ 2759768 w 4761797"/>
              <a:gd name="connsiteY28" fmla="*/ 2922576 h 4409679"/>
              <a:gd name="connsiteX29" fmla="*/ 3952465 w 4761797"/>
              <a:gd name="connsiteY29" fmla="*/ 2023632 h 4409679"/>
              <a:gd name="connsiteX30" fmla="*/ 4138826 w 4761797"/>
              <a:gd name="connsiteY30" fmla="*/ 1798899 h 4409679"/>
              <a:gd name="connsiteX31" fmla="*/ 4474268 w 4761797"/>
              <a:gd name="connsiteY31" fmla="*/ 1087234 h 4409679"/>
              <a:gd name="connsiteX32" fmla="*/ 4138826 w 4761797"/>
              <a:gd name="connsiteY32" fmla="*/ 974873 h 4409679"/>
              <a:gd name="connsiteX33" fmla="*/ 4165395 w 4761797"/>
              <a:gd name="connsiteY33" fmla="*/ 700025 h 4409679"/>
              <a:gd name="connsiteX34" fmla="*/ 4311207 w 4761797"/>
              <a:gd name="connsiteY34" fmla="*/ 708003 h 4409679"/>
              <a:gd name="connsiteX35" fmla="*/ 4697899 w 4761797"/>
              <a:gd name="connsiteY35" fmla="*/ 937420 h 4409679"/>
              <a:gd name="connsiteX36" fmla="*/ 4362458 w 4761797"/>
              <a:gd name="connsiteY36" fmla="*/ 1986178 h 4409679"/>
              <a:gd name="connsiteX37" fmla="*/ 3989735 w 4761797"/>
              <a:gd name="connsiteY37" fmla="*/ 2360738 h 4409679"/>
              <a:gd name="connsiteX38" fmla="*/ 3989253 w 4761797"/>
              <a:gd name="connsiteY38" fmla="*/ 2361116 h 4409679"/>
              <a:gd name="connsiteX39" fmla="*/ 3943902 w 4761797"/>
              <a:gd name="connsiteY39" fmla="*/ 2721741 h 4409679"/>
              <a:gd name="connsiteX40" fmla="*/ 3841218 w 4761797"/>
              <a:gd name="connsiteY40" fmla="*/ 3064677 h 4409679"/>
              <a:gd name="connsiteX41" fmla="*/ 2318452 w 4761797"/>
              <a:gd name="connsiteY41" fmla="*/ 3936717 h 4409679"/>
              <a:gd name="connsiteX42" fmla="*/ 1721994 w 4761797"/>
              <a:gd name="connsiteY42" fmla="*/ 3781140 h 4409679"/>
              <a:gd name="connsiteX43" fmla="*/ 1716163 w 4761797"/>
              <a:gd name="connsiteY43" fmla="*/ 3784067 h 4409679"/>
              <a:gd name="connsiteX44" fmla="*/ 709817 w 4761797"/>
              <a:gd name="connsiteY44" fmla="*/ 4008800 h 4409679"/>
              <a:gd name="connsiteX45" fmla="*/ 113474 w 4761797"/>
              <a:gd name="connsiteY45" fmla="*/ 3746613 h 4409679"/>
              <a:gd name="connsiteX46" fmla="*/ 821638 w 4761797"/>
              <a:gd name="connsiteY46" fmla="*/ 2323284 h 4409679"/>
              <a:gd name="connsiteX47" fmla="*/ 896327 w 4761797"/>
              <a:gd name="connsiteY47" fmla="*/ 1985696 h 4409679"/>
              <a:gd name="connsiteX48" fmla="*/ 1344072 w 4761797"/>
              <a:gd name="connsiteY48" fmla="*/ 1199974 h 4409679"/>
              <a:gd name="connsiteX49" fmla="*/ 2491383 w 4761797"/>
              <a:gd name="connsiteY49" fmla="*/ 779042 h 4409679"/>
              <a:gd name="connsiteX50" fmla="*/ 3075538 w 4761797"/>
              <a:gd name="connsiteY50" fmla="*/ 926370 h 4409679"/>
              <a:gd name="connsiteX51" fmla="*/ 3095617 w 4761797"/>
              <a:gd name="connsiteY51" fmla="*/ 937273 h 4409679"/>
              <a:gd name="connsiteX52" fmla="*/ 3229162 w 4761797"/>
              <a:gd name="connsiteY52" fmla="*/ 887670 h 4409679"/>
              <a:gd name="connsiteX53" fmla="*/ 3617024 w 4761797"/>
              <a:gd name="connsiteY53" fmla="*/ 787593 h 4409679"/>
              <a:gd name="connsiteX54" fmla="*/ 4165395 w 4761797"/>
              <a:gd name="connsiteY54" fmla="*/ 700025 h 4409679"/>
              <a:gd name="connsiteX55" fmla="*/ 637239 w 4761797"/>
              <a:gd name="connsiteY55" fmla="*/ 0 h 4409679"/>
              <a:gd name="connsiteX56" fmla="*/ 712216 w 4761797"/>
              <a:gd name="connsiteY56" fmla="*/ 74965 h 4409679"/>
              <a:gd name="connsiteX57" fmla="*/ 1237002 w 4761797"/>
              <a:gd name="connsiteY57" fmla="*/ 599752 h 4409679"/>
              <a:gd name="connsiteX58" fmla="*/ 1311967 w 4761797"/>
              <a:gd name="connsiteY58" fmla="*/ 674728 h 4409679"/>
              <a:gd name="connsiteX59" fmla="*/ 1237002 w 4761797"/>
              <a:gd name="connsiteY59" fmla="*/ 712216 h 4409679"/>
              <a:gd name="connsiteX60" fmla="*/ 712216 w 4761797"/>
              <a:gd name="connsiteY60" fmla="*/ 1274479 h 4409679"/>
              <a:gd name="connsiteX61" fmla="*/ 637239 w 4761797"/>
              <a:gd name="connsiteY61" fmla="*/ 1311967 h 4409679"/>
              <a:gd name="connsiteX62" fmla="*/ 599751 w 4761797"/>
              <a:gd name="connsiteY62" fmla="*/ 1274479 h 4409679"/>
              <a:gd name="connsiteX63" fmla="*/ 37488 w 4761797"/>
              <a:gd name="connsiteY63" fmla="*/ 712216 h 4409679"/>
              <a:gd name="connsiteX64" fmla="*/ 0 w 4761797"/>
              <a:gd name="connsiteY64" fmla="*/ 674728 h 4409679"/>
              <a:gd name="connsiteX65" fmla="*/ 37488 w 4761797"/>
              <a:gd name="connsiteY65" fmla="*/ 599752 h 4409679"/>
              <a:gd name="connsiteX66" fmla="*/ 599751 w 4761797"/>
              <a:gd name="connsiteY66" fmla="*/ 74965 h 4409679"/>
              <a:gd name="connsiteX67" fmla="*/ 637239 w 4761797"/>
              <a:gd name="connsiteY67"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 name="connsiteX0" fmla="*/ 4063449 w 4761797"/>
              <a:gd name="connsiteY0" fmla="*/ 3626137 h 4409679"/>
              <a:gd name="connsiteX1" fmla="*/ 4063449 w 4761797"/>
              <a:gd name="connsiteY1" fmla="*/ 3663453 h 4409679"/>
              <a:gd name="connsiteX2" fmla="*/ 4391441 w 4761797"/>
              <a:gd name="connsiteY2" fmla="*/ 3999250 h 4409679"/>
              <a:gd name="connsiteX3" fmla="*/ 4427884 w 4761797"/>
              <a:gd name="connsiteY3" fmla="*/ 4036566 h 4409679"/>
              <a:gd name="connsiteX4" fmla="*/ 4391441 w 4761797"/>
              <a:gd name="connsiteY4" fmla="*/ 4036566 h 4409679"/>
              <a:gd name="connsiteX5" fmla="*/ 4063449 w 4761797"/>
              <a:gd name="connsiteY5" fmla="*/ 4372363 h 4409679"/>
              <a:gd name="connsiteX6" fmla="*/ 4063449 w 4761797"/>
              <a:gd name="connsiteY6" fmla="*/ 4409679 h 4409679"/>
              <a:gd name="connsiteX7" fmla="*/ 4027005 w 4761797"/>
              <a:gd name="connsiteY7" fmla="*/ 4372363 h 4409679"/>
              <a:gd name="connsiteX8" fmla="*/ 3699013 w 4761797"/>
              <a:gd name="connsiteY8" fmla="*/ 4036566 h 4409679"/>
              <a:gd name="connsiteX9" fmla="*/ 3662570 w 4761797"/>
              <a:gd name="connsiteY9" fmla="*/ 4036566 h 4409679"/>
              <a:gd name="connsiteX10" fmla="*/ 3699013 w 4761797"/>
              <a:gd name="connsiteY10" fmla="*/ 3999250 h 4409679"/>
              <a:gd name="connsiteX11" fmla="*/ 4027005 w 4761797"/>
              <a:gd name="connsiteY11" fmla="*/ 3663453 h 4409679"/>
              <a:gd name="connsiteX12" fmla="*/ 4063449 w 4761797"/>
              <a:gd name="connsiteY12" fmla="*/ 3626137 h 4409679"/>
              <a:gd name="connsiteX13" fmla="*/ 4138826 w 4761797"/>
              <a:gd name="connsiteY13" fmla="*/ 974873 h 4409679"/>
              <a:gd name="connsiteX14" fmla="*/ 3691564 w 4761797"/>
              <a:gd name="connsiteY14" fmla="*/ 1049781 h 4409679"/>
              <a:gd name="connsiteX15" fmla="*/ 3393393 w 4761797"/>
              <a:gd name="connsiteY15" fmla="*/ 1124699 h 4409679"/>
              <a:gd name="connsiteX16" fmla="*/ 3466595 w 4761797"/>
              <a:gd name="connsiteY16" fmla="*/ 1193397 h 4409679"/>
              <a:gd name="connsiteX17" fmla="*/ 3582738 w 4761797"/>
              <a:gd name="connsiteY17" fmla="*/ 1312220 h 4409679"/>
              <a:gd name="connsiteX18" fmla="*/ 3881231 w 4761797"/>
              <a:gd name="connsiteY18" fmla="*/ 1761204 h 4409679"/>
              <a:gd name="connsiteX19" fmla="*/ 3806611 w 4761797"/>
              <a:gd name="connsiteY19" fmla="*/ 1873450 h 4409679"/>
              <a:gd name="connsiteX20" fmla="*/ 2649956 w 4761797"/>
              <a:gd name="connsiteY20" fmla="*/ 2734000 h 4409679"/>
              <a:gd name="connsiteX21" fmla="*/ 1344072 w 4761797"/>
              <a:gd name="connsiteY21" fmla="*/ 3370057 h 4409679"/>
              <a:gd name="connsiteX22" fmla="*/ 1232136 w 4761797"/>
              <a:gd name="connsiteY22" fmla="*/ 3407476 h 4409679"/>
              <a:gd name="connsiteX23" fmla="*/ 882338 w 4761797"/>
              <a:gd name="connsiteY23" fmla="*/ 2752706 h 4409679"/>
              <a:gd name="connsiteX24" fmla="*/ 858908 w 4761797"/>
              <a:gd name="connsiteY24" fmla="*/ 2697843 h 4409679"/>
              <a:gd name="connsiteX25" fmla="*/ 374375 w 4761797"/>
              <a:gd name="connsiteY25" fmla="*/ 3596787 h 4409679"/>
              <a:gd name="connsiteX26" fmla="*/ 1417980 w 4761797"/>
              <a:gd name="connsiteY26" fmla="*/ 3559334 h 4409679"/>
              <a:gd name="connsiteX27" fmla="*/ 2759768 w 4761797"/>
              <a:gd name="connsiteY27" fmla="*/ 2922576 h 4409679"/>
              <a:gd name="connsiteX28" fmla="*/ 3952465 w 4761797"/>
              <a:gd name="connsiteY28" fmla="*/ 2023632 h 4409679"/>
              <a:gd name="connsiteX29" fmla="*/ 4138826 w 4761797"/>
              <a:gd name="connsiteY29" fmla="*/ 1798899 h 4409679"/>
              <a:gd name="connsiteX30" fmla="*/ 4474268 w 4761797"/>
              <a:gd name="connsiteY30" fmla="*/ 1087234 h 4409679"/>
              <a:gd name="connsiteX31" fmla="*/ 4138826 w 4761797"/>
              <a:gd name="connsiteY31" fmla="*/ 974873 h 4409679"/>
              <a:gd name="connsiteX32" fmla="*/ 4165395 w 4761797"/>
              <a:gd name="connsiteY32" fmla="*/ 700025 h 4409679"/>
              <a:gd name="connsiteX33" fmla="*/ 4311207 w 4761797"/>
              <a:gd name="connsiteY33" fmla="*/ 708003 h 4409679"/>
              <a:gd name="connsiteX34" fmla="*/ 4697899 w 4761797"/>
              <a:gd name="connsiteY34" fmla="*/ 937420 h 4409679"/>
              <a:gd name="connsiteX35" fmla="*/ 4362458 w 4761797"/>
              <a:gd name="connsiteY35" fmla="*/ 1986178 h 4409679"/>
              <a:gd name="connsiteX36" fmla="*/ 3989735 w 4761797"/>
              <a:gd name="connsiteY36" fmla="*/ 2360738 h 4409679"/>
              <a:gd name="connsiteX37" fmla="*/ 3989253 w 4761797"/>
              <a:gd name="connsiteY37" fmla="*/ 2361116 h 4409679"/>
              <a:gd name="connsiteX38" fmla="*/ 3943902 w 4761797"/>
              <a:gd name="connsiteY38" fmla="*/ 2721741 h 4409679"/>
              <a:gd name="connsiteX39" fmla="*/ 3841218 w 4761797"/>
              <a:gd name="connsiteY39" fmla="*/ 3064677 h 4409679"/>
              <a:gd name="connsiteX40" fmla="*/ 2318452 w 4761797"/>
              <a:gd name="connsiteY40" fmla="*/ 3936717 h 4409679"/>
              <a:gd name="connsiteX41" fmla="*/ 1721994 w 4761797"/>
              <a:gd name="connsiteY41" fmla="*/ 3781140 h 4409679"/>
              <a:gd name="connsiteX42" fmla="*/ 1716163 w 4761797"/>
              <a:gd name="connsiteY42" fmla="*/ 3784067 h 4409679"/>
              <a:gd name="connsiteX43" fmla="*/ 709817 w 4761797"/>
              <a:gd name="connsiteY43" fmla="*/ 4008800 h 4409679"/>
              <a:gd name="connsiteX44" fmla="*/ 113474 w 4761797"/>
              <a:gd name="connsiteY44" fmla="*/ 3746613 h 4409679"/>
              <a:gd name="connsiteX45" fmla="*/ 821638 w 4761797"/>
              <a:gd name="connsiteY45" fmla="*/ 2323284 h 4409679"/>
              <a:gd name="connsiteX46" fmla="*/ 896327 w 4761797"/>
              <a:gd name="connsiteY46" fmla="*/ 1985696 h 4409679"/>
              <a:gd name="connsiteX47" fmla="*/ 1344072 w 4761797"/>
              <a:gd name="connsiteY47" fmla="*/ 1199974 h 4409679"/>
              <a:gd name="connsiteX48" fmla="*/ 2491383 w 4761797"/>
              <a:gd name="connsiteY48" fmla="*/ 779042 h 4409679"/>
              <a:gd name="connsiteX49" fmla="*/ 3075538 w 4761797"/>
              <a:gd name="connsiteY49" fmla="*/ 926370 h 4409679"/>
              <a:gd name="connsiteX50" fmla="*/ 3095617 w 4761797"/>
              <a:gd name="connsiteY50" fmla="*/ 937273 h 4409679"/>
              <a:gd name="connsiteX51" fmla="*/ 3229162 w 4761797"/>
              <a:gd name="connsiteY51" fmla="*/ 887670 h 4409679"/>
              <a:gd name="connsiteX52" fmla="*/ 3617024 w 4761797"/>
              <a:gd name="connsiteY52" fmla="*/ 787593 h 4409679"/>
              <a:gd name="connsiteX53" fmla="*/ 4165395 w 4761797"/>
              <a:gd name="connsiteY53" fmla="*/ 700025 h 4409679"/>
              <a:gd name="connsiteX54" fmla="*/ 637239 w 4761797"/>
              <a:gd name="connsiteY54" fmla="*/ 0 h 4409679"/>
              <a:gd name="connsiteX55" fmla="*/ 712216 w 4761797"/>
              <a:gd name="connsiteY55" fmla="*/ 74965 h 4409679"/>
              <a:gd name="connsiteX56" fmla="*/ 1237002 w 4761797"/>
              <a:gd name="connsiteY56" fmla="*/ 599752 h 4409679"/>
              <a:gd name="connsiteX57" fmla="*/ 1311967 w 4761797"/>
              <a:gd name="connsiteY57" fmla="*/ 674728 h 4409679"/>
              <a:gd name="connsiteX58" fmla="*/ 1237002 w 4761797"/>
              <a:gd name="connsiteY58" fmla="*/ 712216 h 4409679"/>
              <a:gd name="connsiteX59" fmla="*/ 712216 w 4761797"/>
              <a:gd name="connsiteY59" fmla="*/ 1274479 h 4409679"/>
              <a:gd name="connsiteX60" fmla="*/ 637239 w 4761797"/>
              <a:gd name="connsiteY60" fmla="*/ 1311967 h 4409679"/>
              <a:gd name="connsiteX61" fmla="*/ 599751 w 4761797"/>
              <a:gd name="connsiteY61" fmla="*/ 1274479 h 4409679"/>
              <a:gd name="connsiteX62" fmla="*/ 37488 w 4761797"/>
              <a:gd name="connsiteY62" fmla="*/ 712216 h 4409679"/>
              <a:gd name="connsiteX63" fmla="*/ 0 w 4761797"/>
              <a:gd name="connsiteY63" fmla="*/ 674728 h 4409679"/>
              <a:gd name="connsiteX64" fmla="*/ 37488 w 4761797"/>
              <a:gd name="connsiteY64" fmla="*/ 599752 h 4409679"/>
              <a:gd name="connsiteX65" fmla="*/ 599751 w 4761797"/>
              <a:gd name="connsiteY65" fmla="*/ 74965 h 4409679"/>
              <a:gd name="connsiteX66" fmla="*/ 637239 w 4761797"/>
              <a:gd name="connsiteY66" fmla="*/ 0 h 4409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761797" h="4409679">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6" name="Picture 55" descr="HortonWorks">
            <a:extLst>
              <a:ext uri="{FF2B5EF4-FFF2-40B4-BE49-F238E27FC236}">
                <a16:creationId xmlns:a16="http://schemas.microsoft.com/office/drawing/2014/main" id="{6F327EA0-FAA1-4065-BE12-330AD2680AF5}"/>
              </a:ext>
            </a:extLst>
          </p:cNvPr>
          <p:cNvPicPr>
            <a:picLocks noChangeAspect="1"/>
          </p:cNvPicPr>
          <p:nvPr/>
        </p:nvPicPr>
        <p:blipFill>
          <a:blip r:embed="rId8"/>
          <a:stretch>
            <a:fillRect/>
          </a:stretch>
        </p:blipFill>
        <p:spPr>
          <a:xfrm>
            <a:off x="10254644" y="4973648"/>
            <a:ext cx="1052989" cy="426460"/>
          </a:xfrm>
          <a:prstGeom prst="rect">
            <a:avLst/>
          </a:prstGeom>
        </p:spPr>
      </p:pic>
      <p:sp>
        <p:nvSpPr>
          <p:cNvPr id="65" name="TextBox 64">
            <a:extLst>
              <a:ext uri="{FF2B5EF4-FFF2-40B4-BE49-F238E27FC236}">
                <a16:creationId xmlns:a16="http://schemas.microsoft.com/office/drawing/2014/main" id="{31DD0B58-AFC2-4F5A-8FA6-221E3F3A68B0}"/>
              </a:ext>
            </a:extLst>
          </p:cNvPr>
          <p:cNvSpPr txBox="1"/>
          <p:nvPr/>
        </p:nvSpPr>
        <p:spPr>
          <a:xfrm>
            <a:off x="8750382" y="4711881"/>
            <a:ext cx="1181027" cy="217466"/>
          </a:xfrm>
          <a:prstGeom prst="rect">
            <a:avLst/>
          </a:prstGeom>
          <a:noFill/>
        </p:spPr>
        <p:txBody>
          <a:bodyPr wrap="none" lIns="91440" tIns="45720" rIns="91440" bIns="45720"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Azure SQL Database</a:t>
            </a:r>
          </a:p>
        </p:txBody>
      </p:sp>
      <p:grpSp>
        <p:nvGrpSpPr>
          <p:cNvPr id="94" name="Group 93" descr="Databases">
            <a:extLst>
              <a:ext uri="{FF2B5EF4-FFF2-40B4-BE49-F238E27FC236}">
                <a16:creationId xmlns:a16="http://schemas.microsoft.com/office/drawing/2014/main" id="{93FB9D12-91DC-DE49-BC59-3D7B543B0ECC}"/>
              </a:ext>
            </a:extLst>
          </p:cNvPr>
          <p:cNvGrpSpPr/>
          <p:nvPr/>
        </p:nvGrpSpPr>
        <p:grpSpPr>
          <a:xfrm>
            <a:off x="8212593" y="3131868"/>
            <a:ext cx="1150983" cy="399766"/>
            <a:chOff x="7443803" y="3103799"/>
            <a:chExt cx="1150983" cy="399766"/>
          </a:xfrm>
        </p:grpSpPr>
        <p:sp>
          <p:nvSpPr>
            <p:cNvPr id="66" name="Freeform: Shape 829">
              <a:extLst>
                <a:ext uri="{FF2B5EF4-FFF2-40B4-BE49-F238E27FC236}">
                  <a16:creationId xmlns:a16="http://schemas.microsoft.com/office/drawing/2014/main" id="{670E8CC5-898F-4D38-835A-13E299BDC47E}"/>
                </a:ext>
              </a:extLst>
            </p:cNvPr>
            <p:cNvSpPr/>
            <p:nvPr/>
          </p:nvSpPr>
          <p:spPr bwMode="auto">
            <a:xfrm>
              <a:off x="7443803" y="3175970"/>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Freeform: Shape 829">
              <a:extLst>
                <a:ext uri="{FF2B5EF4-FFF2-40B4-BE49-F238E27FC236}">
                  <a16:creationId xmlns:a16="http://schemas.microsoft.com/office/drawing/2014/main" id="{054BAA05-47AF-4D3E-BDD2-B114D1362F50}"/>
                </a:ext>
              </a:extLst>
            </p:cNvPr>
            <p:cNvSpPr/>
            <p:nvPr/>
          </p:nvSpPr>
          <p:spPr bwMode="auto">
            <a:xfrm>
              <a:off x="7784677" y="3177814"/>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Freeform: Shape 829">
              <a:extLst>
                <a:ext uri="{FF2B5EF4-FFF2-40B4-BE49-F238E27FC236}">
                  <a16:creationId xmlns:a16="http://schemas.microsoft.com/office/drawing/2014/main" id="{8F68AB50-7977-4EE8-BF1C-7C977E78591F}"/>
                </a:ext>
              </a:extLst>
            </p:cNvPr>
            <p:cNvSpPr/>
            <p:nvPr/>
          </p:nvSpPr>
          <p:spPr bwMode="auto">
            <a:xfrm>
              <a:off x="8342111" y="3173005"/>
              <a:ext cx="252675" cy="325751"/>
            </a:xfrm>
            <a:custGeom>
              <a:avLst/>
              <a:gdLst>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1516827 h 6229504"/>
                <a:gd name="connsiteX28" fmla="*/ 0 w 5124499"/>
                <a:gd name="connsiteY28" fmla="*/ 995150 h 6229504"/>
                <a:gd name="connsiteX29" fmla="*/ 267391 w 5124499"/>
                <a:gd name="connsiteY29" fmla="*/ 995150 h 6229504"/>
                <a:gd name="connsiteX30" fmla="*/ 267391 w 5124499"/>
                <a:gd name="connsiteY30" fmla="*/ 990650 h 6229504"/>
                <a:gd name="connsiteX31" fmla="*/ 267391 w 5124499"/>
                <a:gd name="connsiteY31" fmla="*/ 990630 h 6229504"/>
                <a:gd name="connsiteX32" fmla="*/ 279930 w 5124499"/>
                <a:gd name="connsiteY32" fmla="*/ 889353 h 6229504"/>
                <a:gd name="connsiteX33" fmla="*/ 2695942 w 5124499"/>
                <a:gd name="connsiteY33" fmla="*/ 0 h 6229504"/>
                <a:gd name="connsiteX0" fmla="*/ 267391 w 5124499"/>
                <a:gd name="connsiteY0" fmla="*/ 785860 h 6229504"/>
                <a:gd name="connsiteX1" fmla="*/ 267391 w 5124499"/>
                <a:gd name="connsiteY1" fmla="*/ 914489 h 6229504"/>
                <a:gd name="connsiteX2" fmla="*/ 267391 w 5124499"/>
                <a:gd name="connsiteY2" fmla="*/ 990630 h 6229504"/>
                <a:gd name="connsiteX3" fmla="*/ 267388 w 5124499"/>
                <a:gd name="connsiteY3" fmla="*/ 990640 h 6229504"/>
                <a:gd name="connsiteX4" fmla="*/ 267391 w 5124499"/>
                <a:gd name="connsiteY4" fmla="*/ 785860 h 6229504"/>
                <a:gd name="connsiteX5" fmla="*/ 2695945 w 5124499"/>
                <a:gd name="connsiteY5" fmla="*/ 357376 h 6229504"/>
                <a:gd name="connsiteX6" fmla="*/ 1019653 w 5124499"/>
                <a:gd name="connsiteY6" fmla="*/ 849365 h 6229504"/>
                <a:gd name="connsiteX7" fmla="*/ 2695945 w 5124499"/>
                <a:gd name="connsiteY7" fmla="*/ 1341351 h 6229504"/>
                <a:gd name="connsiteX8" fmla="*/ 4372238 w 5124499"/>
                <a:gd name="connsiteY8" fmla="*/ 849365 h 6229504"/>
                <a:gd name="connsiteX9" fmla="*/ 2695945 w 5124499"/>
                <a:gd name="connsiteY9" fmla="*/ 357376 h 6229504"/>
                <a:gd name="connsiteX10" fmla="*/ 2695942 w 5124499"/>
                <a:gd name="connsiteY10" fmla="*/ 0 h 6229504"/>
                <a:gd name="connsiteX11" fmla="*/ 5111961 w 5124499"/>
                <a:gd name="connsiteY11" fmla="*/ 889353 h 6229504"/>
                <a:gd name="connsiteX12" fmla="*/ 5120788 w 5124499"/>
                <a:gd name="connsiteY12" fmla="*/ 960671 h 6229504"/>
                <a:gd name="connsiteX13" fmla="*/ 5124496 w 5124499"/>
                <a:gd name="connsiteY13" fmla="*/ 960671 h 6229504"/>
                <a:gd name="connsiteX14" fmla="*/ 5124496 w 5124499"/>
                <a:gd name="connsiteY14" fmla="*/ 990640 h 6229504"/>
                <a:gd name="connsiteX15" fmla="*/ 5124499 w 5124499"/>
                <a:gd name="connsiteY15" fmla="*/ 5238854 h 6229504"/>
                <a:gd name="connsiteX16" fmla="*/ 5124499 w 5124499"/>
                <a:gd name="connsiteY16" fmla="*/ 5238864 h 6229504"/>
                <a:gd name="connsiteX17" fmla="*/ 5124499 w 5124499"/>
                <a:gd name="connsiteY17" fmla="*/ 5238874 h 6229504"/>
                <a:gd name="connsiteX18" fmla="*/ 5124499 w 5124499"/>
                <a:gd name="connsiteY18" fmla="*/ 5268833 h 6229504"/>
                <a:gd name="connsiteX19" fmla="*/ 5120788 w 5124499"/>
                <a:gd name="connsiteY19" fmla="*/ 5268833 h 6229504"/>
                <a:gd name="connsiteX20" fmla="*/ 5111961 w 5124499"/>
                <a:gd name="connsiteY20" fmla="*/ 5340152 h 6229504"/>
                <a:gd name="connsiteX21" fmla="*/ 2695945 w 5124499"/>
                <a:gd name="connsiteY21" fmla="*/ 6229504 h 6229504"/>
                <a:gd name="connsiteX22" fmla="*/ 279930 w 5124499"/>
                <a:gd name="connsiteY22" fmla="*/ 5340152 h 6229504"/>
                <a:gd name="connsiteX23" fmla="*/ 271103 w 5124499"/>
                <a:gd name="connsiteY23" fmla="*/ 5268833 h 6229504"/>
                <a:gd name="connsiteX24" fmla="*/ 267391 w 5124499"/>
                <a:gd name="connsiteY24" fmla="*/ 5268833 h 6229504"/>
                <a:gd name="connsiteX25" fmla="*/ 267391 w 5124499"/>
                <a:gd name="connsiteY25" fmla="*/ 5238864 h 6229504"/>
                <a:gd name="connsiteX26" fmla="*/ 267391 w 5124499"/>
                <a:gd name="connsiteY26" fmla="*/ 1516827 h 6229504"/>
                <a:gd name="connsiteX27" fmla="*/ 0 w 5124499"/>
                <a:gd name="connsiteY27" fmla="*/ 995150 h 6229504"/>
                <a:gd name="connsiteX28" fmla="*/ 267391 w 5124499"/>
                <a:gd name="connsiteY28" fmla="*/ 995150 h 6229504"/>
                <a:gd name="connsiteX29" fmla="*/ 267391 w 5124499"/>
                <a:gd name="connsiteY29" fmla="*/ 990650 h 6229504"/>
                <a:gd name="connsiteX30" fmla="*/ 267391 w 5124499"/>
                <a:gd name="connsiteY30" fmla="*/ 990630 h 6229504"/>
                <a:gd name="connsiteX31" fmla="*/ 279930 w 5124499"/>
                <a:gd name="connsiteY31" fmla="*/ 889353 h 6229504"/>
                <a:gd name="connsiteX32" fmla="*/ 2695942 w 5124499"/>
                <a:gd name="connsiteY32" fmla="*/ 0 h 6229504"/>
                <a:gd name="connsiteX0" fmla="*/ 3 w 4857111"/>
                <a:gd name="connsiteY0" fmla="*/ 785860 h 6229504"/>
                <a:gd name="connsiteX1" fmla="*/ 3 w 4857111"/>
                <a:gd name="connsiteY1" fmla="*/ 914489 h 6229504"/>
                <a:gd name="connsiteX2" fmla="*/ 3 w 4857111"/>
                <a:gd name="connsiteY2" fmla="*/ 990630 h 6229504"/>
                <a:gd name="connsiteX3" fmla="*/ 0 w 4857111"/>
                <a:gd name="connsiteY3" fmla="*/ 990640 h 6229504"/>
                <a:gd name="connsiteX4" fmla="*/ 3 w 4857111"/>
                <a:gd name="connsiteY4" fmla="*/ 785860 h 6229504"/>
                <a:gd name="connsiteX5" fmla="*/ 2428557 w 4857111"/>
                <a:gd name="connsiteY5" fmla="*/ 357376 h 6229504"/>
                <a:gd name="connsiteX6" fmla="*/ 752265 w 4857111"/>
                <a:gd name="connsiteY6" fmla="*/ 849365 h 6229504"/>
                <a:gd name="connsiteX7" fmla="*/ 2428557 w 4857111"/>
                <a:gd name="connsiteY7" fmla="*/ 1341351 h 6229504"/>
                <a:gd name="connsiteX8" fmla="*/ 4104850 w 4857111"/>
                <a:gd name="connsiteY8" fmla="*/ 849365 h 6229504"/>
                <a:gd name="connsiteX9" fmla="*/ 2428557 w 4857111"/>
                <a:gd name="connsiteY9" fmla="*/ 357376 h 6229504"/>
                <a:gd name="connsiteX10" fmla="*/ 2428554 w 4857111"/>
                <a:gd name="connsiteY10" fmla="*/ 0 h 6229504"/>
                <a:gd name="connsiteX11" fmla="*/ 4844573 w 4857111"/>
                <a:gd name="connsiteY11" fmla="*/ 889353 h 6229504"/>
                <a:gd name="connsiteX12" fmla="*/ 4853400 w 4857111"/>
                <a:gd name="connsiteY12" fmla="*/ 960671 h 6229504"/>
                <a:gd name="connsiteX13" fmla="*/ 4857108 w 4857111"/>
                <a:gd name="connsiteY13" fmla="*/ 960671 h 6229504"/>
                <a:gd name="connsiteX14" fmla="*/ 4857108 w 4857111"/>
                <a:gd name="connsiteY14" fmla="*/ 990640 h 6229504"/>
                <a:gd name="connsiteX15" fmla="*/ 4857111 w 4857111"/>
                <a:gd name="connsiteY15" fmla="*/ 5238854 h 6229504"/>
                <a:gd name="connsiteX16" fmla="*/ 4857111 w 4857111"/>
                <a:gd name="connsiteY16" fmla="*/ 5238864 h 6229504"/>
                <a:gd name="connsiteX17" fmla="*/ 4857111 w 4857111"/>
                <a:gd name="connsiteY17" fmla="*/ 5238874 h 6229504"/>
                <a:gd name="connsiteX18" fmla="*/ 4857111 w 4857111"/>
                <a:gd name="connsiteY18" fmla="*/ 5268833 h 6229504"/>
                <a:gd name="connsiteX19" fmla="*/ 4853400 w 4857111"/>
                <a:gd name="connsiteY19" fmla="*/ 5268833 h 6229504"/>
                <a:gd name="connsiteX20" fmla="*/ 4844573 w 4857111"/>
                <a:gd name="connsiteY20" fmla="*/ 5340152 h 6229504"/>
                <a:gd name="connsiteX21" fmla="*/ 2428557 w 4857111"/>
                <a:gd name="connsiteY21" fmla="*/ 6229504 h 6229504"/>
                <a:gd name="connsiteX22" fmla="*/ 12542 w 4857111"/>
                <a:gd name="connsiteY22" fmla="*/ 5340152 h 6229504"/>
                <a:gd name="connsiteX23" fmla="*/ 3715 w 4857111"/>
                <a:gd name="connsiteY23" fmla="*/ 5268833 h 6229504"/>
                <a:gd name="connsiteX24" fmla="*/ 3 w 4857111"/>
                <a:gd name="connsiteY24" fmla="*/ 5268833 h 6229504"/>
                <a:gd name="connsiteX25" fmla="*/ 3 w 4857111"/>
                <a:gd name="connsiteY25" fmla="*/ 5238864 h 6229504"/>
                <a:gd name="connsiteX26" fmla="*/ 3 w 4857111"/>
                <a:gd name="connsiteY26" fmla="*/ 1516827 h 6229504"/>
                <a:gd name="connsiteX27" fmla="*/ 3 w 4857111"/>
                <a:gd name="connsiteY27" fmla="*/ 995150 h 6229504"/>
                <a:gd name="connsiteX28" fmla="*/ 3 w 4857111"/>
                <a:gd name="connsiteY28" fmla="*/ 990650 h 6229504"/>
                <a:gd name="connsiteX29" fmla="*/ 3 w 4857111"/>
                <a:gd name="connsiteY29" fmla="*/ 990630 h 6229504"/>
                <a:gd name="connsiteX30" fmla="*/ 12542 w 4857111"/>
                <a:gd name="connsiteY30" fmla="*/ 889353 h 6229504"/>
                <a:gd name="connsiteX31" fmla="*/ 2428554 w 4857111"/>
                <a:gd name="connsiteY31"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3 w 4857111"/>
                <a:gd name="connsiteY28" fmla="*/ 990630 h 6229504"/>
                <a:gd name="connsiteX29" fmla="*/ 12542 w 4857111"/>
                <a:gd name="connsiteY29" fmla="*/ 889353 h 6229504"/>
                <a:gd name="connsiteX30" fmla="*/ 2428554 w 4857111"/>
                <a:gd name="connsiteY30"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3 w 4857111"/>
                <a:gd name="connsiteY27" fmla="*/ 990650 h 6229504"/>
                <a:gd name="connsiteX28" fmla="*/ 12542 w 4857111"/>
                <a:gd name="connsiteY28" fmla="*/ 889353 h 6229504"/>
                <a:gd name="connsiteX29" fmla="*/ 2428554 w 4857111"/>
                <a:gd name="connsiteY29"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3 w 4857111"/>
                <a:gd name="connsiteY26" fmla="*/ 995150 h 6229504"/>
                <a:gd name="connsiteX27" fmla="*/ 12542 w 4857111"/>
                <a:gd name="connsiteY27" fmla="*/ 889353 h 6229504"/>
                <a:gd name="connsiteX28" fmla="*/ 2428554 w 4857111"/>
                <a:gd name="connsiteY28" fmla="*/ 0 h 6229504"/>
                <a:gd name="connsiteX0" fmla="*/ 0 w 4857111"/>
                <a:gd name="connsiteY0" fmla="*/ 990640 h 6229504"/>
                <a:gd name="connsiteX1" fmla="*/ 3 w 4857111"/>
                <a:gd name="connsiteY1" fmla="*/ 914489 h 6229504"/>
                <a:gd name="connsiteX2" fmla="*/ 3 w 4857111"/>
                <a:gd name="connsiteY2" fmla="*/ 990630 h 6229504"/>
                <a:gd name="connsiteX3" fmla="*/ 0 w 4857111"/>
                <a:gd name="connsiteY3" fmla="*/ 990640 h 6229504"/>
                <a:gd name="connsiteX4" fmla="*/ 2428557 w 4857111"/>
                <a:gd name="connsiteY4" fmla="*/ 357376 h 6229504"/>
                <a:gd name="connsiteX5" fmla="*/ 752265 w 4857111"/>
                <a:gd name="connsiteY5" fmla="*/ 849365 h 6229504"/>
                <a:gd name="connsiteX6" fmla="*/ 2428557 w 4857111"/>
                <a:gd name="connsiteY6" fmla="*/ 1341351 h 6229504"/>
                <a:gd name="connsiteX7" fmla="*/ 4104850 w 4857111"/>
                <a:gd name="connsiteY7" fmla="*/ 849365 h 6229504"/>
                <a:gd name="connsiteX8" fmla="*/ 2428557 w 4857111"/>
                <a:gd name="connsiteY8" fmla="*/ 357376 h 6229504"/>
                <a:gd name="connsiteX9" fmla="*/ 2428554 w 4857111"/>
                <a:gd name="connsiteY9" fmla="*/ 0 h 6229504"/>
                <a:gd name="connsiteX10" fmla="*/ 4844573 w 4857111"/>
                <a:gd name="connsiteY10" fmla="*/ 889353 h 6229504"/>
                <a:gd name="connsiteX11" fmla="*/ 4853400 w 4857111"/>
                <a:gd name="connsiteY11" fmla="*/ 960671 h 6229504"/>
                <a:gd name="connsiteX12" fmla="*/ 4857108 w 4857111"/>
                <a:gd name="connsiteY12" fmla="*/ 960671 h 6229504"/>
                <a:gd name="connsiteX13" fmla="*/ 4857108 w 4857111"/>
                <a:gd name="connsiteY13" fmla="*/ 990640 h 6229504"/>
                <a:gd name="connsiteX14" fmla="*/ 4857111 w 4857111"/>
                <a:gd name="connsiteY14" fmla="*/ 5238854 h 6229504"/>
                <a:gd name="connsiteX15" fmla="*/ 4857111 w 4857111"/>
                <a:gd name="connsiteY15" fmla="*/ 5238864 h 6229504"/>
                <a:gd name="connsiteX16" fmla="*/ 4857111 w 4857111"/>
                <a:gd name="connsiteY16" fmla="*/ 5238874 h 6229504"/>
                <a:gd name="connsiteX17" fmla="*/ 4857111 w 4857111"/>
                <a:gd name="connsiteY17" fmla="*/ 5268833 h 6229504"/>
                <a:gd name="connsiteX18" fmla="*/ 4853400 w 4857111"/>
                <a:gd name="connsiteY18" fmla="*/ 5268833 h 6229504"/>
                <a:gd name="connsiteX19" fmla="*/ 4844573 w 4857111"/>
                <a:gd name="connsiteY19" fmla="*/ 5340152 h 6229504"/>
                <a:gd name="connsiteX20" fmla="*/ 2428557 w 4857111"/>
                <a:gd name="connsiteY20" fmla="*/ 6229504 h 6229504"/>
                <a:gd name="connsiteX21" fmla="*/ 12542 w 4857111"/>
                <a:gd name="connsiteY21" fmla="*/ 5340152 h 6229504"/>
                <a:gd name="connsiteX22" fmla="*/ 3715 w 4857111"/>
                <a:gd name="connsiteY22" fmla="*/ 5268833 h 6229504"/>
                <a:gd name="connsiteX23" fmla="*/ 3 w 4857111"/>
                <a:gd name="connsiteY23" fmla="*/ 5268833 h 6229504"/>
                <a:gd name="connsiteX24" fmla="*/ 3 w 4857111"/>
                <a:gd name="connsiteY24" fmla="*/ 5238864 h 6229504"/>
                <a:gd name="connsiteX25" fmla="*/ 3 w 4857111"/>
                <a:gd name="connsiteY25" fmla="*/ 1516827 h 6229504"/>
                <a:gd name="connsiteX26" fmla="*/ 12542 w 4857111"/>
                <a:gd name="connsiteY26" fmla="*/ 889353 h 6229504"/>
                <a:gd name="connsiteX27" fmla="*/ 2428554 w 4857111"/>
                <a:gd name="connsiteY27" fmla="*/ 0 h 6229504"/>
                <a:gd name="connsiteX0" fmla="*/ 0 w 4860041"/>
                <a:gd name="connsiteY0" fmla="*/ 999433 h 6229504"/>
                <a:gd name="connsiteX1" fmla="*/ 2933 w 4860041"/>
                <a:gd name="connsiteY1" fmla="*/ 914489 h 6229504"/>
                <a:gd name="connsiteX2" fmla="*/ 2933 w 4860041"/>
                <a:gd name="connsiteY2" fmla="*/ 990630 h 6229504"/>
                <a:gd name="connsiteX3" fmla="*/ 0 w 4860041"/>
                <a:gd name="connsiteY3" fmla="*/ 999433 h 6229504"/>
                <a:gd name="connsiteX4" fmla="*/ 2431487 w 4860041"/>
                <a:gd name="connsiteY4" fmla="*/ 357376 h 6229504"/>
                <a:gd name="connsiteX5" fmla="*/ 755195 w 4860041"/>
                <a:gd name="connsiteY5" fmla="*/ 849365 h 6229504"/>
                <a:gd name="connsiteX6" fmla="*/ 2431487 w 4860041"/>
                <a:gd name="connsiteY6" fmla="*/ 1341351 h 6229504"/>
                <a:gd name="connsiteX7" fmla="*/ 4107780 w 4860041"/>
                <a:gd name="connsiteY7" fmla="*/ 849365 h 6229504"/>
                <a:gd name="connsiteX8" fmla="*/ 2431487 w 4860041"/>
                <a:gd name="connsiteY8" fmla="*/ 357376 h 6229504"/>
                <a:gd name="connsiteX9" fmla="*/ 2431484 w 4860041"/>
                <a:gd name="connsiteY9" fmla="*/ 0 h 6229504"/>
                <a:gd name="connsiteX10" fmla="*/ 4847503 w 4860041"/>
                <a:gd name="connsiteY10" fmla="*/ 889353 h 6229504"/>
                <a:gd name="connsiteX11" fmla="*/ 4856330 w 4860041"/>
                <a:gd name="connsiteY11" fmla="*/ 960671 h 6229504"/>
                <a:gd name="connsiteX12" fmla="*/ 4860038 w 4860041"/>
                <a:gd name="connsiteY12" fmla="*/ 960671 h 6229504"/>
                <a:gd name="connsiteX13" fmla="*/ 4860038 w 4860041"/>
                <a:gd name="connsiteY13" fmla="*/ 990640 h 6229504"/>
                <a:gd name="connsiteX14" fmla="*/ 4860041 w 4860041"/>
                <a:gd name="connsiteY14" fmla="*/ 5238854 h 6229504"/>
                <a:gd name="connsiteX15" fmla="*/ 4860041 w 4860041"/>
                <a:gd name="connsiteY15" fmla="*/ 5238864 h 6229504"/>
                <a:gd name="connsiteX16" fmla="*/ 4860041 w 4860041"/>
                <a:gd name="connsiteY16" fmla="*/ 5238874 h 6229504"/>
                <a:gd name="connsiteX17" fmla="*/ 4860041 w 4860041"/>
                <a:gd name="connsiteY17" fmla="*/ 5268833 h 6229504"/>
                <a:gd name="connsiteX18" fmla="*/ 4856330 w 4860041"/>
                <a:gd name="connsiteY18" fmla="*/ 5268833 h 6229504"/>
                <a:gd name="connsiteX19" fmla="*/ 4847503 w 4860041"/>
                <a:gd name="connsiteY19" fmla="*/ 5340152 h 6229504"/>
                <a:gd name="connsiteX20" fmla="*/ 2431487 w 4860041"/>
                <a:gd name="connsiteY20" fmla="*/ 6229504 h 6229504"/>
                <a:gd name="connsiteX21" fmla="*/ 15472 w 4860041"/>
                <a:gd name="connsiteY21" fmla="*/ 5340152 h 6229504"/>
                <a:gd name="connsiteX22" fmla="*/ 6645 w 4860041"/>
                <a:gd name="connsiteY22" fmla="*/ 5268833 h 6229504"/>
                <a:gd name="connsiteX23" fmla="*/ 2933 w 4860041"/>
                <a:gd name="connsiteY23" fmla="*/ 5268833 h 6229504"/>
                <a:gd name="connsiteX24" fmla="*/ 2933 w 4860041"/>
                <a:gd name="connsiteY24" fmla="*/ 5238864 h 6229504"/>
                <a:gd name="connsiteX25" fmla="*/ 2933 w 4860041"/>
                <a:gd name="connsiteY25" fmla="*/ 1516827 h 6229504"/>
                <a:gd name="connsiteX26" fmla="*/ 15472 w 4860041"/>
                <a:gd name="connsiteY26" fmla="*/ 889353 h 6229504"/>
                <a:gd name="connsiteX27" fmla="*/ 2431484 w 4860041"/>
                <a:gd name="connsiteY27" fmla="*/ 0 h 6229504"/>
                <a:gd name="connsiteX0" fmla="*/ 0 w 4857108"/>
                <a:gd name="connsiteY0" fmla="*/ 990630 h 6229504"/>
                <a:gd name="connsiteX1" fmla="*/ 0 w 4857108"/>
                <a:gd name="connsiteY1" fmla="*/ 914489 h 6229504"/>
                <a:gd name="connsiteX2" fmla="*/ 0 w 4857108"/>
                <a:gd name="connsiteY2" fmla="*/ 990630 h 6229504"/>
                <a:gd name="connsiteX3" fmla="*/ 2428554 w 4857108"/>
                <a:gd name="connsiteY3" fmla="*/ 357376 h 6229504"/>
                <a:gd name="connsiteX4" fmla="*/ 752262 w 4857108"/>
                <a:gd name="connsiteY4" fmla="*/ 849365 h 6229504"/>
                <a:gd name="connsiteX5" fmla="*/ 2428554 w 4857108"/>
                <a:gd name="connsiteY5" fmla="*/ 1341351 h 6229504"/>
                <a:gd name="connsiteX6" fmla="*/ 4104847 w 4857108"/>
                <a:gd name="connsiteY6" fmla="*/ 849365 h 6229504"/>
                <a:gd name="connsiteX7" fmla="*/ 2428554 w 4857108"/>
                <a:gd name="connsiteY7" fmla="*/ 357376 h 6229504"/>
                <a:gd name="connsiteX8" fmla="*/ 2428551 w 4857108"/>
                <a:gd name="connsiteY8" fmla="*/ 0 h 6229504"/>
                <a:gd name="connsiteX9" fmla="*/ 4844570 w 4857108"/>
                <a:gd name="connsiteY9" fmla="*/ 889353 h 6229504"/>
                <a:gd name="connsiteX10" fmla="*/ 4853397 w 4857108"/>
                <a:gd name="connsiteY10" fmla="*/ 960671 h 6229504"/>
                <a:gd name="connsiteX11" fmla="*/ 4857105 w 4857108"/>
                <a:gd name="connsiteY11" fmla="*/ 960671 h 6229504"/>
                <a:gd name="connsiteX12" fmla="*/ 4857105 w 4857108"/>
                <a:gd name="connsiteY12" fmla="*/ 990640 h 6229504"/>
                <a:gd name="connsiteX13" fmla="*/ 4857108 w 4857108"/>
                <a:gd name="connsiteY13" fmla="*/ 5238854 h 6229504"/>
                <a:gd name="connsiteX14" fmla="*/ 4857108 w 4857108"/>
                <a:gd name="connsiteY14" fmla="*/ 5238864 h 6229504"/>
                <a:gd name="connsiteX15" fmla="*/ 4857108 w 4857108"/>
                <a:gd name="connsiteY15" fmla="*/ 5238874 h 6229504"/>
                <a:gd name="connsiteX16" fmla="*/ 4857108 w 4857108"/>
                <a:gd name="connsiteY16" fmla="*/ 5268833 h 6229504"/>
                <a:gd name="connsiteX17" fmla="*/ 4853397 w 4857108"/>
                <a:gd name="connsiteY17" fmla="*/ 5268833 h 6229504"/>
                <a:gd name="connsiteX18" fmla="*/ 4844570 w 4857108"/>
                <a:gd name="connsiteY18" fmla="*/ 5340152 h 6229504"/>
                <a:gd name="connsiteX19" fmla="*/ 2428554 w 4857108"/>
                <a:gd name="connsiteY19" fmla="*/ 6229504 h 6229504"/>
                <a:gd name="connsiteX20" fmla="*/ 12539 w 4857108"/>
                <a:gd name="connsiteY20" fmla="*/ 5340152 h 6229504"/>
                <a:gd name="connsiteX21" fmla="*/ 3712 w 4857108"/>
                <a:gd name="connsiteY21" fmla="*/ 5268833 h 6229504"/>
                <a:gd name="connsiteX22" fmla="*/ 0 w 4857108"/>
                <a:gd name="connsiteY22" fmla="*/ 5268833 h 6229504"/>
                <a:gd name="connsiteX23" fmla="*/ 0 w 4857108"/>
                <a:gd name="connsiteY23" fmla="*/ 5238864 h 6229504"/>
                <a:gd name="connsiteX24" fmla="*/ 0 w 4857108"/>
                <a:gd name="connsiteY24" fmla="*/ 1516827 h 6229504"/>
                <a:gd name="connsiteX25" fmla="*/ 12539 w 4857108"/>
                <a:gd name="connsiteY25" fmla="*/ 889353 h 6229504"/>
                <a:gd name="connsiteX26" fmla="*/ 2428551 w 4857108"/>
                <a:gd name="connsiteY26"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5 w 4857108"/>
                <a:gd name="connsiteY9" fmla="*/ 990640 h 6229504"/>
                <a:gd name="connsiteX10" fmla="*/ 4857108 w 4857108"/>
                <a:gd name="connsiteY10" fmla="*/ 5238854 h 6229504"/>
                <a:gd name="connsiteX11" fmla="*/ 4857108 w 4857108"/>
                <a:gd name="connsiteY11" fmla="*/ 5238864 h 6229504"/>
                <a:gd name="connsiteX12" fmla="*/ 4857108 w 4857108"/>
                <a:gd name="connsiteY12" fmla="*/ 5238874 h 6229504"/>
                <a:gd name="connsiteX13" fmla="*/ 4857108 w 4857108"/>
                <a:gd name="connsiteY13" fmla="*/ 5268833 h 6229504"/>
                <a:gd name="connsiteX14" fmla="*/ 4853397 w 4857108"/>
                <a:gd name="connsiteY14" fmla="*/ 5268833 h 6229504"/>
                <a:gd name="connsiteX15" fmla="*/ 4844570 w 4857108"/>
                <a:gd name="connsiteY15" fmla="*/ 5340152 h 6229504"/>
                <a:gd name="connsiteX16" fmla="*/ 2428554 w 4857108"/>
                <a:gd name="connsiteY16" fmla="*/ 6229504 h 6229504"/>
                <a:gd name="connsiteX17" fmla="*/ 12539 w 4857108"/>
                <a:gd name="connsiteY17" fmla="*/ 5340152 h 6229504"/>
                <a:gd name="connsiteX18" fmla="*/ 3712 w 4857108"/>
                <a:gd name="connsiteY18" fmla="*/ 5268833 h 6229504"/>
                <a:gd name="connsiteX19" fmla="*/ 0 w 4857108"/>
                <a:gd name="connsiteY19" fmla="*/ 5268833 h 6229504"/>
                <a:gd name="connsiteX20" fmla="*/ 0 w 4857108"/>
                <a:gd name="connsiteY20" fmla="*/ 5238864 h 6229504"/>
                <a:gd name="connsiteX21" fmla="*/ 0 w 4857108"/>
                <a:gd name="connsiteY21" fmla="*/ 1516827 h 6229504"/>
                <a:gd name="connsiteX22" fmla="*/ 12539 w 4857108"/>
                <a:gd name="connsiteY22" fmla="*/ 889353 h 6229504"/>
                <a:gd name="connsiteX23" fmla="*/ 2428551 w 4857108"/>
                <a:gd name="connsiteY23"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53397 w 4857108"/>
                <a:gd name="connsiteY13" fmla="*/ 5268833 h 6229504"/>
                <a:gd name="connsiteX14" fmla="*/ 4844570 w 4857108"/>
                <a:gd name="connsiteY14" fmla="*/ 5340152 h 6229504"/>
                <a:gd name="connsiteX15" fmla="*/ 2428554 w 4857108"/>
                <a:gd name="connsiteY15" fmla="*/ 6229504 h 6229504"/>
                <a:gd name="connsiteX16" fmla="*/ 12539 w 4857108"/>
                <a:gd name="connsiteY16" fmla="*/ 5340152 h 6229504"/>
                <a:gd name="connsiteX17" fmla="*/ 3712 w 4857108"/>
                <a:gd name="connsiteY17" fmla="*/ 5268833 h 6229504"/>
                <a:gd name="connsiteX18" fmla="*/ 0 w 4857108"/>
                <a:gd name="connsiteY18" fmla="*/ 5268833 h 6229504"/>
                <a:gd name="connsiteX19" fmla="*/ 0 w 4857108"/>
                <a:gd name="connsiteY19" fmla="*/ 5238864 h 6229504"/>
                <a:gd name="connsiteX20" fmla="*/ 0 w 4857108"/>
                <a:gd name="connsiteY20" fmla="*/ 1516827 h 6229504"/>
                <a:gd name="connsiteX21" fmla="*/ 12539 w 4857108"/>
                <a:gd name="connsiteY21" fmla="*/ 889353 h 6229504"/>
                <a:gd name="connsiteX22" fmla="*/ 2428551 w 4857108"/>
                <a:gd name="connsiteY22"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57108 w 4857108"/>
                <a:gd name="connsiteY12" fmla="*/ 5268833 h 6229504"/>
                <a:gd name="connsiteX13" fmla="*/ 4844570 w 4857108"/>
                <a:gd name="connsiteY13" fmla="*/ 5340152 h 6229504"/>
                <a:gd name="connsiteX14" fmla="*/ 2428554 w 4857108"/>
                <a:gd name="connsiteY14" fmla="*/ 6229504 h 6229504"/>
                <a:gd name="connsiteX15" fmla="*/ 12539 w 4857108"/>
                <a:gd name="connsiteY15" fmla="*/ 5340152 h 6229504"/>
                <a:gd name="connsiteX16" fmla="*/ 3712 w 4857108"/>
                <a:gd name="connsiteY16" fmla="*/ 5268833 h 6229504"/>
                <a:gd name="connsiteX17" fmla="*/ 0 w 4857108"/>
                <a:gd name="connsiteY17" fmla="*/ 5268833 h 6229504"/>
                <a:gd name="connsiteX18" fmla="*/ 0 w 4857108"/>
                <a:gd name="connsiteY18" fmla="*/ 5238864 h 6229504"/>
                <a:gd name="connsiteX19" fmla="*/ 0 w 4857108"/>
                <a:gd name="connsiteY19" fmla="*/ 1516827 h 6229504"/>
                <a:gd name="connsiteX20" fmla="*/ 12539 w 4857108"/>
                <a:gd name="connsiteY20" fmla="*/ 889353 h 6229504"/>
                <a:gd name="connsiteX21" fmla="*/ 2428551 w 4857108"/>
                <a:gd name="connsiteY21"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57108 w 4857108"/>
                <a:gd name="connsiteY11" fmla="*/ 5238874 h 6229504"/>
                <a:gd name="connsiteX12" fmla="*/ 4844570 w 4857108"/>
                <a:gd name="connsiteY12" fmla="*/ 5340152 h 6229504"/>
                <a:gd name="connsiteX13" fmla="*/ 2428554 w 4857108"/>
                <a:gd name="connsiteY13" fmla="*/ 6229504 h 6229504"/>
                <a:gd name="connsiteX14" fmla="*/ 12539 w 4857108"/>
                <a:gd name="connsiteY14" fmla="*/ 5340152 h 6229504"/>
                <a:gd name="connsiteX15" fmla="*/ 3712 w 4857108"/>
                <a:gd name="connsiteY15" fmla="*/ 5268833 h 6229504"/>
                <a:gd name="connsiteX16" fmla="*/ 0 w 4857108"/>
                <a:gd name="connsiteY16" fmla="*/ 5268833 h 6229504"/>
                <a:gd name="connsiteX17" fmla="*/ 0 w 4857108"/>
                <a:gd name="connsiteY17" fmla="*/ 5238864 h 6229504"/>
                <a:gd name="connsiteX18" fmla="*/ 0 w 4857108"/>
                <a:gd name="connsiteY18" fmla="*/ 1516827 h 6229504"/>
                <a:gd name="connsiteX19" fmla="*/ 12539 w 4857108"/>
                <a:gd name="connsiteY19" fmla="*/ 889353 h 6229504"/>
                <a:gd name="connsiteX20" fmla="*/ 2428551 w 4857108"/>
                <a:gd name="connsiteY20"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57108 w 4857108"/>
                <a:gd name="connsiteY10" fmla="*/ 5238864 h 6229504"/>
                <a:gd name="connsiteX11" fmla="*/ 4844570 w 4857108"/>
                <a:gd name="connsiteY11" fmla="*/ 5340152 h 6229504"/>
                <a:gd name="connsiteX12" fmla="*/ 2428554 w 4857108"/>
                <a:gd name="connsiteY12" fmla="*/ 6229504 h 6229504"/>
                <a:gd name="connsiteX13" fmla="*/ 12539 w 4857108"/>
                <a:gd name="connsiteY13" fmla="*/ 5340152 h 6229504"/>
                <a:gd name="connsiteX14" fmla="*/ 3712 w 4857108"/>
                <a:gd name="connsiteY14" fmla="*/ 5268833 h 6229504"/>
                <a:gd name="connsiteX15" fmla="*/ 0 w 4857108"/>
                <a:gd name="connsiteY15" fmla="*/ 5268833 h 6229504"/>
                <a:gd name="connsiteX16" fmla="*/ 0 w 4857108"/>
                <a:gd name="connsiteY16" fmla="*/ 5238864 h 6229504"/>
                <a:gd name="connsiteX17" fmla="*/ 0 w 4857108"/>
                <a:gd name="connsiteY17" fmla="*/ 1516827 h 6229504"/>
                <a:gd name="connsiteX18" fmla="*/ 12539 w 4857108"/>
                <a:gd name="connsiteY18" fmla="*/ 889353 h 6229504"/>
                <a:gd name="connsiteX19" fmla="*/ 2428551 w 4857108"/>
                <a:gd name="connsiteY19" fmla="*/ 0 h 6229504"/>
                <a:gd name="connsiteX0" fmla="*/ 2428554 w 4857108"/>
                <a:gd name="connsiteY0" fmla="*/ 357376 h 6229504"/>
                <a:gd name="connsiteX1" fmla="*/ 752262 w 4857108"/>
                <a:gd name="connsiteY1" fmla="*/ 849365 h 6229504"/>
                <a:gd name="connsiteX2" fmla="*/ 2428554 w 4857108"/>
                <a:gd name="connsiteY2" fmla="*/ 1341351 h 6229504"/>
                <a:gd name="connsiteX3" fmla="*/ 4104847 w 4857108"/>
                <a:gd name="connsiteY3" fmla="*/ 849365 h 6229504"/>
                <a:gd name="connsiteX4" fmla="*/ 2428554 w 4857108"/>
                <a:gd name="connsiteY4" fmla="*/ 357376 h 6229504"/>
                <a:gd name="connsiteX5" fmla="*/ 2428551 w 4857108"/>
                <a:gd name="connsiteY5" fmla="*/ 0 h 6229504"/>
                <a:gd name="connsiteX6" fmla="*/ 4844570 w 4857108"/>
                <a:gd name="connsiteY6" fmla="*/ 889353 h 6229504"/>
                <a:gd name="connsiteX7" fmla="*/ 4853397 w 4857108"/>
                <a:gd name="connsiteY7" fmla="*/ 960671 h 6229504"/>
                <a:gd name="connsiteX8" fmla="*/ 4857105 w 4857108"/>
                <a:gd name="connsiteY8" fmla="*/ 960671 h 6229504"/>
                <a:gd name="connsiteX9" fmla="*/ 4857108 w 4857108"/>
                <a:gd name="connsiteY9" fmla="*/ 5238854 h 6229504"/>
                <a:gd name="connsiteX10" fmla="*/ 4844570 w 4857108"/>
                <a:gd name="connsiteY10" fmla="*/ 5340152 h 6229504"/>
                <a:gd name="connsiteX11" fmla="*/ 2428554 w 4857108"/>
                <a:gd name="connsiteY11" fmla="*/ 6229504 h 6229504"/>
                <a:gd name="connsiteX12" fmla="*/ 12539 w 4857108"/>
                <a:gd name="connsiteY12" fmla="*/ 5340152 h 6229504"/>
                <a:gd name="connsiteX13" fmla="*/ 3712 w 4857108"/>
                <a:gd name="connsiteY13" fmla="*/ 5268833 h 6229504"/>
                <a:gd name="connsiteX14" fmla="*/ 0 w 4857108"/>
                <a:gd name="connsiteY14" fmla="*/ 5268833 h 6229504"/>
                <a:gd name="connsiteX15" fmla="*/ 0 w 4857108"/>
                <a:gd name="connsiteY15" fmla="*/ 5238864 h 6229504"/>
                <a:gd name="connsiteX16" fmla="*/ 0 w 4857108"/>
                <a:gd name="connsiteY16" fmla="*/ 1516827 h 6229504"/>
                <a:gd name="connsiteX17" fmla="*/ 12539 w 4857108"/>
                <a:gd name="connsiteY17" fmla="*/ 889353 h 6229504"/>
                <a:gd name="connsiteX18" fmla="*/ 2428551 w 4857108"/>
                <a:gd name="connsiteY18" fmla="*/ 0 h 6229504"/>
                <a:gd name="connsiteX0" fmla="*/ 2428554 w 4857105"/>
                <a:gd name="connsiteY0" fmla="*/ 357376 h 6229504"/>
                <a:gd name="connsiteX1" fmla="*/ 752262 w 4857105"/>
                <a:gd name="connsiteY1" fmla="*/ 849365 h 6229504"/>
                <a:gd name="connsiteX2" fmla="*/ 2428554 w 4857105"/>
                <a:gd name="connsiteY2" fmla="*/ 1341351 h 6229504"/>
                <a:gd name="connsiteX3" fmla="*/ 4104847 w 4857105"/>
                <a:gd name="connsiteY3" fmla="*/ 849365 h 6229504"/>
                <a:gd name="connsiteX4" fmla="*/ 2428554 w 4857105"/>
                <a:gd name="connsiteY4" fmla="*/ 357376 h 6229504"/>
                <a:gd name="connsiteX5" fmla="*/ 2428551 w 4857105"/>
                <a:gd name="connsiteY5" fmla="*/ 0 h 6229504"/>
                <a:gd name="connsiteX6" fmla="*/ 4844570 w 4857105"/>
                <a:gd name="connsiteY6" fmla="*/ 889353 h 6229504"/>
                <a:gd name="connsiteX7" fmla="*/ 4853397 w 4857105"/>
                <a:gd name="connsiteY7" fmla="*/ 960671 h 6229504"/>
                <a:gd name="connsiteX8" fmla="*/ 4857105 w 4857105"/>
                <a:gd name="connsiteY8" fmla="*/ 960671 h 6229504"/>
                <a:gd name="connsiteX9" fmla="*/ 4844570 w 4857105"/>
                <a:gd name="connsiteY9" fmla="*/ 5340152 h 6229504"/>
                <a:gd name="connsiteX10" fmla="*/ 2428554 w 4857105"/>
                <a:gd name="connsiteY10" fmla="*/ 6229504 h 6229504"/>
                <a:gd name="connsiteX11" fmla="*/ 12539 w 4857105"/>
                <a:gd name="connsiteY11" fmla="*/ 5340152 h 6229504"/>
                <a:gd name="connsiteX12" fmla="*/ 3712 w 4857105"/>
                <a:gd name="connsiteY12" fmla="*/ 5268833 h 6229504"/>
                <a:gd name="connsiteX13" fmla="*/ 0 w 4857105"/>
                <a:gd name="connsiteY13" fmla="*/ 5268833 h 6229504"/>
                <a:gd name="connsiteX14" fmla="*/ 0 w 4857105"/>
                <a:gd name="connsiteY14" fmla="*/ 5238864 h 6229504"/>
                <a:gd name="connsiteX15" fmla="*/ 0 w 4857105"/>
                <a:gd name="connsiteY15" fmla="*/ 1516827 h 6229504"/>
                <a:gd name="connsiteX16" fmla="*/ 12539 w 4857105"/>
                <a:gd name="connsiteY16" fmla="*/ 889353 h 6229504"/>
                <a:gd name="connsiteX17" fmla="*/ 2428551 w 4857105"/>
                <a:gd name="connsiteY17" fmla="*/ 0 h 6229504"/>
                <a:gd name="connsiteX0" fmla="*/ 2428554 w 4853397"/>
                <a:gd name="connsiteY0" fmla="*/ 357376 h 6229504"/>
                <a:gd name="connsiteX1" fmla="*/ 752262 w 4853397"/>
                <a:gd name="connsiteY1" fmla="*/ 849365 h 6229504"/>
                <a:gd name="connsiteX2" fmla="*/ 2428554 w 4853397"/>
                <a:gd name="connsiteY2" fmla="*/ 1341351 h 6229504"/>
                <a:gd name="connsiteX3" fmla="*/ 4104847 w 4853397"/>
                <a:gd name="connsiteY3" fmla="*/ 849365 h 6229504"/>
                <a:gd name="connsiteX4" fmla="*/ 2428554 w 4853397"/>
                <a:gd name="connsiteY4" fmla="*/ 357376 h 6229504"/>
                <a:gd name="connsiteX5" fmla="*/ 2428551 w 4853397"/>
                <a:gd name="connsiteY5" fmla="*/ 0 h 6229504"/>
                <a:gd name="connsiteX6" fmla="*/ 4844570 w 4853397"/>
                <a:gd name="connsiteY6" fmla="*/ 889353 h 6229504"/>
                <a:gd name="connsiteX7" fmla="*/ 4853397 w 4853397"/>
                <a:gd name="connsiteY7" fmla="*/ 960671 h 6229504"/>
                <a:gd name="connsiteX8" fmla="*/ 4844570 w 4853397"/>
                <a:gd name="connsiteY8" fmla="*/ 5340152 h 6229504"/>
                <a:gd name="connsiteX9" fmla="*/ 2428554 w 4853397"/>
                <a:gd name="connsiteY9" fmla="*/ 6229504 h 6229504"/>
                <a:gd name="connsiteX10" fmla="*/ 12539 w 4853397"/>
                <a:gd name="connsiteY10" fmla="*/ 5340152 h 6229504"/>
                <a:gd name="connsiteX11" fmla="*/ 3712 w 4853397"/>
                <a:gd name="connsiteY11" fmla="*/ 5268833 h 6229504"/>
                <a:gd name="connsiteX12" fmla="*/ 0 w 4853397"/>
                <a:gd name="connsiteY12" fmla="*/ 5268833 h 6229504"/>
                <a:gd name="connsiteX13" fmla="*/ 0 w 4853397"/>
                <a:gd name="connsiteY13" fmla="*/ 5238864 h 6229504"/>
                <a:gd name="connsiteX14" fmla="*/ 0 w 4853397"/>
                <a:gd name="connsiteY14" fmla="*/ 1516827 h 6229504"/>
                <a:gd name="connsiteX15" fmla="*/ 12539 w 4853397"/>
                <a:gd name="connsiteY15" fmla="*/ 889353 h 6229504"/>
                <a:gd name="connsiteX16" fmla="*/ 2428551 w 4853397"/>
                <a:gd name="connsiteY16"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0 w 4844570"/>
                <a:gd name="connsiteY13" fmla="*/ 1516827 h 6229504"/>
                <a:gd name="connsiteX14" fmla="*/ 12539 w 4844570"/>
                <a:gd name="connsiteY14" fmla="*/ 889353 h 6229504"/>
                <a:gd name="connsiteX15" fmla="*/ 2428551 w 4844570"/>
                <a:gd name="connsiteY15"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0 w 4844570"/>
                <a:gd name="connsiteY12" fmla="*/ 5238864 h 6229504"/>
                <a:gd name="connsiteX13" fmla="*/ 12539 w 4844570"/>
                <a:gd name="connsiteY13" fmla="*/ 889353 h 6229504"/>
                <a:gd name="connsiteX14" fmla="*/ 2428551 w 4844570"/>
                <a:gd name="connsiteY14" fmla="*/ 0 h 6229504"/>
                <a:gd name="connsiteX0" fmla="*/ 2428554 w 4844570"/>
                <a:gd name="connsiteY0" fmla="*/ 357376 h 6229504"/>
                <a:gd name="connsiteX1" fmla="*/ 752262 w 4844570"/>
                <a:gd name="connsiteY1" fmla="*/ 849365 h 6229504"/>
                <a:gd name="connsiteX2" fmla="*/ 2428554 w 4844570"/>
                <a:gd name="connsiteY2" fmla="*/ 1341351 h 6229504"/>
                <a:gd name="connsiteX3" fmla="*/ 4104847 w 4844570"/>
                <a:gd name="connsiteY3" fmla="*/ 849365 h 6229504"/>
                <a:gd name="connsiteX4" fmla="*/ 2428554 w 4844570"/>
                <a:gd name="connsiteY4" fmla="*/ 357376 h 6229504"/>
                <a:gd name="connsiteX5" fmla="*/ 2428551 w 4844570"/>
                <a:gd name="connsiteY5" fmla="*/ 0 h 6229504"/>
                <a:gd name="connsiteX6" fmla="*/ 4844570 w 4844570"/>
                <a:gd name="connsiteY6" fmla="*/ 889353 h 6229504"/>
                <a:gd name="connsiteX7" fmla="*/ 4844570 w 4844570"/>
                <a:gd name="connsiteY7" fmla="*/ 5340152 h 6229504"/>
                <a:gd name="connsiteX8" fmla="*/ 2428554 w 4844570"/>
                <a:gd name="connsiteY8" fmla="*/ 6229504 h 6229504"/>
                <a:gd name="connsiteX9" fmla="*/ 12539 w 4844570"/>
                <a:gd name="connsiteY9" fmla="*/ 5340152 h 6229504"/>
                <a:gd name="connsiteX10" fmla="*/ 3712 w 4844570"/>
                <a:gd name="connsiteY10" fmla="*/ 5268833 h 6229504"/>
                <a:gd name="connsiteX11" fmla="*/ 0 w 4844570"/>
                <a:gd name="connsiteY11" fmla="*/ 5268833 h 6229504"/>
                <a:gd name="connsiteX12" fmla="*/ 12539 w 4844570"/>
                <a:gd name="connsiteY12" fmla="*/ 889353 h 6229504"/>
                <a:gd name="connsiteX13" fmla="*/ 2428551 w 4844570"/>
                <a:gd name="connsiteY13" fmla="*/ 0 h 6229504"/>
                <a:gd name="connsiteX0" fmla="*/ 2424842 w 4840858"/>
                <a:gd name="connsiteY0" fmla="*/ 357376 h 6229504"/>
                <a:gd name="connsiteX1" fmla="*/ 748550 w 4840858"/>
                <a:gd name="connsiteY1" fmla="*/ 849365 h 6229504"/>
                <a:gd name="connsiteX2" fmla="*/ 2424842 w 4840858"/>
                <a:gd name="connsiteY2" fmla="*/ 1341351 h 6229504"/>
                <a:gd name="connsiteX3" fmla="*/ 4101135 w 4840858"/>
                <a:gd name="connsiteY3" fmla="*/ 849365 h 6229504"/>
                <a:gd name="connsiteX4" fmla="*/ 2424842 w 4840858"/>
                <a:gd name="connsiteY4" fmla="*/ 357376 h 6229504"/>
                <a:gd name="connsiteX5" fmla="*/ 2424839 w 4840858"/>
                <a:gd name="connsiteY5" fmla="*/ 0 h 6229504"/>
                <a:gd name="connsiteX6" fmla="*/ 4840858 w 4840858"/>
                <a:gd name="connsiteY6" fmla="*/ 889353 h 6229504"/>
                <a:gd name="connsiteX7" fmla="*/ 4840858 w 4840858"/>
                <a:gd name="connsiteY7" fmla="*/ 5340152 h 6229504"/>
                <a:gd name="connsiteX8" fmla="*/ 2424842 w 4840858"/>
                <a:gd name="connsiteY8" fmla="*/ 6229504 h 6229504"/>
                <a:gd name="connsiteX9" fmla="*/ 8827 w 4840858"/>
                <a:gd name="connsiteY9" fmla="*/ 5340152 h 6229504"/>
                <a:gd name="connsiteX10" fmla="*/ 0 w 4840858"/>
                <a:gd name="connsiteY10" fmla="*/ 5268833 h 6229504"/>
                <a:gd name="connsiteX11" fmla="*/ 8827 w 4840858"/>
                <a:gd name="connsiteY11" fmla="*/ 889353 h 6229504"/>
                <a:gd name="connsiteX12" fmla="*/ 2424839 w 4840858"/>
                <a:gd name="connsiteY12" fmla="*/ 0 h 6229504"/>
                <a:gd name="connsiteX0" fmla="*/ 2416015 w 4832031"/>
                <a:gd name="connsiteY0" fmla="*/ 357376 h 6229504"/>
                <a:gd name="connsiteX1" fmla="*/ 739723 w 4832031"/>
                <a:gd name="connsiteY1" fmla="*/ 849365 h 6229504"/>
                <a:gd name="connsiteX2" fmla="*/ 2416015 w 4832031"/>
                <a:gd name="connsiteY2" fmla="*/ 1341351 h 6229504"/>
                <a:gd name="connsiteX3" fmla="*/ 4092308 w 4832031"/>
                <a:gd name="connsiteY3" fmla="*/ 849365 h 6229504"/>
                <a:gd name="connsiteX4" fmla="*/ 2416015 w 4832031"/>
                <a:gd name="connsiteY4" fmla="*/ 357376 h 6229504"/>
                <a:gd name="connsiteX5" fmla="*/ 2416012 w 4832031"/>
                <a:gd name="connsiteY5" fmla="*/ 0 h 6229504"/>
                <a:gd name="connsiteX6" fmla="*/ 4832031 w 4832031"/>
                <a:gd name="connsiteY6" fmla="*/ 889353 h 6229504"/>
                <a:gd name="connsiteX7" fmla="*/ 4832031 w 4832031"/>
                <a:gd name="connsiteY7" fmla="*/ 5340152 h 6229504"/>
                <a:gd name="connsiteX8" fmla="*/ 2416015 w 4832031"/>
                <a:gd name="connsiteY8" fmla="*/ 6229504 h 6229504"/>
                <a:gd name="connsiteX9" fmla="*/ 0 w 4832031"/>
                <a:gd name="connsiteY9" fmla="*/ 5340152 h 6229504"/>
                <a:gd name="connsiteX10" fmla="*/ 0 w 4832031"/>
                <a:gd name="connsiteY10" fmla="*/ 889353 h 6229504"/>
                <a:gd name="connsiteX11" fmla="*/ 2416012 w 4832031"/>
                <a:gd name="connsiteY11" fmla="*/ 0 h 6229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32031" h="6229504">
                  <a:moveTo>
                    <a:pt x="2416015" y="357376"/>
                  </a:moveTo>
                  <a:cubicBezTo>
                    <a:pt x="1490225" y="357376"/>
                    <a:pt x="739723" y="577645"/>
                    <a:pt x="739723" y="849365"/>
                  </a:cubicBezTo>
                  <a:cubicBezTo>
                    <a:pt x="739723" y="1121082"/>
                    <a:pt x="1490225" y="1341351"/>
                    <a:pt x="2416015" y="1341351"/>
                  </a:cubicBezTo>
                  <a:cubicBezTo>
                    <a:pt x="3341806" y="1341351"/>
                    <a:pt x="4092308" y="1121082"/>
                    <a:pt x="4092308" y="849365"/>
                  </a:cubicBezTo>
                  <a:cubicBezTo>
                    <a:pt x="4092308" y="577645"/>
                    <a:pt x="3341806" y="357376"/>
                    <a:pt x="2416015" y="357376"/>
                  </a:cubicBezTo>
                  <a:close/>
                  <a:moveTo>
                    <a:pt x="2416012" y="0"/>
                  </a:moveTo>
                  <a:cubicBezTo>
                    <a:pt x="3673437" y="0"/>
                    <a:pt x="4707663" y="389818"/>
                    <a:pt x="4832031" y="889353"/>
                  </a:cubicBezTo>
                  <a:lnTo>
                    <a:pt x="4832031" y="5340152"/>
                  </a:lnTo>
                  <a:cubicBezTo>
                    <a:pt x="4707666" y="5839687"/>
                    <a:pt x="3673440" y="6229504"/>
                    <a:pt x="2416015" y="6229504"/>
                  </a:cubicBezTo>
                  <a:cubicBezTo>
                    <a:pt x="1158590" y="6229504"/>
                    <a:pt x="124368" y="5839687"/>
                    <a:pt x="0" y="5340152"/>
                  </a:cubicBezTo>
                  <a:lnTo>
                    <a:pt x="0" y="889353"/>
                  </a:lnTo>
                  <a:cubicBezTo>
                    <a:pt x="124364" y="389818"/>
                    <a:pt x="1158587" y="0"/>
                    <a:pt x="2416012" y="0"/>
                  </a:cubicBezTo>
                  <a:close/>
                </a:path>
              </a:pathLst>
            </a:custGeom>
            <a:solidFill>
              <a:srgbClr val="0078D4"/>
            </a:solidFill>
            <a:ln w="12700">
              <a:solidFill>
                <a:srgbClr val="02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Rectangle 69">
              <a:extLst>
                <a:ext uri="{FF2B5EF4-FFF2-40B4-BE49-F238E27FC236}">
                  <a16:creationId xmlns:a16="http://schemas.microsoft.com/office/drawing/2014/main" id="{E72DA854-495E-46E5-8CF1-8AEFE0534D83}"/>
                </a:ext>
              </a:extLst>
            </p:cNvPr>
            <p:cNvSpPr/>
            <p:nvPr/>
          </p:nvSpPr>
          <p:spPr>
            <a:xfrm>
              <a:off x="8014799" y="3103799"/>
              <a:ext cx="37221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Segoe UI Semibold" panose="020B0502040204020203" pitchFamily="34" charset="0"/>
                  <a:ea typeface="MS PGothic" panose="020B0600070205080204" pitchFamily="34" charset="-128"/>
                  <a:cs typeface="Segoe UI Semibold" panose="020B0502040204020203" pitchFamily="34" charset="0"/>
                </a:rPr>
                <a:t>…</a:t>
              </a:r>
              <a:endParaRPr kumimoji="0" lang="en-US" sz="1800" b="0" i="0" u="none" strike="noStrike" kern="1200" cap="none" spc="0" normalizeH="0" baseline="0" noProof="0" dirty="0">
                <a:ln>
                  <a:noFill/>
                </a:ln>
                <a:solidFill>
                  <a:srgbClr val="0078D4"/>
                </a:solidFill>
                <a:effectLst/>
                <a:uLnTx/>
                <a:uFillTx/>
                <a:latin typeface="Segoe UI"/>
                <a:ea typeface="+mn-ea"/>
                <a:cs typeface="+mn-cs"/>
              </a:endParaRPr>
            </a:p>
          </p:txBody>
        </p:sp>
      </p:grpSp>
      <p:sp>
        <p:nvSpPr>
          <p:cNvPr id="39" name="Title 38">
            <a:extLst>
              <a:ext uri="{FF2B5EF4-FFF2-40B4-BE49-F238E27FC236}">
                <a16:creationId xmlns:a16="http://schemas.microsoft.com/office/drawing/2014/main" id="{F275F9A6-3DC3-42A3-9EDA-30D930788B14}"/>
              </a:ext>
            </a:extLst>
          </p:cNvPr>
          <p:cNvSpPr>
            <a:spLocks noGrp="1"/>
          </p:cNvSpPr>
          <p:nvPr>
            <p:ph type="title"/>
          </p:nvPr>
        </p:nvSpPr>
        <p:spPr/>
        <p:txBody>
          <a:bodyPr/>
          <a:lstStyle/>
          <a:p>
            <a:r>
              <a:rPr lang="en-US" dirty="0"/>
              <a:t>Remove data silos with Polybase—SQL Server 2019</a:t>
            </a:r>
          </a:p>
        </p:txBody>
      </p:sp>
      <p:pic>
        <p:nvPicPr>
          <p:cNvPr id="109" name="Graphic 108" descr="SQL">
            <a:extLst>
              <a:ext uri="{FF2B5EF4-FFF2-40B4-BE49-F238E27FC236}">
                <a16:creationId xmlns:a16="http://schemas.microsoft.com/office/drawing/2014/main" id="{CA1160B2-F542-4863-ABE6-A0B440C8F7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10901" y="4198906"/>
            <a:ext cx="440419" cy="440419"/>
          </a:xfrm>
          <a:prstGeom prst="rect">
            <a:avLst/>
          </a:prstGeom>
        </p:spPr>
      </p:pic>
      <p:sp>
        <p:nvSpPr>
          <p:cNvPr id="2" name="Rectangle: Rounded Corners 1">
            <a:extLst>
              <a:ext uri="{FF2B5EF4-FFF2-40B4-BE49-F238E27FC236}">
                <a16:creationId xmlns:a16="http://schemas.microsoft.com/office/drawing/2014/main" id="{6145CC4E-2487-7DB2-DD9C-DD33FAA5BE6D}"/>
              </a:ext>
              <a:ext uri="{C183D7F6-B498-43B3-948B-1728B52AA6E4}">
                <adec:decorative xmlns:adec="http://schemas.microsoft.com/office/drawing/2017/decorative" val="1"/>
              </a:ext>
            </a:extLst>
          </p:cNvPr>
          <p:cNvSpPr/>
          <p:nvPr/>
        </p:nvSpPr>
        <p:spPr bwMode="auto">
          <a:xfrm>
            <a:off x="295274" y="1436688"/>
            <a:ext cx="4901808" cy="5129575"/>
          </a:xfrm>
          <a:prstGeom prst="roundRect">
            <a:avLst>
              <a:gd name="adj" fmla="val 143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99D1C9C8-F3FA-C148-E3C3-4DA61FEF7A93}"/>
              </a:ext>
            </a:extLst>
          </p:cNvPr>
          <p:cNvSpPr txBox="1"/>
          <p:nvPr/>
        </p:nvSpPr>
        <p:spPr>
          <a:xfrm>
            <a:off x="588264" y="2979127"/>
            <a:ext cx="4078778" cy="2123658"/>
          </a:xfrm>
          <a:prstGeom prst="rect">
            <a:avLst/>
          </a:prstGeom>
          <a:noFill/>
        </p:spPr>
        <p:txBody>
          <a:bodyPr rot="0" spcFirstLastPara="0" vertOverflow="overflow" horzOverflow="overflow" vert="horz" wrap="square" lIns="0" tIns="0" rIns="182880" bIns="0" numCol="1" spcCol="0" rtlCol="0" fromWordArt="0" anchor="t" anchorCtr="0" forceAA="0" compatLnSpc="1">
            <a:prstTxWarp prst="textNoShape">
              <a:avLst/>
            </a:prstTxWarp>
            <a:spAutoFit/>
          </a:bodyPr>
          <a:lstStyle/>
          <a:p>
            <a:pPr defTabSz="914192">
              <a:defRPr/>
            </a:pPr>
            <a:r>
              <a:rPr lang="en-US" sz="2000" dirty="0">
                <a:solidFill>
                  <a:schemeClr val="accent1"/>
                </a:solidFill>
                <a:latin typeface="+mj-lt"/>
              </a:rPr>
              <a:t>Solution</a:t>
            </a:r>
          </a:p>
          <a:p>
            <a:pPr defTabSz="914192">
              <a:spcAft>
                <a:spcPts val="1200"/>
              </a:spcAft>
              <a:defRPr/>
            </a:pPr>
            <a:r>
              <a:rPr lang="en-US" sz="1600" b="1" dirty="0">
                <a:latin typeface="Segoe UI Semibold"/>
                <a:cs typeface="Segoe UI Semibold"/>
              </a:rPr>
              <a:t>Access from multiple sources without moving data</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Integrate data with data virtualization</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T-SQL language with external tables</a:t>
            </a:r>
          </a:p>
          <a:p>
            <a:pPr marL="228600" lvl="0" indent="-228600" defTabSz="914192">
              <a:spcAft>
                <a:spcPts val="1200"/>
              </a:spcAft>
              <a:buFont typeface="Arial" panose="020B0604020202020204" pitchFamily="34" charset="0"/>
              <a:buChar char="•"/>
              <a:defRPr/>
            </a:pPr>
            <a:r>
              <a:rPr lang="en-US" sz="1400" b="1" dirty="0">
                <a:latin typeface="Segoe UI Semibold"/>
                <a:cs typeface="Segoe UI Semibold"/>
              </a:rPr>
              <a:t>Distributed/scalable performance with Polybase</a:t>
            </a:r>
          </a:p>
        </p:txBody>
      </p:sp>
      <p:sp>
        <p:nvSpPr>
          <p:cNvPr id="4" name="TextBox 3">
            <a:extLst>
              <a:ext uri="{FF2B5EF4-FFF2-40B4-BE49-F238E27FC236}">
                <a16:creationId xmlns:a16="http://schemas.microsoft.com/office/drawing/2014/main" id="{F063028A-5251-7969-836A-BC34EB8394F2}"/>
              </a:ext>
            </a:extLst>
          </p:cNvPr>
          <p:cNvSpPr txBox="1"/>
          <p:nvPr/>
        </p:nvSpPr>
        <p:spPr>
          <a:xfrm>
            <a:off x="588263" y="1666189"/>
            <a:ext cx="4999737" cy="923330"/>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Integrating data from numerous data silos is complex with traditional ETL methods</a:t>
            </a:r>
          </a:p>
        </p:txBody>
      </p:sp>
      <p:pic>
        <p:nvPicPr>
          <p:cNvPr id="5" name="Picture 14" descr="Image result for mongodb logo">
            <a:extLst>
              <a:ext uri="{FF2B5EF4-FFF2-40B4-BE49-F238E27FC236}">
                <a16:creationId xmlns:a16="http://schemas.microsoft.com/office/drawing/2014/main" id="{EB66F6ED-BCA7-8A07-B1CA-EF0C39B531A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87962" y="4332655"/>
            <a:ext cx="1192899" cy="322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747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42" presetClass="path" presetSubtype="0" decel="100000" fill="hold" grpId="1" nodeType="withEffect">
                                  <p:stCondLst>
                                    <p:cond delay="0"/>
                                  </p:stCondLst>
                                  <p:childTnLst>
                                    <p:animMotion origin="layout" path="M -0.01719 -0.00023 L -1.25E-6 1.85185E-6 " pathEditMode="relative" rAng="0" ptsTypes="AA">
                                      <p:cBhvr>
                                        <p:cTn id="9" dur="500" fill="hold"/>
                                        <p:tgtEl>
                                          <p:spTgt spid="3"/>
                                        </p:tgtEl>
                                        <p:attrNameLst>
                                          <p:attrName>ppt_x</p:attrName>
                                          <p:attrName>ppt_y</p:attrName>
                                        </p:attrNameLst>
                                      </p:cBhvr>
                                      <p:rCtr x="859" y="0"/>
                                    </p:animMotion>
                                  </p:childTnLst>
                                </p:cTn>
                              </p:par>
                              <p:par>
                                <p:cTn id="10" presetID="10" presetClass="entr" presetSubtype="0" fill="hold" nodeType="with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250"/>
                                        <p:tgtEl>
                                          <p:spTgt spid="53"/>
                                        </p:tgtEl>
                                      </p:cBhvr>
                                    </p:animEffect>
                                  </p:childTnLst>
                                </p:cTn>
                              </p:par>
                              <p:par>
                                <p:cTn id="13" presetID="42" presetClass="path" presetSubtype="0" decel="100000" fill="hold" nodeType="withEffect">
                                  <p:stCondLst>
                                    <p:cond delay="0"/>
                                  </p:stCondLst>
                                  <p:childTnLst>
                                    <p:animMotion origin="layout" path="M 1.25E-6 0.03889 L 1.25E-6 1.85185E-6 " pathEditMode="relative" rAng="0" ptsTypes="AA">
                                      <p:cBhvr>
                                        <p:cTn id="14" dur="500" fill="hold"/>
                                        <p:tgtEl>
                                          <p:spTgt spid="53"/>
                                        </p:tgtEl>
                                        <p:attrNameLst>
                                          <p:attrName>ppt_x</p:attrName>
                                          <p:attrName>ppt_y</p:attrName>
                                        </p:attrNameLst>
                                      </p:cBhvr>
                                      <p:rCtr x="0" y="-1944"/>
                                    </p:animMotion>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nodeType="withEffect">
                                  <p:stCondLst>
                                    <p:cond delay="0"/>
                                  </p:stCondLst>
                                  <p:childTnLst>
                                    <p:animMotion origin="layout" path="M 1.25E-6 0.03889 L 1.25E-6 1.85185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250"/>
                                        <p:tgtEl>
                                          <p:spTgt spid="23"/>
                                        </p:tgtEl>
                                      </p:cBhvr>
                                    </p:animEffect>
                                  </p:childTnLst>
                                </p:cTn>
                              </p:par>
                              <p:par>
                                <p:cTn id="23" presetID="42" presetClass="path" presetSubtype="0" decel="100000" fill="hold" nodeType="withEffect">
                                  <p:stCondLst>
                                    <p:cond delay="0"/>
                                  </p:stCondLst>
                                  <p:childTnLst>
                                    <p:animMotion origin="layout" path="M 1.25E-6 0.03889 L 1.25E-6 1.85185E-6 " pathEditMode="relative" rAng="0" ptsTypes="AA">
                                      <p:cBhvr>
                                        <p:cTn id="24" dur="500" fill="hold"/>
                                        <p:tgtEl>
                                          <p:spTgt spid="23"/>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250"/>
                                        <p:tgtEl>
                                          <p:spTgt spid="38"/>
                                        </p:tgtEl>
                                      </p:cBhvr>
                                    </p:animEffect>
                                  </p:childTnLst>
                                </p:cTn>
                              </p:par>
                              <p:par>
                                <p:cTn id="28" presetID="42" presetClass="path" presetSubtype="0" decel="100000" fill="hold" grpId="1" nodeType="withEffect">
                                  <p:stCondLst>
                                    <p:cond delay="0"/>
                                  </p:stCondLst>
                                  <p:childTnLst>
                                    <p:animMotion origin="layout" path="M 1.25E-6 0.03889 L 1.25E-6 1.85185E-6 " pathEditMode="relative" rAng="0" ptsTypes="AA">
                                      <p:cBhvr>
                                        <p:cTn id="29" dur="500" fill="hold"/>
                                        <p:tgtEl>
                                          <p:spTgt spid="38"/>
                                        </p:tgtEl>
                                        <p:attrNameLst>
                                          <p:attrName>ppt_x</p:attrName>
                                          <p:attrName>ppt_y</p:attrName>
                                        </p:attrNameLst>
                                      </p:cBhvr>
                                      <p:rCtr x="0" y="-1944"/>
                                    </p:animMotion>
                                  </p:childTnLst>
                                </p:cTn>
                              </p:par>
                              <p:par>
                                <p:cTn id="30" presetID="10"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250"/>
                                        <p:tgtEl>
                                          <p:spTgt spid="40"/>
                                        </p:tgtEl>
                                      </p:cBhvr>
                                    </p:animEffect>
                                  </p:childTnLst>
                                </p:cTn>
                              </p:par>
                              <p:par>
                                <p:cTn id="33" presetID="42" presetClass="path" presetSubtype="0" decel="100000" fill="hold" nodeType="withEffect">
                                  <p:stCondLst>
                                    <p:cond delay="0"/>
                                  </p:stCondLst>
                                  <p:childTnLst>
                                    <p:animMotion origin="layout" path="M 1.25E-6 0.03889 L 1.25E-6 1.85185E-6 " pathEditMode="relative" rAng="0" ptsTypes="AA">
                                      <p:cBhvr>
                                        <p:cTn id="34" dur="500" fill="hold"/>
                                        <p:tgtEl>
                                          <p:spTgt spid="40"/>
                                        </p:tgtEl>
                                        <p:attrNameLst>
                                          <p:attrName>ppt_x</p:attrName>
                                          <p:attrName>ppt_y</p:attrName>
                                        </p:attrNameLst>
                                      </p:cBhvr>
                                      <p:rCtr x="0" y="-1944"/>
                                    </p:animMotion>
                                  </p:childTnLst>
                                </p:cTn>
                              </p:par>
                              <p:par>
                                <p:cTn id="35" presetID="10" presetClass="entr" presetSubtype="0"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fade">
                                      <p:cBhvr>
                                        <p:cTn id="37" dur="250"/>
                                        <p:tgtEl>
                                          <p:spTgt spid="52"/>
                                        </p:tgtEl>
                                      </p:cBhvr>
                                    </p:animEffect>
                                  </p:childTnLst>
                                </p:cTn>
                              </p:par>
                              <p:par>
                                <p:cTn id="38" presetID="42" presetClass="path" presetSubtype="0" decel="100000" fill="hold" grpId="1" nodeType="withEffect">
                                  <p:stCondLst>
                                    <p:cond delay="0"/>
                                  </p:stCondLst>
                                  <p:childTnLst>
                                    <p:animMotion origin="layout" path="M 1.25E-6 0.03889 L 1.25E-6 1.85185E-6 " pathEditMode="relative" rAng="0" ptsTypes="AA">
                                      <p:cBhvr>
                                        <p:cTn id="39" dur="500" fill="hold"/>
                                        <p:tgtEl>
                                          <p:spTgt spid="52"/>
                                        </p:tgtEl>
                                        <p:attrNameLst>
                                          <p:attrName>ppt_x</p:attrName>
                                          <p:attrName>ppt_y</p:attrName>
                                        </p:attrNameLst>
                                      </p:cBhvr>
                                      <p:rCtr x="0" y="-1944"/>
                                    </p:animMotion>
                                  </p:childTnLst>
                                </p:cTn>
                              </p:par>
                              <p:par>
                                <p:cTn id="40" presetID="10" presetClass="entr" presetSubtype="0" fill="hold" grpId="0"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250"/>
                                        <p:tgtEl>
                                          <p:spTgt spid="54"/>
                                        </p:tgtEl>
                                      </p:cBhvr>
                                    </p:animEffect>
                                  </p:childTnLst>
                                </p:cTn>
                              </p:par>
                              <p:par>
                                <p:cTn id="43" presetID="42" presetClass="path" presetSubtype="0" decel="100000" fill="hold" grpId="1" nodeType="withEffect">
                                  <p:stCondLst>
                                    <p:cond delay="0"/>
                                  </p:stCondLst>
                                  <p:childTnLst>
                                    <p:animMotion origin="layout" path="M 1.25E-6 0.03889 L 1.25E-6 1.85185E-6 " pathEditMode="relative" rAng="0" ptsTypes="AA">
                                      <p:cBhvr>
                                        <p:cTn id="44" dur="500" fill="hold"/>
                                        <p:tgtEl>
                                          <p:spTgt spid="54"/>
                                        </p:tgtEl>
                                        <p:attrNameLst>
                                          <p:attrName>ppt_x</p:attrName>
                                          <p:attrName>ppt_y</p:attrName>
                                        </p:attrNameLst>
                                      </p:cBhvr>
                                      <p:rCtr x="0" y="-1944"/>
                                    </p:animMotion>
                                  </p:childTnLst>
                                </p:cTn>
                              </p:par>
                              <p:par>
                                <p:cTn id="45" presetID="10" presetClass="entr" presetSubtype="0" fill="hold" grpId="0" nodeType="with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250"/>
                                        <p:tgtEl>
                                          <p:spTgt spid="57"/>
                                        </p:tgtEl>
                                      </p:cBhvr>
                                    </p:animEffect>
                                  </p:childTnLst>
                                </p:cTn>
                              </p:par>
                              <p:par>
                                <p:cTn id="48" presetID="42" presetClass="path" presetSubtype="0" decel="100000" fill="hold" grpId="1" nodeType="withEffect">
                                  <p:stCondLst>
                                    <p:cond delay="0"/>
                                  </p:stCondLst>
                                  <p:childTnLst>
                                    <p:animMotion origin="layout" path="M 1.25E-6 0.03889 L 1.25E-6 1.85185E-6 " pathEditMode="relative" rAng="0" ptsTypes="AA">
                                      <p:cBhvr>
                                        <p:cTn id="49" dur="500" fill="hold"/>
                                        <p:tgtEl>
                                          <p:spTgt spid="57"/>
                                        </p:tgtEl>
                                        <p:attrNameLst>
                                          <p:attrName>ppt_x</p:attrName>
                                          <p:attrName>ppt_y</p:attrName>
                                        </p:attrNameLst>
                                      </p:cBhvr>
                                      <p:rCtr x="0" y="-1944"/>
                                    </p:animMotion>
                                  </p:childTnLst>
                                </p:cTn>
                              </p:par>
                              <p:par>
                                <p:cTn id="50" presetID="10" presetClass="entr" presetSubtype="0" fill="hold" grpId="0"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fade">
                                      <p:cBhvr>
                                        <p:cTn id="52" dur="250"/>
                                        <p:tgtEl>
                                          <p:spTgt spid="59"/>
                                        </p:tgtEl>
                                      </p:cBhvr>
                                    </p:animEffect>
                                  </p:childTnLst>
                                </p:cTn>
                              </p:par>
                              <p:par>
                                <p:cTn id="53" presetID="42" presetClass="path" presetSubtype="0" decel="100000" fill="hold" grpId="1" nodeType="withEffect">
                                  <p:stCondLst>
                                    <p:cond delay="0"/>
                                  </p:stCondLst>
                                  <p:childTnLst>
                                    <p:animMotion origin="layout" path="M 1.25E-6 0.03889 L 1.25E-6 1.85185E-6 " pathEditMode="relative" rAng="0" ptsTypes="AA">
                                      <p:cBhvr>
                                        <p:cTn id="54" dur="500" fill="hold"/>
                                        <p:tgtEl>
                                          <p:spTgt spid="59"/>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250"/>
                                        <p:tgtEl>
                                          <p:spTgt spid="60"/>
                                        </p:tgtEl>
                                      </p:cBhvr>
                                    </p:animEffect>
                                  </p:childTnLst>
                                </p:cTn>
                              </p:par>
                              <p:par>
                                <p:cTn id="58" presetID="42" presetClass="path" presetSubtype="0" decel="100000" fill="hold" nodeType="withEffect">
                                  <p:stCondLst>
                                    <p:cond delay="0"/>
                                  </p:stCondLst>
                                  <p:childTnLst>
                                    <p:animMotion origin="layout" path="M 1.25E-6 0.03889 L 1.25E-6 1.85185E-6 " pathEditMode="relative" rAng="0" ptsTypes="AA">
                                      <p:cBhvr>
                                        <p:cTn id="59" dur="500" fill="hold"/>
                                        <p:tgtEl>
                                          <p:spTgt spid="60"/>
                                        </p:tgtEl>
                                        <p:attrNameLst>
                                          <p:attrName>ppt_x</p:attrName>
                                          <p:attrName>ppt_y</p:attrName>
                                        </p:attrNameLst>
                                      </p:cBhvr>
                                      <p:rCtr x="0" y="-1944"/>
                                    </p:animMotion>
                                  </p:childTnLst>
                                </p:cTn>
                              </p:par>
                              <p:par>
                                <p:cTn id="60" presetID="10"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250"/>
                                        <p:tgtEl>
                                          <p:spTgt spid="24"/>
                                        </p:tgtEl>
                                      </p:cBhvr>
                                    </p:animEffect>
                                  </p:childTnLst>
                                </p:cTn>
                              </p:par>
                              <p:par>
                                <p:cTn id="63" presetID="42" presetClass="path" presetSubtype="0" decel="100000" fill="hold" grpId="1" nodeType="withEffect">
                                  <p:stCondLst>
                                    <p:cond delay="0"/>
                                  </p:stCondLst>
                                  <p:childTnLst>
                                    <p:animMotion origin="layout" path="M 1.25E-6 0.03889 L 1.25E-6 1.85185E-6 " pathEditMode="relative" rAng="0" ptsTypes="AA">
                                      <p:cBhvr>
                                        <p:cTn id="64" dur="500" fill="hold"/>
                                        <p:tgtEl>
                                          <p:spTgt spid="24"/>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250"/>
                                        <p:tgtEl>
                                          <p:spTgt spid="26"/>
                                        </p:tgtEl>
                                      </p:cBhvr>
                                    </p:animEffect>
                                  </p:childTnLst>
                                </p:cTn>
                              </p:par>
                              <p:par>
                                <p:cTn id="68" presetID="42" presetClass="path" presetSubtype="0" decel="100000" fill="hold" grpId="1" nodeType="withEffect">
                                  <p:stCondLst>
                                    <p:cond delay="0"/>
                                  </p:stCondLst>
                                  <p:childTnLst>
                                    <p:animMotion origin="layout" path="M 1.25E-6 0.03889 L 1.25E-6 1.85185E-6 " pathEditMode="relative" rAng="0" ptsTypes="AA">
                                      <p:cBhvr>
                                        <p:cTn id="69" dur="500" fill="hold"/>
                                        <p:tgtEl>
                                          <p:spTgt spid="26"/>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250"/>
                                        <p:tgtEl>
                                          <p:spTgt spid="27"/>
                                        </p:tgtEl>
                                      </p:cBhvr>
                                    </p:animEffect>
                                  </p:childTnLst>
                                </p:cTn>
                              </p:par>
                              <p:par>
                                <p:cTn id="73" presetID="42" presetClass="path" presetSubtype="0" decel="100000" fill="hold" nodeType="withEffect">
                                  <p:stCondLst>
                                    <p:cond delay="0"/>
                                  </p:stCondLst>
                                  <p:childTnLst>
                                    <p:animMotion origin="layout" path="M 1.25E-6 0.03889 L 1.25E-6 1.85185E-6 " pathEditMode="relative" rAng="0" ptsTypes="AA">
                                      <p:cBhvr>
                                        <p:cTn id="74" dur="500" fill="hold"/>
                                        <p:tgtEl>
                                          <p:spTgt spid="27"/>
                                        </p:tgtEl>
                                        <p:attrNameLst>
                                          <p:attrName>ppt_x</p:attrName>
                                          <p:attrName>ppt_y</p:attrName>
                                        </p:attrNameLst>
                                      </p:cBhvr>
                                      <p:rCtr x="0" y="-1944"/>
                                    </p:animMotion>
                                  </p:childTnLst>
                                </p:cTn>
                              </p:par>
                              <p:par>
                                <p:cTn id="75" presetID="10"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250"/>
                                        <p:tgtEl>
                                          <p:spTgt spid="28"/>
                                        </p:tgtEl>
                                      </p:cBhvr>
                                    </p:animEffect>
                                  </p:childTnLst>
                                </p:cTn>
                              </p:par>
                              <p:par>
                                <p:cTn id="78" presetID="42" presetClass="path" presetSubtype="0" decel="100000" fill="hold" grpId="1" nodeType="withEffect">
                                  <p:stCondLst>
                                    <p:cond delay="0"/>
                                  </p:stCondLst>
                                  <p:childTnLst>
                                    <p:animMotion origin="layout" path="M 1.25E-6 0.03889 L 1.25E-6 1.85185E-6 " pathEditMode="relative" rAng="0" ptsTypes="AA">
                                      <p:cBhvr>
                                        <p:cTn id="79" dur="500" fill="hold"/>
                                        <p:tgtEl>
                                          <p:spTgt spid="28"/>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250"/>
                                        <p:tgtEl>
                                          <p:spTgt spid="29"/>
                                        </p:tgtEl>
                                      </p:cBhvr>
                                    </p:animEffect>
                                  </p:childTnLst>
                                </p:cTn>
                              </p:par>
                              <p:par>
                                <p:cTn id="83" presetID="42" presetClass="path" presetSubtype="0" decel="100000" fill="hold" nodeType="withEffect">
                                  <p:stCondLst>
                                    <p:cond delay="0"/>
                                  </p:stCondLst>
                                  <p:childTnLst>
                                    <p:animMotion origin="layout" path="M 1.25E-6 0.03889 L 1.25E-6 1.85185E-6 " pathEditMode="relative" rAng="0" ptsTypes="AA">
                                      <p:cBhvr>
                                        <p:cTn id="84" dur="500" fill="hold"/>
                                        <p:tgtEl>
                                          <p:spTgt spid="29"/>
                                        </p:tgtEl>
                                        <p:attrNameLst>
                                          <p:attrName>ppt_x</p:attrName>
                                          <p:attrName>ppt_y</p:attrName>
                                        </p:attrNameLst>
                                      </p:cBhvr>
                                      <p:rCtr x="0" y="-1944"/>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250"/>
                                        <p:tgtEl>
                                          <p:spTgt spid="30"/>
                                        </p:tgtEl>
                                      </p:cBhvr>
                                    </p:animEffect>
                                  </p:childTnLst>
                                </p:cTn>
                              </p:par>
                              <p:par>
                                <p:cTn id="88" presetID="42" presetClass="path" presetSubtype="0" decel="100000" fill="hold" nodeType="withEffect">
                                  <p:stCondLst>
                                    <p:cond delay="0"/>
                                  </p:stCondLst>
                                  <p:childTnLst>
                                    <p:animMotion origin="layout" path="M 1.25E-6 0.03889 L 1.25E-6 1.85185E-6 " pathEditMode="relative" rAng="0" ptsTypes="AA">
                                      <p:cBhvr>
                                        <p:cTn id="89" dur="500" fill="hold"/>
                                        <p:tgtEl>
                                          <p:spTgt spid="30"/>
                                        </p:tgtEl>
                                        <p:attrNameLst>
                                          <p:attrName>ppt_x</p:attrName>
                                          <p:attrName>ppt_y</p:attrName>
                                        </p:attrNameLst>
                                      </p:cBhvr>
                                      <p:rCtr x="0" y="-1944"/>
                                    </p:animMotion>
                                  </p:childTnLst>
                                </p:cTn>
                              </p:par>
                              <p:par>
                                <p:cTn id="90" presetID="10"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250"/>
                                        <p:tgtEl>
                                          <p:spTgt spid="31"/>
                                        </p:tgtEl>
                                      </p:cBhvr>
                                    </p:animEffect>
                                  </p:childTnLst>
                                </p:cTn>
                              </p:par>
                              <p:par>
                                <p:cTn id="93" presetID="42" presetClass="path" presetSubtype="0" decel="100000" fill="hold" grpId="1" nodeType="withEffect">
                                  <p:stCondLst>
                                    <p:cond delay="0"/>
                                  </p:stCondLst>
                                  <p:childTnLst>
                                    <p:animMotion origin="layout" path="M 1.25E-6 0.03889 L 1.25E-6 1.85185E-6 " pathEditMode="relative" rAng="0" ptsTypes="AA">
                                      <p:cBhvr>
                                        <p:cTn id="94" dur="500" fill="hold"/>
                                        <p:tgtEl>
                                          <p:spTgt spid="31"/>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250"/>
                                        <p:tgtEl>
                                          <p:spTgt spid="32"/>
                                        </p:tgtEl>
                                      </p:cBhvr>
                                    </p:animEffect>
                                  </p:childTnLst>
                                </p:cTn>
                              </p:par>
                              <p:par>
                                <p:cTn id="98" presetID="42" presetClass="path" presetSubtype="0" decel="100000" fill="hold" nodeType="withEffect">
                                  <p:stCondLst>
                                    <p:cond delay="0"/>
                                  </p:stCondLst>
                                  <p:childTnLst>
                                    <p:animMotion origin="layout" path="M 1.25E-6 0.03889 L 1.25E-6 1.85185E-6 " pathEditMode="relative" rAng="0" ptsTypes="AA">
                                      <p:cBhvr>
                                        <p:cTn id="99" dur="500" fill="hold"/>
                                        <p:tgtEl>
                                          <p:spTgt spid="32"/>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33"/>
                                        </p:tgtEl>
                                        <p:attrNameLst>
                                          <p:attrName>style.visibility</p:attrName>
                                        </p:attrNameLst>
                                      </p:cBhvr>
                                      <p:to>
                                        <p:strVal val="visible"/>
                                      </p:to>
                                    </p:set>
                                    <p:animEffect transition="in" filter="fade">
                                      <p:cBhvr>
                                        <p:cTn id="102" dur="250"/>
                                        <p:tgtEl>
                                          <p:spTgt spid="33"/>
                                        </p:tgtEl>
                                      </p:cBhvr>
                                    </p:animEffect>
                                  </p:childTnLst>
                                </p:cTn>
                              </p:par>
                              <p:par>
                                <p:cTn id="103" presetID="42" presetClass="path" presetSubtype="0" decel="100000" fill="hold" grpId="1" nodeType="withEffect">
                                  <p:stCondLst>
                                    <p:cond delay="0"/>
                                  </p:stCondLst>
                                  <p:childTnLst>
                                    <p:animMotion origin="layout" path="M 1.25E-6 0.03889 L 1.25E-6 1.85185E-6 " pathEditMode="relative" rAng="0" ptsTypes="AA">
                                      <p:cBhvr>
                                        <p:cTn id="104" dur="500" fill="hold"/>
                                        <p:tgtEl>
                                          <p:spTgt spid="33"/>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fade">
                                      <p:cBhvr>
                                        <p:cTn id="107" dur="250"/>
                                        <p:tgtEl>
                                          <p:spTgt spid="34"/>
                                        </p:tgtEl>
                                      </p:cBhvr>
                                    </p:animEffect>
                                  </p:childTnLst>
                                </p:cTn>
                              </p:par>
                              <p:par>
                                <p:cTn id="108" presetID="42" presetClass="path" presetSubtype="0" decel="100000" fill="hold" nodeType="withEffect">
                                  <p:stCondLst>
                                    <p:cond delay="0"/>
                                  </p:stCondLst>
                                  <p:childTnLst>
                                    <p:animMotion origin="layout" path="M 1.25E-6 0.03889 L 1.25E-6 1.85185E-6 " pathEditMode="relative" rAng="0" ptsTypes="AA">
                                      <p:cBhvr>
                                        <p:cTn id="109" dur="500" fill="hold"/>
                                        <p:tgtEl>
                                          <p:spTgt spid="34"/>
                                        </p:tgtEl>
                                        <p:attrNameLst>
                                          <p:attrName>ppt_x</p:attrName>
                                          <p:attrName>ppt_y</p:attrName>
                                        </p:attrNameLst>
                                      </p:cBhvr>
                                      <p:rCtr x="0" y="-1944"/>
                                    </p:animMotion>
                                  </p:childTnLst>
                                </p:cTn>
                              </p:par>
                              <p:par>
                                <p:cTn id="110" presetID="10" presetClass="entr" presetSubtype="0" fill="hold" nodeType="with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250"/>
                                        <p:tgtEl>
                                          <p:spTgt spid="35"/>
                                        </p:tgtEl>
                                      </p:cBhvr>
                                    </p:animEffect>
                                  </p:childTnLst>
                                </p:cTn>
                              </p:par>
                              <p:par>
                                <p:cTn id="113" presetID="42" presetClass="path" presetSubtype="0" decel="100000" fill="hold" nodeType="withEffect">
                                  <p:stCondLst>
                                    <p:cond delay="0"/>
                                  </p:stCondLst>
                                  <p:childTnLst>
                                    <p:animMotion origin="layout" path="M 1.25E-6 0.03889 L 1.25E-6 1.85185E-6 " pathEditMode="relative" rAng="0" ptsTypes="AA">
                                      <p:cBhvr>
                                        <p:cTn id="114" dur="500" fill="hold"/>
                                        <p:tgtEl>
                                          <p:spTgt spid="35"/>
                                        </p:tgtEl>
                                        <p:attrNameLst>
                                          <p:attrName>ppt_x</p:attrName>
                                          <p:attrName>ppt_y</p:attrName>
                                        </p:attrNameLst>
                                      </p:cBhvr>
                                      <p:rCtr x="0" y="-1944"/>
                                    </p:animMotion>
                                  </p:childTnLst>
                                </p:cTn>
                              </p:par>
                              <p:par>
                                <p:cTn id="115" presetID="10" presetClass="entr" presetSubtype="0" fill="hold" grpId="0" nodeType="with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fade">
                                      <p:cBhvr>
                                        <p:cTn id="117" dur="250"/>
                                        <p:tgtEl>
                                          <p:spTgt spid="36"/>
                                        </p:tgtEl>
                                      </p:cBhvr>
                                    </p:animEffect>
                                  </p:childTnLst>
                                </p:cTn>
                              </p:par>
                              <p:par>
                                <p:cTn id="118" presetID="42" presetClass="path" presetSubtype="0" decel="100000" fill="hold" grpId="1" nodeType="withEffect">
                                  <p:stCondLst>
                                    <p:cond delay="0"/>
                                  </p:stCondLst>
                                  <p:childTnLst>
                                    <p:animMotion origin="layout" path="M 1.25E-6 0.03889 L 1.25E-6 1.85185E-6 " pathEditMode="relative" rAng="0" ptsTypes="AA">
                                      <p:cBhvr>
                                        <p:cTn id="119" dur="500" fill="hold"/>
                                        <p:tgtEl>
                                          <p:spTgt spid="36"/>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250"/>
                                        <p:tgtEl>
                                          <p:spTgt spid="37"/>
                                        </p:tgtEl>
                                      </p:cBhvr>
                                    </p:animEffect>
                                  </p:childTnLst>
                                </p:cTn>
                              </p:par>
                              <p:par>
                                <p:cTn id="123" presetID="42" presetClass="path" presetSubtype="0" decel="100000" fill="hold" grpId="1" nodeType="withEffect">
                                  <p:stCondLst>
                                    <p:cond delay="0"/>
                                  </p:stCondLst>
                                  <p:childTnLst>
                                    <p:animMotion origin="layout" path="M 1.25E-6 0.03889 L 1.25E-6 1.85185E-6 " pathEditMode="relative" rAng="0" ptsTypes="AA">
                                      <p:cBhvr>
                                        <p:cTn id="124" dur="500" fill="hold"/>
                                        <p:tgtEl>
                                          <p:spTgt spid="37"/>
                                        </p:tgtEl>
                                        <p:attrNameLst>
                                          <p:attrName>ppt_x</p:attrName>
                                          <p:attrName>ppt_y</p:attrName>
                                        </p:attrNameLst>
                                      </p:cBhvr>
                                      <p:rCtr x="0" y="-1944"/>
                                    </p:animMotion>
                                  </p:childTnLst>
                                </p:cTn>
                              </p:par>
                              <p:par>
                                <p:cTn id="125" presetID="10" presetClass="entr" presetSubtype="0" fill="hold" grpId="0" nodeType="withEffect">
                                  <p:stCondLst>
                                    <p:cond delay="0"/>
                                  </p:stCondLst>
                                  <p:childTnLst>
                                    <p:set>
                                      <p:cBhvr>
                                        <p:cTn id="126" dur="1" fill="hold">
                                          <p:stCondLst>
                                            <p:cond delay="0"/>
                                          </p:stCondLst>
                                        </p:cTn>
                                        <p:tgtEl>
                                          <p:spTgt spid="55"/>
                                        </p:tgtEl>
                                        <p:attrNameLst>
                                          <p:attrName>style.visibility</p:attrName>
                                        </p:attrNameLst>
                                      </p:cBhvr>
                                      <p:to>
                                        <p:strVal val="visible"/>
                                      </p:to>
                                    </p:set>
                                    <p:animEffect transition="in" filter="fade">
                                      <p:cBhvr>
                                        <p:cTn id="127" dur="250"/>
                                        <p:tgtEl>
                                          <p:spTgt spid="55"/>
                                        </p:tgtEl>
                                      </p:cBhvr>
                                    </p:animEffect>
                                  </p:childTnLst>
                                </p:cTn>
                              </p:par>
                              <p:par>
                                <p:cTn id="128" presetID="42" presetClass="path" presetSubtype="0" decel="100000" fill="hold" grpId="1" nodeType="withEffect">
                                  <p:stCondLst>
                                    <p:cond delay="0"/>
                                  </p:stCondLst>
                                  <p:childTnLst>
                                    <p:animMotion origin="layout" path="M 1.25E-6 0.03889 L 1.25E-6 1.85185E-6 " pathEditMode="relative" rAng="0" ptsTypes="AA">
                                      <p:cBhvr>
                                        <p:cTn id="129" dur="500" fill="hold"/>
                                        <p:tgtEl>
                                          <p:spTgt spid="55"/>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250"/>
                                        <p:tgtEl>
                                          <p:spTgt spid="56"/>
                                        </p:tgtEl>
                                      </p:cBhvr>
                                    </p:animEffect>
                                  </p:childTnLst>
                                </p:cTn>
                              </p:par>
                              <p:par>
                                <p:cTn id="133" presetID="42" presetClass="path" presetSubtype="0" decel="100000" fill="hold" nodeType="withEffect">
                                  <p:stCondLst>
                                    <p:cond delay="0"/>
                                  </p:stCondLst>
                                  <p:childTnLst>
                                    <p:animMotion origin="layout" path="M 1.25E-6 0.03889 L 1.25E-6 1.85185E-6 " pathEditMode="relative" rAng="0" ptsTypes="AA">
                                      <p:cBhvr>
                                        <p:cTn id="134" dur="500" fill="hold"/>
                                        <p:tgtEl>
                                          <p:spTgt spid="56"/>
                                        </p:tgtEl>
                                        <p:attrNameLst>
                                          <p:attrName>ppt_x</p:attrName>
                                          <p:attrName>ppt_y</p:attrName>
                                        </p:attrNameLst>
                                      </p:cBhvr>
                                      <p:rCtr x="0" y="-1944"/>
                                    </p:animMotion>
                                  </p:childTnLst>
                                </p:cTn>
                              </p:par>
                              <p:par>
                                <p:cTn id="135" presetID="10" presetClass="entr" presetSubtype="0" fill="hold" grpId="0" nodeType="with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fade">
                                      <p:cBhvr>
                                        <p:cTn id="137" dur="250"/>
                                        <p:tgtEl>
                                          <p:spTgt spid="65"/>
                                        </p:tgtEl>
                                      </p:cBhvr>
                                    </p:animEffect>
                                  </p:childTnLst>
                                </p:cTn>
                              </p:par>
                              <p:par>
                                <p:cTn id="138" presetID="42" presetClass="path" presetSubtype="0" decel="100000" fill="hold" grpId="1" nodeType="withEffect">
                                  <p:stCondLst>
                                    <p:cond delay="0"/>
                                  </p:stCondLst>
                                  <p:childTnLst>
                                    <p:animMotion origin="layout" path="M 1.25E-6 0.03889 L 1.25E-6 1.85185E-6 " pathEditMode="relative" rAng="0" ptsTypes="AA">
                                      <p:cBhvr>
                                        <p:cTn id="139" dur="500" fill="hold"/>
                                        <p:tgtEl>
                                          <p:spTgt spid="65"/>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94"/>
                                        </p:tgtEl>
                                        <p:attrNameLst>
                                          <p:attrName>style.visibility</p:attrName>
                                        </p:attrNameLst>
                                      </p:cBhvr>
                                      <p:to>
                                        <p:strVal val="visible"/>
                                      </p:to>
                                    </p:set>
                                    <p:animEffect transition="in" filter="fade">
                                      <p:cBhvr>
                                        <p:cTn id="142" dur="250"/>
                                        <p:tgtEl>
                                          <p:spTgt spid="94"/>
                                        </p:tgtEl>
                                      </p:cBhvr>
                                    </p:animEffect>
                                  </p:childTnLst>
                                </p:cTn>
                              </p:par>
                              <p:par>
                                <p:cTn id="143" presetID="42" presetClass="path" presetSubtype="0" decel="100000" fill="hold" nodeType="withEffect">
                                  <p:stCondLst>
                                    <p:cond delay="0"/>
                                  </p:stCondLst>
                                  <p:childTnLst>
                                    <p:animMotion origin="layout" path="M 1.25E-6 0.03889 L 1.25E-6 1.85185E-6 " pathEditMode="relative" rAng="0" ptsTypes="AA">
                                      <p:cBhvr>
                                        <p:cTn id="144" dur="500" fill="hold"/>
                                        <p:tgtEl>
                                          <p:spTgt spid="94"/>
                                        </p:tgtEl>
                                        <p:attrNameLst>
                                          <p:attrName>ppt_x</p:attrName>
                                          <p:attrName>ppt_y</p:attrName>
                                        </p:attrNameLst>
                                      </p:cBhvr>
                                      <p:rCtr x="0" y="-1944"/>
                                    </p:animMotion>
                                  </p:childTnLst>
                                </p:cTn>
                              </p:par>
                              <p:par>
                                <p:cTn id="145" presetID="10" presetClass="entr" presetSubtype="0" fill="hold" nodeType="withEffect">
                                  <p:stCondLst>
                                    <p:cond delay="0"/>
                                  </p:stCondLst>
                                  <p:childTnLst>
                                    <p:set>
                                      <p:cBhvr>
                                        <p:cTn id="146" dur="1" fill="hold">
                                          <p:stCondLst>
                                            <p:cond delay="0"/>
                                          </p:stCondLst>
                                        </p:cTn>
                                        <p:tgtEl>
                                          <p:spTgt spid="109"/>
                                        </p:tgtEl>
                                        <p:attrNameLst>
                                          <p:attrName>style.visibility</p:attrName>
                                        </p:attrNameLst>
                                      </p:cBhvr>
                                      <p:to>
                                        <p:strVal val="visible"/>
                                      </p:to>
                                    </p:set>
                                    <p:animEffect transition="in" filter="fade">
                                      <p:cBhvr>
                                        <p:cTn id="147" dur="250"/>
                                        <p:tgtEl>
                                          <p:spTgt spid="109"/>
                                        </p:tgtEl>
                                      </p:cBhvr>
                                    </p:animEffect>
                                  </p:childTnLst>
                                </p:cTn>
                              </p:par>
                              <p:par>
                                <p:cTn id="148" presetID="42" presetClass="path" presetSubtype="0" decel="100000" fill="hold" nodeType="withEffect">
                                  <p:stCondLst>
                                    <p:cond delay="0"/>
                                  </p:stCondLst>
                                  <p:childTnLst>
                                    <p:animMotion origin="layout" path="M 1.25E-6 0.03889 L 1.25E-6 1.85185E-6 " pathEditMode="relative" rAng="0" ptsTypes="AA">
                                      <p:cBhvr>
                                        <p:cTn id="149" dur="500" fill="hold"/>
                                        <p:tgtEl>
                                          <p:spTgt spid="109"/>
                                        </p:tgtEl>
                                        <p:attrNameLst>
                                          <p:attrName>ppt_x</p:attrName>
                                          <p:attrName>ppt_y</p:attrName>
                                        </p:attrNameLst>
                                      </p:cBhvr>
                                      <p:rCtr x="0" y="-1944"/>
                                    </p:animMotion>
                                  </p:childTnLst>
                                </p:cTn>
                              </p:par>
                              <p:par>
                                <p:cTn id="150" presetID="10" presetClass="entr" presetSubtype="0" fill="hold" nodeType="withEffect">
                                  <p:stCondLst>
                                    <p:cond delay="0"/>
                                  </p:stCondLst>
                                  <p:childTnLst>
                                    <p:set>
                                      <p:cBhvr>
                                        <p:cTn id="151" dur="1" fill="hold">
                                          <p:stCondLst>
                                            <p:cond delay="0"/>
                                          </p:stCondLst>
                                        </p:cTn>
                                        <p:tgtEl>
                                          <p:spTgt spid="5"/>
                                        </p:tgtEl>
                                        <p:attrNameLst>
                                          <p:attrName>style.visibility</p:attrName>
                                        </p:attrNameLst>
                                      </p:cBhvr>
                                      <p:to>
                                        <p:strVal val="visible"/>
                                      </p:to>
                                    </p:set>
                                    <p:animEffect transition="in" filter="fade">
                                      <p:cBhvr>
                                        <p:cTn id="152" dur="250"/>
                                        <p:tgtEl>
                                          <p:spTgt spid="5"/>
                                        </p:tgtEl>
                                      </p:cBhvr>
                                    </p:animEffect>
                                  </p:childTnLst>
                                </p:cTn>
                              </p:par>
                              <p:par>
                                <p:cTn id="153" presetID="42" presetClass="path" presetSubtype="0" decel="100000" fill="hold" nodeType="withEffect">
                                  <p:stCondLst>
                                    <p:cond delay="0"/>
                                  </p:stCondLst>
                                  <p:childTnLst>
                                    <p:animMotion origin="layout" path="M 1.25E-6 0.03889 L 1.25E-6 1.85185E-6 " pathEditMode="relative" rAng="0" ptsTypes="AA">
                                      <p:cBhvr>
                                        <p:cTn id="154" dur="500" fill="hold"/>
                                        <p:tgtEl>
                                          <p:spTgt spid="5"/>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52" grpId="0" animBg="1"/>
      <p:bldP spid="52" grpId="1" animBg="1"/>
      <p:bldP spid="54" grpId="0" animBg="1"/>
      <p:bldP spid="54" grpId="1" animBg="1"/>
      <p:bldP spid="57" grpId="0" animBg="1"/>
      <p:bldP spid="57" grpId="1" animBg="1"/>
      <p:bldP spid="59" grpId="0" animBg="1"/>
      <p:bldP spid="59" grpId="1" animBg="1"/>
      <p:bldP spid="24" grpId="0"/>
      <p:bldP spid="24" grpId="1"/>
      <p:bldP spid="26" grpId="0"/>
      <p:bldP spid="26" grpId="1"/>
      <p:bldP spid="28" grpId="0"/>
      <p:bldP spid="28" grpId="1"/>
      <p:bldP spid="31" grpId="0"/>
      <p:bldP spid="31" grpId="1"/>
      <p:bldP spid="33" grpId="0"/>
      <p:bldP spid="33" grpId="1"/>
      <p:bldP spid="36" grpId="0" animBg="1"/>
      <p:bldP spid="36" grpId="1" animBg="1"/>
      <p:bldP spid="37" grpId="0"/>
      <p:bldP spid="37" grpId="1"/>
      <p:bldP spid="55" grpId="0" animBg="1"/>
      <p:bldP spid="55" grpId="1" animBg="1"/>
      <p:bldP spid="65" grpId="0"/>
      <p:bldP spid="65" grpId="1"/>
      <p:bldP spid="3" grpId="0"/>
      <p:bldP spid="3"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and object storage</a:t>
            </a:r>
            <a:br>
              <a:rPr lang="en-US" dirty="0"/>
            </a:br>
            <a:r>
              <a:rPr lang="en-US" sz="2000" dirty="0">
                <a:solidFill>
                  <a:schemeClr val="accent1"/>
                </a:solidFill>
                <a:latin typeface="Segoe UI Semibold"/>
              </a:rPr>
              <a:t>Directly access any data on object storage</a:t>
            </a: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19237" y="2380208"/>
            <a:ext cx="751938" cy="751938"/>
          </a:xfrm>
          <a:prstGeom prst="rect">
            <a:avLst/>
          </a:prstGeom>
        </p:spPr>
      </p:pic>
      <p:sp>
        <p:nvSpPr>
          <p:cNvPr id="10" name="Rectangle: Rounded Corners 9" descr="Dashed box">
            <a:extLst>
              <a:ext uri="{FF2B5EF4-FFF2-40B4-BE49-F238E27FC236}">
                <a16:creationId xmlns:a16="http://schemas.microsoft.com/office/drawing/2014/main" id="{27AAF9A9-8B82-8B99-DB7F-DB82B54913A7}"/>
              </a:ext>
            </a:extLst>
          </p:cNvPr>
          <p:cNvSpPr/>
          <p:nvPr/>
        </p:nvSpPr>
        <p:spPr bwMode="auto">
          <a:xfrm>
            <a:off x="1236663" y="2233756"/>
            <a:ext cx="9717087" cy="2426753"/>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4994866" y="4140442"/>
            <a:ext cx="5838691" cy="38301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mj-lt"/>
              </a:rPr>
              <a:t>S3 compatible storage</a:t>
            </a:r>
            <a:endPar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ndParaRPr>
          </a:p>
        </p:txBody>
      </p:sp>
      <p:sp>
        <p:nvSpPr>
          <p:cNvPr id="6" name="TextBox 5">
            <a:extLst>
              <a:ext uri="{FF2B5EF4-FFF2-40B4-BE49-F238E27FC236}">
                <a16:creationId xmlns:a16="http://schemas.microsoft.com/office/drawing/2014/main" id="{F466DCA2-6B5B-4DB3-8094-A23B6D2E722F}"/>
              </a:ext>
            </a:extLst>
          </p:cNvPr>
          <p:cNvSpPr txBox="1"/>
          <p:nvPr/>
        </p:nvSpPr>
        <p:spPr>
          <a:xfrm>
            <a:off x="1356852" y="3763044"/>
            <a:ext cx="9476707" cy="283516"/>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mj-lt"/>
                <a:ea typeface="+mn-ea"/>
                <a:cs typeface="Segoe UI Semibold"/>
              </a:rPr>
              <a:t>HTTPS REST API</a:t>
            </a:r>
          </a:p>
        </p:txBody>
      </p:sp>
      <p:sp>
        <p:nvSpPr>
          <p:cNvPr id="20" name="Rectangle 19">
            <a:extLst>
              <a:ext uri="{FF2B5EF4-FFF2-40B4-BE49-F238E27FC236}">
                <a16:creationId xmlns:a16="http://schemas.microsoft.com/office/drawing/2014/main" id="{15B1E8F2-29AB-40EC-A1A3-28DD8A06E4EF}"/>
              </a:ext>
            </a:extLst>
          </p:cNvPr>
          <p:cNvSpPr/>
          <p:nvPr/>
        </p:nvSpPr>
        <p:spPr bwMode="auto">
          <a:xfrm>
            <a:off x="1356853" y="3295285"/>
            <a:ext cx="4806624"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OPENROWSET, EXTERNAL TABLE, CETAS</a:t>
            </a:r>
          </a:p>
        </p:txBody>
      </p:sp>
      <p:sp>
        <p:nvSpPr>
          <p:cNvPr id="13" name="Rectangle 12">
            <a:extLst>
              <a:ext uri="{FF2B5EF4-FFF2-40B4-BE49-F238E27FC236}">
                <a16:creationId xmlns:a16="http://schemas.microsoft.com/office/drawing/2014/main" id="{FABD4D80-9DE9-7F76-250C-E4418C2858DE}"/>
              </a:ext>
            </a:extLst>
          </p:cNvPr>
          <p:cNvSpPr/>
          <p:nvPr/>
        </p:nvSpPr>
        <p:spPr bwMode="auto">
          <a:xfrm>
            <a:off x="6269610" y="3295285"/>
            <a:ext cx="4563950" cy="383155"/>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BACKUP/RESTORE</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1361374" y="4141505"/>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ABS</a:t>
            </a:r>
          </a:p>
        </p:txBody>
      </p:sp>
      <p:sp>
        <p:nvSpPr>
          <p:cNvPr id="31" name="Rectangle 30">
            <a:extLst>
              <a:ext uri="{FF2B5EF4-FFF2-40B4-BE49-F238E27FC236}">
                <a16:creationId xmlns:a16="http://schemas.microsoft.com/office/drawing/2014/main" id="{BB33EBAA-11EE-743B-54EF-2BEF934E48CD}"/>
              </a:ext>
            </a:extLst>
          </p:cNvPr>
          <p:cNvSpPr/>
          <p:nvPr/>
        </p:nvSpPr>
        <p:spPr bwMode="auto">
          <a:xfrm>
            <a:off x="3178119" y="4140442"/>
            <a:ext cx="1710613" cy="383155"/>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40075">
                      <a:srgbClr val="FFFFFF"/>
                    </a:gs>
                    <a:gs pos="30000">
                      <a:srgbClr val="FFFFFF"/>
                    </a:gs>
                  </a:gsLst>
                  <a:lin ang="5400000" scaled="0"/>
                </a:gradFill>
                <a:effectLst/>
                <a:uLnTx/>
                <a:uFillTx/>
                <a:latin typeface="+mj-lt"/>
                <a:ea typeface="+mn-ea"/>
                <a:cs typeface="+mn-cs"/>
              </a:rPr>
              <a:t>ADLS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1356852" y="4805952"/>
            <a:ext cx="4836559"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Parquet, Delta, csv, text</a:t>
            </a:r>
          </a:p>
        </p:txBody>
      </p:sp>
      <p:sp>
        <p:nvSpPr>
          <p:cNvPr id="32" name="Rectangle 31">
            <a:extLst>
              <a:ext uri="{FF2B5EF4-FFF2-40B4-BE49-F238E27FC236}">
                <a16:creationId xmlns:a16="http://schemas.microsoft.com/office/drawing/2014/main" id="{B07207B1-D005-B582-F9B3-45BE38E275F8}"/>
              </a:ext>
            </a:extLst>
          </p:cNvPr>
          <p:cNvSpPr/>
          <p:nvPr/>
        </p:nvSpPr>
        <p:spPr bwMode="auto">
          <a:xfrm>
            <a:off x="6300627" y="4805952"/>
            <a:ext cx="4532930" cy="383155"/>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solidFill>
                <a:effectLst/>
                <a:uLnTx/>
                <a:uFillTx/>
                <a:latin typeface="+mj-lt"/>
                <a:ea typeface="+mn-ea"/>
                <a:cs typeface="+mn-cs"/>
              </a:rPr>
              <a:t>SQL backup files</a:t>
            </a:r>
          </a:p>
        </p:txBody>
      </p:sp>
      <p:pic>
        <p:nvPicPr>
          <p:cNvPr id="4108" name="Picture 2" descr="See the source image">
            <a:extLst>
              <a:ext uri="{FF2B5EF4-FFF2-40B4-BE49-F238E27FC236}">
                <a16:creationId xmlns:a16="http://schemas.microsoft.com/office/drawing/2014/main" id="{DC88AA78-D71C-648A-8401-95A2318841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26179" y="5390070"/>
            <a:ext cx="1364525" cy="716375"/>
          </a:xfrm>
          <a:prstGeom prst="rect">
            <a:avLst/>
          </a:prstGeom>
          <a:noFill/>
        </p:spPr>
      </p:pic>
      <p:pic>
        <p:nvPicPr>
          <p:cNvPr id="1028" name="Picture 4" descr="See the source image">
            <a:extLst>
              <a:ext uri="{FF2B5EF4-FFF2-40B4-BE49-F238E27FC236}">
                <a16:creationId xmlns:a16="http://schemas.microsoft.com/office/drawing/2014/main" id="{CCE2F179-5BCF-01BE-9275-05F0020666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6387" y="5263352"/>
            <a:ext cx="967690" cy="967690"/>
          </a:xfrm>
          <a:prstGeom prst="rect">
            <a:avLst/>
          </a:prstGeom>
          <a:noFill/>
          <a:extLst>
            <a:ext uri="{909E8E84-426E-40DD-AFC4-6F175D3DCCD1}">
              <a14:hiddenFill xmlns:a14="http://schemas.microsoft.com/office/drawing/2010/main">
                <a:solidFill>
                  <a:srgbClr val="FFFFFF"/>
                </a:solidFill>
              </a14:hiddenFill>
            </a:ext>
          </a:extLst>
        </p:spPr>
      </p:pic>
      <p:sp>
        <p:nvSpPr>
          <p:cNvPr id="94" name="TextBox 93">
            <a:extLst>
              <a:ext uri="{FF2B5EF4-FFF2-40B4-BE49-F238E27FC236}">
                <a16:creationId xmlns:a16="http://schemas.microsoft.com/office/drawing/2014/main" id="{2156290C-AC9A-183A-9B2B-04949D0A5F06}"/>
              </a:ext>
            </a:extLst>
          </p:cNvPr>
          <p:cNvSpPr txBox="1"/>
          <p:nvPr/>
        </p:nvSpPr>
        <p:spPr>
          <a:xfrm>
            <a:off x="1380768" y="2300424"/>
            <a:ext cx="666269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3810DC30-3789-48E0-BE05-B41814100E1A}"/>
              </a:ext>
              <a:ext uri="{C183D7F6-B498-43B3-948B-1728B52AA6E4}">
                <adec:decorative xmlns:adec="http://schemas.microsoft.com/office/drawing/2017/decorative" val="1"/>
              </a:ext>
            </a:extLst>
          </p:cNvPr>
          <p:cNvSpPr/>
          <p:nvPr/>
        </p:nvSpPr>
        <p:spPr bwMode="auto">
          <a:xfrm>
            <a:off x="5719237" y="5335849"/>
            <a:ext cx="511432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098" name="Picture 2" descr="Icon&#10;&#10;Description automatically generated">
            <a:extLst>
              <a:ext uri="{FF2B5EF4-FFF2-40B4-BE49-F238E27FC236}">
                <a16:creationId xmlns:a16="http://schemas.microsoft.com/office/drawing/2014/main" id="{EEF5CAA4-AB07-48F2-8F88-97B366F723E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45107" y="5398026"/>
            <a:ext cx="587368" cy="587368"/>
          </a:xfrm>
          <a:prstGeom prst="rect">
            <a:avLst/>
          </a:prstGeom>
          <a:noFill/>
        </p:spPr>
      </p:pic>
      <p:pic>
        <p:nvPicPr>
          <p:cNvPr id="5122" name="Picture 2" descr="Icon&#10;&#10;Description automatically generated">
            <a:extLst>
              <a:ext uri="{FF2B5EF4-FFF2-40B4-BE49-F238E27FC236}">
                <a16:creationId xmlns:a16="http://schemas.microsoft.com/office/drawing/2014/main" id="{A0C81C33-BB90-4B85-A8D5-DC7AC2CC39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01627" y="6182572"/>
            <a:ext cx="993512" cy="149932"/>
          </a:xfrm>
          <a:prstGeom prst="rect">
            <a:avLst/>
          </a:prstGeom>
          <a:noFill/>
        </p:spPr>
      </p:pic>
      <p:pic>
        <p:nvPicPr>
          <p:cNvPr id="3074" name="Picture 2" descr="See the source image">
            <a:extLst>
              <a:ext uri="{FF2B5EF4-FFF2-40B4-BE49-F238E27FC236}">
                <a16:creationId xmlns:a16="http://schemas.microsoft.com/office/drawing/2014/main" id="{92108E9D-119A-400E-87CE-E482D9710CB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4513" t="-3939" r="16821"/>
          <a:stretch/>
        </p:blipFill>
        <p:spPr bwMode="auto">
          <a:xfrm>
            <a:off x="9056307" y="5489654"/>
            <a:ext cx="769504" cy="390230"/>
          </a:xfrm>
          <a:prstGeom prst="rect">
            <a:avLst/>
          </a:prstGeom>
          <a:noFill/>
        </p:spPr>
      </p:pic>
      <p:pic>
        <p:nvPicPr>
          <p:cNvPr id="6146" name="Picture 2" descr="A picture containing text, clipart&#10;&#10;Description automatically generated">
            <a:extLst>
              <a:ext uri="{FF2B5EF4-FFF2-40B4-BE49-F238E27FC236}">
                <a16:creationId xmlns:a16="http://schemas.microsoft.com/office/drawing/2014/main" id="{9F4B7289-16B4-468C-8836-C370257DA1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49643" y="5438620"/>
            <a:ext cx="535356" cy="535355"/>
          </a:xfrm>
          <a:prstGeom prst="rect">
            <a:avLst/>
          </a:prstGeom>
          <a:noFill/>
        </p:spPr>
      </p:pic>
      <p:pic>
        <p:nvPicPr>
          <p:cNvPr id="9" name="Picture 8" descr="A picture containing text, clipart&#10;&#10;Description automatically generated">
            <a:extLst>
              <a:ext uri="{FF2B5EF4-FFF2-40B4-BE49-F238E27FC236}">
                <a16:creationId xmlns:a16="http://schemas.microsoft.com/office/drawing/2014/main" id="{C56D0235-B968-44CC-B001-F155B8A8DE90}"/>
              </a:ext>
            </a:extLst>
          </p:cNvPr>
          <p:cNvPicPr>
            <a:picLocks noChangeAspect="1"/>
          </p:cNvPicPr>
          <p:nvPr/>
        </p:nvPicPr>
        <p:blipFill>
          <a:blip r:embed="rId11"/>
          <a:stretch>
            <a:fillRect/>
          </a:stretch>
        </p:blipFill>
        <p:spPr>
          <a:xfrm>
            <a:off x="5938897" y="6153415"/>
            <a:ext cx="1189193" cy="208752"/>
          </a:xfrm>
          <a:prstGeom prst="rect">
            <a:avLst/>
          </a:prstGeom>
        </p:spPr>
      </p:pic>
      <p:pic>
        <p:nvPicPr>
          <p:cNvPr id="21" name="Picture 20" descr="A picture containing text&#10;&#10;Description automatically generated">
            <a:extLst>
              <a:ext uri="{FF2B5EF4-FFF2-40B4-BE49-F238E27FC236}">
                <a16:creationId xmlns:a16="http://schemas.microsoft.com/office/drawing/2014/main" id="{E5F51FFF-FC80-DDDC-9AA8-9EB8DD003107}"/>
              </a:ext>
            </a:extLst>
          </p:cNvPr>
          <p:cNvPicPr>
            <a:picLocks noChangeAspect="1"/>
          </p:cNvPicPr>
          <p:nvPr/>
        </p:nvPicPr>
        <p:blipFill>
          <a:blip r:embed="rId12"/>
          <a:stretch>
            <a:fillRect/>
          </a:stretch>
        </p:blipFill>
        <p:spPr>
          <a:xfrm>
            <a:off x="9868677" y="6046772"/>
            <a:ext cx="786708" cy="393354"/>
          </a:xfrm>
          <a:prstGeom prst="rect">
            <a:avLst/>
          </a:prstGeom>
        </p:spPr>
      </p:pic>
      <p:pic>
        <p:nvPicPr>
          <p:cNvPr id="7" name="Picture 2" descr="See the source image">
            <a:extLst>
              <a:ext uri="{FF2B5EF4-FFF2-40B4-BE49-F238E27FC236}">
                <a16:creationId xmlns:a16="http://schemas.microsoft.com/office/drawing/2014/main" id="{D88B7EA4-1A15-F82A-6045-C1F9217DFC6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41099" y="5477298"/>
            <a:ext cx="1080176" cy="408067"/>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9F67B9C6-F3D3-FABB-7905-A4E6C822A64B}"/>
              </a:ext>
              <a:ext uri="{C183D7F6-B498-43B3-948B-1728B52AA6E4}">
                <adec:decorative xmlns:adec="http://schemas.microsoft.com/office/drawing/2017/decorative" val="1"/>
              </a:ext>
            </a:extLst>
          </p:cNvPr>
          <p:cNvSpPr/>
          <p:nvPr/>
        </p:nvSpPr>
        <p:spPr bwMode="auto">
          <a:xfrm>
            <a:off x="295273" y="1439989"/>
            <a:ext cx="11603039" cy="620710"/>
          </a:xfrm>
          <a:prstGeom prst="roundRect">
            <a:avLst>
              <a:gd name="adj" fmla="val 15468"/>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2" name="TextBox 11">
            <a:extLst>
              <a:ext uri="{FF2B5EF4-FFF2-40B4-BE49-F238E27FC236}">
                <a16:creationId xmlns:a16="http://schemas.microsoft.com/office/drawing/2014/main" id="{66BA1BDA-21C7-736C-9446-A43EC4A64893}"/>
              </a:ext>
            </a:extLst>
          </p:cNvPr>
          <p:cNvSpPr txBox="1"/>
          <p:nvPr/>
        </p:nvSpPr>
        <p:spPr>
          <a:xfrm>
            <a:off x="588263" y="1593288"/>
            <a:ext cx="11018520" cy="307777"/>
          </a:xfrm>
          <a:prstGeom prst="rect">
            <a:avLst/>
          </a:prstGeom>
          <a:noFill/>
        </p:spPr>
        <p:txBody>
          <a:bodyPr wrap="square" lIns="0" tIns="0" rIns="18288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dirty="0">
                <a:ln>
                  <a:noFill/>
                </a:ln>
                <a:gradFill>
                  <a:gsLst>
                    <a:gs pos="2917">
                      <a:srgbClr val="1A1A1A"/>
                    </a:gs>
                    <a:gs pos="30000">
                      <a:srgbClr val="1A1A1A"/>
                    </a:gs>
                  </a:gsLst>
                  <a:lin ang="5400000" scaled="0"/>
                </a:gradFill>
                <a:effectLst/>
                <a:uLnTx/>
                <a:uFillTx/>
                <a:latin typeface="+mj-lt"/>
                <a:ea typeface="+mn-ea"/>
                <a:cs typeface="+mn-cs"/>
              </a:rPr>
              <a:t>Challenge: </a:t>
            </a:r>
            <a:r>
              <a:rPr kumimoji="0" lang="en-US" sz="2000" i="0" u="none" strike="noStrike" kern="1200" cap="none" spc="0" normalizeH="0" baseline="0" noProof="0" dirty="0">
                <a:ln>
                  <a:noFill/>
                </a:ln>
                <a:solidFill>
                  <a:srgbClr val="0078D4"/>
                </a:solidFill>
                <a:effectLst/>
                <a:uLnTx/>
                <a:uFillTx/>
                <a:latin typeface="+mj-lt"/>
                <a:ea typeface="+mn-ea"/>
                <a:cs typeface="+mn-cs"/>
              </a:rPr>
              <a:t>I need to access data on modern object storage systems through SQL</a:t>
            </a:r>
          </a:p>
        </p:txBody>
      </p:sp>
      <p:pic>
        <p:nvPicPr>
          <p:cNvPr id="8" name="Picture 7" descr="Logo&#10;&#10;Description automatically generated">
            <a:extLst>
              <a:ext uri="{FF2B5EF4-FFF2-40B4-BE49-F238E27FC236}">
                <a16:creationId xmlns:a16="http://schemas.microsoft.com/office/drawing/2014/main" id="{5AAF30E6-4B1B-A136-3C42-50C695C3D5D8}"/>
              </a:ext>
            </a:extLst>
          </p:cNvPr>
          <p:cNvPicPr>
            <a:picLocks noChangeAspect="1"/>
          </p:cNvPicPr>
          <p:nvPr/>
        </p:nvPicPr>
        <p:blipFill>
          <a:blip r:embed="rId14"/>
          <a:stretch>
            <a:fillRect/>
          </a:stretch>
        </p:blipFill>
        <p:spPr>
          <a:xfrm>
            <a:off x="6207872" y="5549421"/>
            <a:ext cx="541422" cy="313751"/>
          </a:xfrm>
          <a:prstGeom prst="rect">
            <a:avLst/>
          </a:prstGeom>
        </p:spPr>
      </p:pic>
    </p:spTree>
    <p:extLst>
      <p:ext uri="{BB962C8B-B14F-4D97-AF65-F5344CB8AC3E}">
        <p14:creationId xmlns:p14="http://schemas.microsoft.com/office/powerpoint/2010/main" val="3696967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028"/>
                                        </p:tgtEl>
                                        <p:attrNameLst>
                                          <p:attrName>style.visibility</p:attrName>
                                        </p:attrNameLst>
                                      </p:cBhvr>
                                      <p:to>
                                        <p:strVal val="visible"/>
                                      </p:to>
                                    </p:set>
                                    <p:animEffect transition="in" filter="fade">
                                      <p:cBhvr>
                                        <p:cTn id="40" dur="500"/>
                                        <p:tgtEl>
                                          <p:spTgt spid="1028"/>
                                        </p:tgtEl>
                                      </p:cBhvr>
                                    </p:animEffect>
                                  </p:childTnLst>
                                </p:cTn>
                              </p:par>
                              <p:par>
                                <p:cTn id="41" presetID="10" presetClass="entr" presetSubtype="0" fill="hold" nodeType="withEffect">
                                  <p:stCondLst>
                                    <p:cond delay="0"/>
                                  </p:stCondLst>
                                  <p:childTnLst>
                                    <p:set>
                                      <p:cBhvr>
                                        <p:cTn id="42" dur="1" fill="hold">
                                          <p:stCondLst>
                                            <p:cond delay="0"/>
                                          </p:stCondLst>
                                        </p:cTn>
                                        <p:tgtEl>
                                          <p:spTgt spid="4108"/>
                                        </p:tgtEl>
                                        <p:attrNameLst>
                                          <p:attrName>style.visibility</p:attrName>
                                        </p:attrNameLst>
                                      </p:cBhvr>
                                      <p:to>
                                        <p:strVal val="visible"/>
                                      </p:to>
                                    </p:set>
                                    <p:animEffect transition="in" filter="fade">
                                      <p:cBhvr>
                                        <p:cTn id="43" dur="500"/>
                                        <p:tgtEl>
                                          <p:spTgt spid="4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4"/>
                                        </p:tgtEl>
                                        <p:attrNameLst>
                                          <p:attrName>style.visibility</p:attrName>
                                        </p:attrNameLst>
                                      </p:cBhvr>
                                      <p:to>
                                        <p:strVal val="visible"/>
                                      </p:to>
                                    </p:set>
                                    <p:animEffect transition="in" filter="fade">
                                      <p:cBhvr>
                                        <p:cTn id="46" dur="500"/>
                                        <p:tgtEl>
                                          <p:spTgt spid="44"/>
                                        </p:tgtEl>
                                      </p:cBhvr>
                                    </p:animEffect>
                                  </p:childTnLst>
                                </p:cTn>
                              </p:par>
                              <p:par>
                                <p:cTn id="47" presetID="10" presetClass="entr" presetSubtype="0" fill="hold" nodeType="withEffect">
                                  <p:stCondLst>
                                    <p:cond delay="0"/>
                                  </p:stCondLst>
                                  <p:childTnLst>
                                    <p:set>
                                      <p:cBhvr>
                                        <p:cTn id="48" dur="1" fill="hold">
                                          <p:stCondLst>
                                            <p:cond delay="0"/>
                                          </p:stCondLst>
                                        </p:cTn>
                                        <p:tgtEl>
                                          <p:spTgt spid="4098"/>
                                        </p:tgtEl>
                                        <p:attrNameLst>
                                          <p:attrName>style.visibility</p:attrName>
                                        </p:attrNameLst>
                                      </p:cBhvr>
                                      <p:to>
                                        <p:strVal val="visible"/>
                                      </p:to>
                                    </p:set>
                                    <p:animEffect transition="in" filter="fade">
                                      <p:cBhvr>
                                        <p:cTn id="49" dur="500"/>
                                        <p:tgtEl>
                                          <p:spTgt spid="4098"/>
                                        </p:tgtEl>
                                      </p:cBhvr>
                                    </p:animEffect>
                                  </p:childTnLst>
                                </p:cTn>
                              </p:par>
                              <p:par>
                                <p:cTn id="50" presetID="10" presetClass="entr" presetSubtype="0" fill="hold" nodeType="withEffect">
                                  <p:stCondLst>
                                    <p:cond delay="0"/>
                                  </p:stCondLst>
                                  <p:childTnLst>
                                    <p:set>
                                      <p:cBhvr>
                                        <p:cTn id="51" dur="1" fill="hold">
                                          <p:stCondLst>
                                            <p:cond delay="0"/>
                                          </p:stCondLst>
                                        </p:cTn>
                                        <p:tgtEl>
                                          <p:spTgt spid="5122"/>
                                        </p:tgtEl>
                                        <p:attrNameLst>
                                          <p:attrName>style.visibility</p:attrName>
                                        </p:attrNameLst>
                                      </p:cBhvr>
                                      <p:to>
                                        <p:strVal val="visible"/>
                                      </p:to>
                                    </p:set>
                                    <p:animEffect transition="in" filter="fade">
                                      <p:cBhvr>
                                        <p:cTn id="52" dur="500"/>
                                        <p:tgtEl>
                                          <p:spTgt spid="5122"/>
                                        </p:tgtEl>
                                      </p:cBhvr>
                                    </p:animEffect>
                                  </p:childTnLst>
                                </p:cTn>
                              </p:par>
                              <p:par>
                                <p:cTn id="53" presetID="10" presetClass="entr" presetSubtype="0" fill="hold" nodeType="withEffect">
                                  <p:stCondLst>
                                    <p:cond delay="0"/>
                                  </p:stCondLst>
                                  <p:childTnLst>
                                    <p:set>
                                      <p:cBhvr>
                                        <p:cTn id="54" dur="1" fill="hold">
                                          <p:stCondLst>
                                            <p:cond delay="0"/>
                                          </p:stCondLst>
                                        </p:cTn>
                                        <p:tgtEl>
                                          <p:spTgt spid="3074"/>
                                        </p:tgtEl>
                                        <p:attrNameLst>
                                          <p:attrName>style.visibility</p:attrName>
                                        </p:attrNameLst>
                                      </p:cBhvr>
                                      <p:to>
                                        <p:strVal val="visible"/>
                                      </p:to>
                                    </p:set>
                                    <p:animEffect transition="in" filter="fade">
                                      <p:cBhvr>
                                        <p:cTn id="55" dur="500"/>
                                        <p:tgtEl>
                                          <p:spTgt spid="3074"/>
                                        </p:tgtEl>
                                      </p:cBhvr>
                                    </p:animEffect>
                                  </p:childTnLst>
                                </p:cTn>
                              </p:par>
                              <p:par>
                                <p:cTn id="56" presetID="10" presetClass="entr" presetSubtype="0" fill="hold" nodeType="withEffect">
                                  <p:stCondLst>
                                    <p:cond delay="0"/>
                                  </p:stCondLst>
                                  <p:childTnLst>
                                    <p:set>
                                      <p:cBhvr>
                                        <p:cTn id="57" dur="1" fill="hold">
                                          <p:stCondLst>
                                            <p:cond delay="0"/>
                                          </p:stCondLst>
                                        </p:cTn>
                                        <p:tgtEl>
                                          <p:spTgt spid="6146"/>
                                        </p:tgtEl>
                                        <p:attrNameLst>
                                          <p:attrName>style.visibility</p:attrName>
                                        </p:attrNameLst>
                                      </p:cBhvr>
                                      <p:to>
                                        <p:strVal val="visible"/>
                                      </p:to>
                                    </p:set>
                                    <p:animEffect transition="in" filter="fade">
                                      <p:cBhvr>
                                        <p:cTn id="58" dur="500"/>
                                        <p:tgtEl>
                                          <p:spTgt spid="6146"/>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500"/>
                                        <p:tgtEl>
                                          <p:spTgt spid="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500"/>
                                        <p:tgtEl>
                                          <p:spTgt spid="3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
                                        </p:tgtEl>
                                        <p:attrNameLst>
                                          <p:attrName>style.visibility</p:attrName>
                                        </p:attrNameLst>
                                      </p:cBhvr>
                                      <p:to>
                                        <p:strVal val="visible"/>
                                      </p:to>
                                    </p:set>
                                    <p:animEffect transition="in" filter="fade">
                                      <p:cBhvr>
                                        <p:cTn id="7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7" grpId="0" animBg="1"/>
      <p:bldP spid="6" grpId="0" animBg="1"/>
      <p:bldP spid="20" grpId="0" animBg="1"/>
      <p:bldP spid="13" grpId="0" animBg="1"/>
      <p:bldP spid="29" grpId="0" animBg="1"/>
      <p:bldP spid="31" grpId="0" animBg="1"/>
      <p:bldP spid="23" grpId="0" animBg="1"/>
      <p:bldP spid="32" grpId="0" animBg="1"/>
      <p:bldP spid="94" grpId="0"/>
      <p:bldP spid="4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0435B5E5-D696-F512-C742-5A54D235CD7A}"/>
              </a:ext>
              <a:ext uri="{C183D7F6-B498-43B3-948B-1728B52AA6E4}">
                <adec:decorative xmlns:adec="http://schemas.microsoft.com/office/drawing/2017/decorative" val="1"/>
              </a:ext>
            </a:extLst>
          </p:cNvPr>
          <p:cNvSpPr/>
          <p:nvPr/>
        </p:nvSpPr>
        <p:spPr bwMode="auto">
          <a:xfrm>
            <a:off x="8138077"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2E00CA1D-0BA6-5A17-181C-8D486ACB3E2F}"/>
              </a:ext>
              <a:ext uri="{C183D7F6-B498-43B3-948B-1728B52AA6E4}">
                <adec:decorative xmlns:adec="http://schemas.microsoft.com/office/drawing/2017/decorative" val="1"/>
              </a:ext>
            </a:extLst>
          </p:cNvPr>
          <p:cNvSpPr/>
          <p:nvPr/>
        </p:nvSpPr>
        <p:spPr bwMode="auto">
          <a:xfrm>
            <a:off x="4357338"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A8B1BD7D-C7E5-9CC3-21EC-622F2660DF71}"/>
              </a:ext>
              <a:ext uri="{C183D7F6-B498-43B3-948B-1728B52AA6E4}">
                <adec:decorative xmlns:adec="http://schemas.microsoft.com/office/drawing/2017/decorative" val="1"/>
              </a:ext>
            </a:extLst>
          </p:cNvPr>
          <p:cNvSpPr/>
          <p:nvPr/>
        </p:nvSpPr>
        <p:spPr bwMode="auto">
          <a:xfrm>
            <a:off x="588263" y="2017713"/>
            <a:ext cx="3477325" cy="4251325"/>
          </a:xfrm>
          <a:prstGeom prst="roundRect">
            <a:avLst>
              <a:gd name="adj" fmla="val 3766"/>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939B251-2A0E-0015-8BF5-420453E72F2E}"/>
              </a:ext>
            </a:extLst>
          </p:cNvPr>
          <p:cNvSpPr/>
          <p:nvPr/>
        </p:nvSpPr>
        <p:spPr>
          <a:xfrm>
            <a:off x="981855"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lvl="0" defTabSz="932472" fontAlgn="base">
              <a:spcBef>
                <a:spcPct val="0"/>
              </a:spcBef>
              <a:spcAft>
                <a:spcPts val="2400"/>
              </a:spcAft>
            </a:pPr>
            <a:r>
              <a:rPr lang="en-US" sz="2000" dirty="0">
                <a:solidFill>
                  <a:schemeClr val="accent1"/>
                </a:solidFill>
                <a:latin typeface="+mj-lt"/>
              </a:rPr>
              <a:t>S3</a:t>
            </a:r>
            <a:r>
              <a:rPr lang="en-US" sz="2000" dirty="0">
                <a:solidFill>
                  <a:srgbClr val="0078D4"/>
                </a:solidFill>
                <a:latin typeface="+mj-lt"/>
              </a:rPr>
              <a:t> </a:t>
            </a:r>
            <a:r>
              <a:rPr lang="en-US" sz="2000" dirty="0">
                <a:solidFill>
                  <a:schemeClr val="tx1"/>
                </a:solidFill>
                <a:latin typeface="+mj-lt"/>
              </a:rPr>
              <a:t>created by Amazon but…open protocol</a:t>
            </a:r>
          </a:p>
          <a:p>
            <a:pPr lvl="0" defTabSz="932472" fontAlgn="base">
              <a:spcBef>
                <a:spcPct val="0"/>
              </a:spcBef>
              <a:spcAft>
                <a:spcPts val="2400"/>
              </a:spcAft>
            </a:pPr>
            <a:r>
              <a:rPr lang="en-US" sz="2000" dirty="0">
                <a:solidFill>
                  <a:schemeClr val="tx1"/>
                </a:solidFill>
                <a:latin typeface="+mj-lt"/>
              </a:rPr>
              <a:t>Popular object storage protocol</a:t>
            </a:r>
          </a:p>
          <a:p>
            <a:pPr lvl="0" defTabSz="932472" fontAlgn="base">
              <a:spcBef>
                <a:spcPct val="0"/>
              </a:spcBef>
              <a:spcAft>
                <a:spcPts val="2400"/>
              </a:spcAft>
            </a:pPr>
            <a:r>
              <a:rPr lang="en-US" sz="2000" dirty="0">
                <a:solidFill>
                  <a:schemeClr val="tx1"/>
                </a:solidFill>
                <a:latin typeface="+mj-lt"/>
              </a:rPr>
              <a:t>Inexpensive, durable, unlimited</a:t>
            </a:r>
          </a:p>
        </p:txBody>
      </p:sp>
      <p:sp>
        <p:nvSpPr>
          <p:cNvPr id="2" name="Title 1">
            <a:extLst>
              <a:ext uri="{FF2B5EF4-FFF2-40B4-BE49-F238E27FC236}">
                <a16:creationId xmlns:a16="http://schemas.microsoft.com/office/drawing/2014/main" id="{C54FD359-D00B-EE9A-D595-A02990859ED4}"/>
              </a:ext>
            </a:extLst>
          </p:cNvPr>
          <p:cNvSpPr>
            <a:spLocks noGrp="1"/>
          </p:cNvSpPr>
          <p:nvPr>
            <p:ph type="title"/>
          </p:nvPr>
        </p:nvSpPr>
        <p:spPr/>
        <p:txBody>
          <a:bodyPr/>
          <a:lstStyle/>
          <a:p>
            <a:r>
              <a:rPr lang="en-US" dirty="0"/>
              <a:t>Why S3, parquet, and delta?</a:t>
            </a:r>
          </a:p>
        </p:txBody>
      </p:sp>
      <p:grpSp>
        <p:nvGrpSpPr>
          <p:cNvPr id="5" name="Group 4" descr="Delta lake">
            <a:extLst>
              <a:ext uri="{FF2B5EF4-FFF2-40B4-BE49-F238E27FC236}">
                <a16:creationId xmlns:a16="http://schemas.microsoft.com/office/drawing/2014/main" id="{0DF2AE47-BAAB-8ECD-4866-6BECBFE4C3B5}"/>
              </a:ext>
            </a:extLst>
          </p:cNvPr>
          <p:cNvGrpSpPr/>
          <p:nvPr/>
        </p:nvGrpSpPr>
        <p:grpSpPr>
          <a:xfrm>
            <a:off x="8802903" y="1436688"/>
            <a:ext cx="2147672" cy="1188720"/>
            <a:chOff x="8802903" y="1436688"/>
            <a:chExt cx="2147672" cy="1188720"/>
          </a:xfrm>
        </p:grpSpPr>
        <p:sp>
          <p:nvSpPr>
            <p:cNvPr id="12" name="Rectangle: Rounded Corners 11">
              <a:extLst>
                <a:ext uri="{FF2B5EF4-FFF2-40B4-BE49-F238E27FC236}">
                  <a16:creationId xmlns:a16="http://schemas.microsoft.com/office/drawing/2014/main" id="{07F2CEB2-F297-B3ED-93A2-B185DAC5D7E5}"/>
                </a:ext>
              </a:extLst>
            </p:cNvPr>
            <p:cNvSpPr/>
            <p:nvPr/>
          </p:nvSpPr>
          <p:spPr bwMode="auto">
            <a:xfrm>
              <a:off x="8802903" y="1436688"/>
              <a:ext cx="2147672"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0" name="Picture 6" descr="See the source image">
              <a:extLst>
                <a:ext uri="{FF2B5EF4-FFF2-40B4-BE49-F238E27FC236}">
                  <a16:creationId xmlns:a16="http://schemas.microsoft.com/office/drawing/2014/main" id="{81E71DC4-5B98-256D-26BB-5EFCB51517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6538" y="1840942"/>
              <a:ext cx="1860402" cy="3802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descr="S3">
            <a:extLst>
              <a:ext uri="{FF2B5EF4-FFF2-40B4-BE49-F238E27FC236}">
                <a16:creationId xmlns:a16="http://schemas.microsoft.com/office/drawing/2014/main" id="{0CEAFA53-DA6A-AC71-61E3-5337390D5DE8}"/>
              </a:ext>
            </a:extLst>
          </p:cNvPr>
          <p:cNvGrpSpPr/>
          <p:nvPr/>
        </p:nvGrpSpPr>
        <p:grpSpPr>
          <a:xfrm>
            <a:off x="1732565" y="1436688"/>
            <a:ext cx="1188720" cy="1188720"/>
            <a:chOff x="1732565" y="1436688"/>
            <a:chExt cx="1188720" cy="1188720"/>
          </a:xfrm>
        </p:grpSpPr>
        <p:sp>
          <p:nvSpPr>
            <p:cNvPr id="8" name="Rectangle: Rounded Corners 7">
              <a:extLst>
                <a:ext uri="{FF2B5EF4-FFF2-40B4-BE49-F238E27FC236}">
                  <a16:creationId xmlns:a16="http://schemas.microsoft.com/office/drawing/2014/main" id="{732F1F10-E2BA-1630-4F3C-3721BAE82218}"/>
                </a:ext>
              </a:extLst>
            </p:cNvPr>
            <p:cNvSpPr/>
            <p:nvPr/>
          </p:nvSpPr>
          <p:spPr bwMode="auto">
            <a:xfrm>
              <a:off x="1732565"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32" name="Picture 8" descr="See the source image">
              <a:extLst>
                <a:ext uri="{FF2B5EF4-FFF2-40B4-BE49-F238E27FC236}">
                  <a16:creationId xmlns:a16="http://schemas.microsoft.com/office/drawing/2014/main" id="{49DDFE38-1BBD-9804-8C0C-100532C678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631" y="1661755"/>
              <a:ext cx="738588" cy="73858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A0D6D30-442B-BC32-82B7-04AC85FBEE8E}"/>
              </a:ext>
            </a:extLst>
          </p:cNvPr>
          <p:cNvSpPr/>
          <p:nvPr/>
        </p:nvSpPr>
        <p:spPr>
          <a:xfrm>
            <a:off x="4750930" y="3032281"/>
            <a:ext cx="2690141" cy="2554545"/>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accent1"/>
                </a:solidFill>
                <a:latin typeface="+mj-lt"/>
              </a:rPr>
              <a:t>Parquet </a:t>
            </a:r>
            <a:r>
              <a:rPr lang="en-US" sz="2000" dirty="0">
                <a:solidFill>
                  <a:schemeClr val="tx1"/>
                </a:solidFill>
                <a:latin typeface="+mj-lt"/>
              </a:rPr>
              <a:t>is an open-source file format</a:t>
            </a:r>
          </a:p>
          <a:p>
            <a:pPr defTabSz="932472" fontAlgn="base">
              <a:spcBef>
                <a:spcPct val="0"/>
              </a:spcBef>
              <a:spcAft>
                <a:spcPts val="2400"/>
              </a:spcAft>
            </a:pPr>
            <a:r>
              <a:rPr lang="en-US" sz="2000" dirty="0">
                <a:solidFill>
                  <a:schemeClr val="tx1"/>
                </a:solidFill>
                <a:latin typeface="+mj-lt"/>
              </a:rPr>
              <a:t>Schema built-in</a:t>
            </a:r>
          </a:p>
          <a:p>
            <a:pPr defTabSz="932472" fontAlgn="base">
              <a:spcBef>
                <a:spcPct val="0"/>
              </a:spcBef>
              <a:spcAft>
                <a:spcPts val="2400"/>
              </a:spcAft>
            </a:pPr>
            <a:r>
              <a:rPr lang="en-US" sz="2000" dirty="0">
                <a:solidFill>
                  <a:schemeClr val="tx1"/>
                </a:solidFill>
                <a:latin typeface="+mj-lt"/>
              </a:rPr>
              <a:t>Columnar format for efficient compression and retrieval</a:t>
            </a:r>
          </a:p>
        </p:txBody>
      </p:sp>
      <p:grpSp>
        <p:nvGrpSpPr>
          <p:cNvPr id="4" name="Group 3" descr="Parquet">
            <a:extLst>
              <a:ext uri="{FF2B5EF4-FFF2-40B4-BE49-F238E27FC236}">
                <a16:creationId xmlns:a16="http://schemas.microsoft.com/office/drawing/2014/main" id="{0DB89147-D9F2-3A52-CC97-EC4AA7D8CC76}"/>
              </a:ext>
            </a:extLst>
          </p:cNvPr>
          <p:cNvGrpSpPr/>
          <p:nvPr/>
        </p:nvGrpSpPr>
        <p:grpSpPr>
          <a:xfrm>
            <a:off x="5501640" y="1436688"/>
            <a:ext cx="1188720" cy="1188720"/>
            <a:chOff x="5501640" y="1436688"/>
            <a:chExt cx="1188720" cy="1188720"/>
          </a:xfrm>
        </p:grpSpPr>
        <p:sp>
          <p:nvSpPr>
            <p:cNvPr id="10" name="Rectangle: Rounded Corners 9">
              <a:extLst>
                <a:ext uri="{FF2B5EF4-FFF2-40B4-BE49-F238E27FC236}">
                  <a16:creationId xmlns:a16="http://schemas.microsoft.com/office/drawing/2014/main" id="{5EA20818-5C0B-E065-9C0C-91D4C2C731BA}"/>
                </a:ext>
              </a:extLst>
            </p:cNvPr>
            <p:cNvSpPr/>
            <p:nvPr/>
          </p:nvSpPr>
          <p:spPr bwMode="auto">
            <a:xfrm>
              <a:off x="5501640" y="1436688"/>
              <a:ext cx="1188720" cy="118872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28" name="Picture 4" descr="See the source image">
              <a:extLst>
                <a:ext uri="{FF2B5EF4-FFF2-40B4-BE49-F238E27FC236}">
                  <a16:creationId xmlns:a16="http://schemas.microsoft.com/office/drawing/2014/main" id="{53E2F60A-DAF3-14B0-D416-413C64D85D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3783" y="1732663"/>
              <a:ext cx="887718" cy="602694"/>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Rectangle 13">
            <a:extLst>
              <a:ext uri="{FF2B5EF4-FFF2-40B4-BE49-F238E27FC236}">
                <a16:creationId xmlns:a16="http://schemas.microsoft.com/office/drawing/2014/main" id="{F17974C4-828C-C825-8F16-455B2F83B500}"/>
              </a:ext>
            </a:extLst>
          </p:cNvPr>
          <p:cNvSpPr/>
          <p:nvPr/>
        </p:nvSpPr>
        <p:spPr>
          <a:xfrm>
            <a:off x="8531669" y="3032281"/>
            <a:ext cx="2690141" cy="286232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spcFirstLastPara="0" vert="horz" wrap="square" lIns="0" tIns="45720" rIns="91440" bIns="45720" numCol="1" spcCol="1270" anchor="t" anchorCtr="0">
            <a:spAutoFit/>
          </a:bodyPr>
          <a:lstStyle/>
          <a:p>
            <a:pPr defTabSz="932472" fontAlgn="base">
              <a:spcBef>
                <a:spcPct val="0"/>
              </a:spcBef>
              <a:spcAft>
                <a:spcPts val="2400"/>
              </a:spcAft>
            </a:pPr>
            <a:r>
              <a:rPr lang="en-US" sz="2000" dirty="0">
                <a:solidFill>
                  <a:schemeClr val="tx1"/>
                </a:solidFill>
                <a:latin typeface="+mj-lt"/>
              </a:rPr>
              <a:t>Delta lake is an</a:t>
            </a:r>
            <a:br>
              <a:rPr lang="en-US" sz="2000" dirty="0">
                <a:solidFill>
                  <a:schemeClr val="tx1"/>
                </a:solidFill>
                <a:latin typeface="+mj-lt"/>
              </a:rPr>
            </a:br>
            <a:r>
              <a:rPr lang="en-US" sz="2000" dirty="0">
                <a:solidFill>
                  <a:schemeClr val="tx1"/>
                </a:solidFill>
                <a:latin typeface="+mj-lt"/>
              </a:rPr>
              <a:t>open-source storage architecture with</a:t>
            </a:r>
            <a:br>
              <a:rPr lang="en-US" sz="2000" dirty="0">
                <a:solidFill>
                  <a:schemeClr val="tx1"/>
                </a:solidFill>
                <a:latin typeface="+mj-lt"/>
              </a:rPr>
            </a:br>
            <a:r>
              <a:rPr lang="en-US" sz="2000" dirty="0">
                <a:solidFill>
                  <a:schemeClr val="accent1"/>
                </a:solidFill>
                <a:latin typeface="+mj-lt"/>
              </a:rPr>
              <a:t>delta tables</a:t>
            </a:r>
          </a:p>
          <a:p>
            <a:pPr defTabSz="932472" fontAlgn="base">
              <a:spcBef>
                <a:spcPct val="0"/>
              </a:spcBef>
              <a:spcAft>
                <a:spcPts val="2400"/>
              </a:spcAft>
            </a:pPr>
            <a:r>
              <a:rPr lang="en-US" sz="2000" dirty="0">
                <a:solidFill>
                  <a:schemeClr val="tx1"/>
                </a:solidFill>
                <a:latin typeface="+mj-lt"/>
              </a:rPr>
              <a:t>Parquet files +</a:t>
            </a:r>
          </a:p>
          <a:p>
            <a:pPr defTabSz="932472" fontAlgn="base">
              <a:spcBef>
                <a:spcPct val="0"/>
              </a:spcBef>
              <a:spcAft>
                <a:spcPts val="2400"/>
              </a:spcAft>
            </a:pPr>
            <a:r>
              <a:rPr lang="en-US" sz="2000" dirty="0">
                <a:solidFill>
                  <a:schemeClr val="tx1"/>
                </a:solidFill>
                <a:latin typeface="+mj-lt"/>
              </a:rPr>
              <a:t>Basic transaction</a:t>
            </a:r>
            <a:br>
              <a:rPr lang="en-US" sz="2000" dirty="0">
                <a:solidFill>
                  <a:schemeClr val="tx1"/>
                </a:solidFill>
                <a:latin typeface="+mj-lt"/>
              </a:rPr>
            </a:br>
            <a:r>
              <a:rPr lang="en-US" sz="2000" dirty="0">
                <a:solidFill>
                  <a:schemeClr val="tx1"/>
                </a:solidFill>
                <a:latin typeface="+mj-lt"/>
              </a:rPr>
              <a:t>log support</a:t>
            </a:r>
          </a:p>
        </p:txBody>
      </p:sp>
    </p:spTree>
    <p:extLst>
      <p:ext uri="{BB962C8B-B14F-4D97-AF65-F5344CB8AC3E}">
        <p14:creationId xmlns:p14="http://schemas.microsoft.com/office/powerpoint/2010/main" val="1920424182"/>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14:presetBounceEnd="99000">
                                      <p:stCondLst>
                                        <p:cond delay="0"/>
                                      </p:stCondLst>
                                      <p:childTnLst>
                                        <p:animScale p14:bounceEnd="99000">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14:presetBounceEnd="99000">
                                      <p:stCondLst>
                                        <p:cond delay="0"/>
                                      </p:stCondLst>
                                      <p:childTnLst>
                                        <p:animScale p14:bounceEnd="99000">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14:presetBounceEnd="99000">
                                      <p:stCondLst>
                                        <p:cond delay="0"/>
                                      </p:stCondLst>
                                      <p:childTnLst>
                                        <p:animScale p14:bounceEnd="99000">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 fill="hold"/>
                                            <p:tgtEl>
                                              <p:spTgt spid="3"/>
                                            </p:tgtEl>
                                            <p:attrNameLst>
                                              <p:attrName>ppt_w</p:attrName>
                                            </p:attrNameLst>
                                          </p:cBhvr>
                                          <p:tavLst>
                                            <p:tav tm="0">
                                              <p:val>
                                                <p:fltVal val="0"/>
                                              </p:val>
                                            </p:tav>
                                            <p:tav tm="100000">
                                              <p:val>
                                                <p:strVal val="#ppt_w"/>
                                              </p:val>
                                            </p:tav>
                                          </p:tavLst>
                                        </p:anim>
                                        <p:anim calcmode="lin" valueType="num">
                                          <p:cBhvr>
                                            <p:cTn id="8" dur="200" fill="hold"/>
                                            <p:tgtEl>
                                              <p:spTgt spid="3"/>
                                            </p:tgtEl>
                                            <p:attrNameLst>
                                              <p:attrName>ppt_h</p:attrName>
                                            </p:attrNameLst>
                                          </p:cBhvr>
                                          <p:tavLst>
                                            <p:tav tm="0">
                                              <p:val>
                                                <p:fltVal val="0"/>
                                              </p:val>
                                            </p:tav>
                                            <p:tav tm="100000">
                                              <p:val>
                                                <p:strVal val="#ppt_h"/>
                                              </p:val>
                                            </p:tav>
                                          </p:tavLst>
                                        </p:anim>
                                      </p:childTnLst>
                                    </p:cTn>
                                  </p:par>
                                  <p:par>
                                    <p:cTn id="9" presetID="6" presetClass="emph" presetSubtype="0" fill="hold" nodeType="withEffect">
                                      <p:stCondLst>
                                        <p:cond delay="0"/>
                                      </p:stCondLst>
                                      <p:childTnLst>
                                        <p:animScale>
                                          <p:cBhvr>
                                            <p:cTn id="10" dur="1000" fill="hold"/>
                                            <p:tgtEl>
                                              <p:spTgt spid="3"/>
                                            </p:tgtEl>
                                          </p:cBhvr>
                                          <p:by x="110000" y="110000"/>
                                        </p:animScale>
                                      </p:childTnLst>
                                    </p:cTn>
                                  </p:par>
                                  <p:par>
                                    <p:cTn id="11" presetID="6" presetClass="emph" presetSubtype="0" accel="50000" decel="50000" fill="hold" nodeType="withEffect">
                                      <p:stCondLst>
                                        <p:cond delay="0"/>
                                      </p:stCondLst>
                                      <p:childTnLst>
                                        <p:animScale>
                                          <p:cBhvr>
                                            <p:cTn id="12" dur="250" fill="hold"/>
                                            <p:tgtEl>
                                              <p:spTgt spid="3"/>
                                            </p:tgtEl>
                                          </p:cBhvr>
                                          <p:by x="91000" y="91000"/>
                                        </p:animScale>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250"/>
                                            <p:tgtEl>
                                              <p:spTgt spid="7"/>
                                            </p:tgtEl>
                                          </p:cBhvr>
                                        </p:animEffect>
                                      </p:childTnLst>
                                    </p:cTn>
                                  </p:par>
                                  <p:par>
                                    <p:cTn id="16" presetID="42" presetClass="path" presetSubtype="0" decel="100000" fill="hold" grpId="1" nodeType="withEffect">
                                      <p:stCondLst>
                                        <p:cond delay="0"/>
                                      </p:stCondLst>
                                      <p:childTnLst>
                                        <p:animMotion origin="layout" path="M 1.25E-6 0.03889 L 1.25E-6 1.85185E-6 " pathEditMode="relative" rAng="0" ptsTypes="AA">
                                          <p:cBhvr>
                                            <p:cTn id="17" dur="500" fill="hold"/>
                                            <p:tgtEl>
                                              <p:spTgt spid="7"/>
                                            </p:tgtEl>
                                            <p:attrNameLst>
                                              <p:attrName>ppt_x</p:attrName>
                                              <p:attrName>ppt_y</p:attrName>
                                            </p:attrNameLst>
                                          </p:cBhvr>
                                          <p:rCtr x="0" y="-1944"/>
                                        </p:animMotion>
                                      </p:childTnLst>
                                    </p:cTn>
                                  </p:par>
                                  <p:par>
                                    <p:cTn id="18" presetID="10" presetClass="entr" presetSubtype="0"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250"/>
                                            <p:tgtEl>
                                              <p:spTgt spid="6"/>
                                            </p:tgtEl>
                                          </p:cBhvr>
                                        </p:animEffect>
                                      </p:childTnLst>
                                    </p:cTn>
                                  </p:par>
                                  <p:par>
                                    <p:cTn id="21" presetID="42" presetClass="path" presetSubtype="0" decel="100000" fill="hold" grpId="1" nodeType="withEffect">
                                      <p:stCondLst>
                                        <p:cond delay="0"/>
                                      </p:stCondLst>
                                      <p:childTnLst>
                                        <p:animMotion origin="layout" path="M 1.25E-6 0.03889 L 1.25E-6 1.85185E-6 " pathEditMode="relative" rAng="0" ptsTypes="AA">
                                          <p:cBhvr>
                                            <p:cTn id="22" dur="500" fill="hold"/>
                                            <p:tgtEl>
                                              <p:spTgt spid="6"/>
                                            </p:tgtEl>
                                            <p:attrNameLst>
                                              <p:attrName>ppt_x</p:attrName>
                                              <p:attrName>ppt_y</p:attrName>
                                            </p:attrNameLst>
                                          </p:cBhvr>
                                          <p:rCtr x="0" y="-1944"/>
                                        </p:animMotion>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childTnLst>
                                    </p:cTn>
                                  </p:par>
                                  <p:par>
                                    <p:cTn id="29" presetID="6" presetClass="emph" presetSubtype="0" fill="hold" nodeType="withEffect">
                                      <p:stCondLst>
                                        <p:cond delay="0"/>
                                      </p:stCondLst>
                                      <p:childTnLst>
                                        <p:animScale>
                                          <p:cBhvr>
                                            <p:cTn id="30" dur="1000" fill="hold"/>
                                            <p:tgtEl>
                                              <p:spTgt spid="4"/>
                                            </p:tgtEl>
                                          </p:cBhvr>
                                          <p:by x="110000" y="110000"/>
                                        </p:animScale>
                                      </p:childTnLst>
                                    </p:cTn>
                                  </p:par>
                                  <p:par>
                                    <p:cTn id="31" presetID="6" presetClass="emph" presetSubtype="0" accel="50000" decel="50000" fill="hold" nodeType="withEffect">
                                      <p:stCondLst>
                                        <p:cond delay="0"/>
                                      </p:stCondLst>
                                      <p:childTnLst>
                                        <p:animScale>
                                          <p:cBhvr>
                                            <p:cTn id="32" dur="250" fill="hold"/>
                                            <p:tgtEl>
                                              <p:spTgt spid="4"/>
                                            </p:tgtEl>
                                          </p:cBhvr>
                                          <p:by x="91000" y="91000"/>
                                        </p:animScale>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childTnLst>
                                    </p:cTn>
                                  </p:par>
                                  <p:par>
                                    <p:cTn id="36" presetID="42" presetClass="path" presetSubtype="0" decel="100000" fill="hold" grpId="1" nodeType="withEffect">
                                      <p:stCondLst>
                                        <p:cond delay="0"/>
                                      </p:stCondLst>
                                      <p:childTnLst>
                                        <p:animMotion origin="layout" path="M 1.25E-6 0.03889 L 1.25E-6 1.85185E-6 " pathEditMode="relative" rAng="0" ptsTypes="AA">
                                          <p:cBhvr>
                                            <p:cTn id="37" dur="500" fill="hold"/>
                                            <p:tgtEl>
                                              <p:spTgt spid="13"/>
                                            </p:tgtEl>
                                            <p:attrNameLst>
                                              <p:attrName>ppt_x</p:attrName>
                                              <p:attrName>ppt_y</p:attrName>
                                            </p:attrNameLst>
                                          </p:cBhvr>
                                          <p:rCtr x="0" y="-1944"/>
                                        </p:animMotion>
                                      </p:childTnLst>
                                    </p:cTn>
                                  </p:par>
                                  <p:par>
                                    <p:cTn id="38" presetID="10"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250"/>
                                            <p:tgtEl>
                                              <p:spTgt spid="9"/>
                                            </p:tgtEl>
                                          </p:cBhvr>
                                        </p:animEffect>
                                      </p:childTnLst>
                                    </p:cTn>
                                  </p:par>
                                  <p:par>
                                    <p:cTn id="41" presetID="42" presetClass="path" presetSubtype="0" decel="100000" fill="hold" grpId="1" nodeType="withEffect">
                                      <p:stCondLst>
                                        <p:cond delay="0"/>
                                      </p:stCondLst>
                                      <p:childTnLst>
                                        <p:animMotion origin="layout" path="M 1.25E-6 0.03889 L 1.25E-6 1.85185E-6 " pathEditMode="relative" rAng="0" ptsTypes="AA">
                                          <p:cBhvr>
                                            <p:cTn id="42" dur="500" fill="hold"/>
                                            <p:tgtEl>
                                              <p:spTgt spid="9"/>
                                            </p:tgtEl>
                                            <p:attrNameLst>
                                              <p:attrName>ppt_x</p:attrName>
                                              <p:attrName>ppt_y</p:attrName>
                                            </p:attrNameLst>
                                          </p:cBhvr>
                                          <p:rCtr x="0" y="-1944"/>
                                        </p:animMotion>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p:cTn id="47" dur="200" fill="hold"/>
                                            <p:tgtEl>
                                              <p:spTgt spid="5"/>
                                            </p:tgtEl>
                                            <p:attrNameLst>
                                              <p:attrName>ppt_w</p:attrName>
                                            </p:attrNameLst>
                                          </p:cBhvr>
                                          <p:tavLst>
                                            <p:tav tm="0">
                                              <p:val>
                                                <p:fltVal val="0"/>
                                              </p:val>
                                            </p:tav>
                                            <p:tav tm="100000">
                                              <p:val>
                                                <p:strVal val="#ppt_w"/>
                                              </p:val>
                                            </p:tav>
                                          </p:tavLst>
                                        </p:anim>
                                        <p:anim calcmode="lin" valueType="num">
                                          <p:cBhvr>
                                            <p:cTn id="48" dur="200" fill="hold"/>
                                            <p:tgtEl>
                                              <p:spTgt spid="5"/>
                                            </p:tgtEl>
                                            <p:attrNameLst>
                                              <p:attrName>ppt_h</p:attrName>
                                            </p:attrNameLst>
                                          </p:cBhvr>
                                          <p:tavLst>
                                            <p:tav tm="0">
                                              <p:val>
                                                <p:fltVal val="0"/>
                                              </p:val>
                                            </p:tav>
                                            <p:tav tm="100000">
                                              <p:val>
                                                <p:strVal val="#ppt_h"/>
                                              </p:val>
                                            </p:tav>
                                          </p:tavLst>
                                        </p:anim>
                                      </p:childTnLst>
                                    </p:cTn>
                                  </p:par>
                                  <p:par>
                                    <p:cTn id="49" presetID="6" presetClass="emph" presetSubtype="0" fill="hold" nodeType="withEffect">
                                      <p:stCondLst>
                                        <p:cond delay="0"/>
                                      </p:stCondLst>
                                      <p:childTnLst>
                                        <p:animScale>
                                          <p:cBhvr>
                                            <p:cTn id="50" dur="1000" fill="hold"/>
                                            <p:tgtEl>
                                              <p:spTgt spid="5"/>
                                            </p:tgtEl>
                                          </p:cBhvr>
                                          <p:by x="110000" y="110000"/>
                                        </p:animScale>
                                      </p:childTnLst>
                                    </p:cTn>
                                  </p:par>
                                  <p:par>
                                    <p:cTn id="51" presetID="6" presetClass="emph" presetSubtype="0" accel="50000" decel="50000" fill="hold" nodeType="withEffect">
                                      <p:stCondLst>
                                        <p:cond delay="0"/>
                                      </p:stCondLst>
                                      <p:childTnLst>
                                        <p:animScale>
                                          <p:cBhvr>
                                            <p:cTn id="52" dur="250" fill="hold"/>
                                            <p:tgtEl>
                                              <p:spTgt spid="5"/>
                                            </p:tgtEl>
                                          </p:cBhvr>
                                          <p:by x="91000" y="91000"/>
                                        </p:animScale>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250"/>
                                            <p:tgtEl>
                                              <p:spTgt spid="14"/>
                                            </p:tgtEl>
                                          </p:cBhvr>
                                        </p:animEffect>
                                      </p:childTnLst>
                                    </p:cTn>
                                  </p:par>
                                  <p:par>
                                    <p:cTn id="56" presetID="42" presetClass="path" presetSubtype="0" decel="100000" fill="hold" grpId="1" nodeType="withEffect">
                                      <p:stCondLst>
                                        <p:cond delay="0"/>
                                      </p:stCondLst>
                                      <p:childTnLst>
                                        <p:animMotion origin="layout" path="M 1.25E-6 0.03889 L 1.25E-6 1.85185E-6 " pathEditMode="relative" rAng="0" ptsTypes="AA">
                                          <p:cBhvr>
                                            <p:cTn id="57" dur="500" fill="hold"/>
                                            <p:tgtEl>
                                              <p:spTgt spid="14"/>
                                            </p:tgtEl>
                                            <p:attrNameLst>
                                              <p:attrName>ppt_x</p:attrName>
                                              <p:attrName>ppt_y</p:attrName>
                                            </p:attrNameLst>
                                          </p:cBhvr>
                                          <p:rCtr x="0" y="-1944"/>
                                        </p:animMotion>
                                      </p:childTnLst>
                                    </p:cTn>
                                  </p:par>
                                  <p:par>
                                    <p:cTn id="58" presetID="10" presetClass="entr" presetSubtype="0"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fade">
                                          <p:cBhvr>
                                            <p:cTn id="60" dur="250"/>
                                            <p:tgtEl>
                                              <p:spTgt spid="11"/>
                                            </p:tgtEl>
                                          </p:cBhvr>
                                        </p:animEffect>
                                      </p:childTnLst>
                                    </p:cTn>
                                  </p:par>
                                  <p:par>
                                    <p:cTn id="61" presetID="42" presetClass="path" presetSubtype="0" decel="100000" fill="hold" grpId="1" nodeType="withEffect">
                                      <p:stCondLst>
                                        <p:cond delay="0"/>
                                      </p:stCondLst>
                                      <p:childTnLst>
                                        <p:animMotion origin="layout" path="M 1.25E-6 0.03889 L 1.25E-6 1.85185E-6 " pathEditMode="relative" rAng="0" ptsTypes="AA">
                                          <p:cBhvr>
                                            <p:cTn id="62"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9" grpId="0" animBg="1"/>
          <p:bldP spid="9" grpId="1" animBg="1"/>
          <p:bldP spid="6" grpId="0" animBg="1"/>
          <p:bldP spid="6" grpId="1" animBg="1"/>
          <p:bldP spid="7" grpId="0"/>
          <p:bldP spid="7" grpId="1"/>
          <p:bldP spid="13" grpId="0"/>
          <p:bldP spid="13" grpId="1"/>
          <p:bldP spid="14" grpId="0"/>
          <p:bldP spid="14" grpId="1"/>
        </p:bldLst>
      </p:timing>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 name="Rectangle 4125">
            <a:extLst>
              <a:ext uri="{FF2B5EF4-FFF2-40B4-BE49-F238E27FC236}">
                <a16:creationId xmlns:a16="http://schemas.microsoft.com/office/drawing/2014/main" id="{5D61825D-EB56-09B6-21D2-B434CE0F9802}"/>
              </a:ext>
              <a:ext uri="{C183D7F6-B498-43B3-948B-1728B52AA6E4}">
                <adec:decorative xmlns:adec="http://schemas.microsoft.com/office/drawing/2017/decorative" val="1"/>
              </a:ext>
            </a:extLst>
          </p:cNvPr>
          <p:cNvSpPr/>
          <p:nvPr/>
        </p:nvSpPr>
        <p:spPr bwMode="auto">
          <a:xfrm>
            <a:off x="5489487" y="4265265"/>
            <a:ext cx="1448446" cy="1269208"/>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AU" sz="1600" dirty="0">
              <a:gradFill>
                <a:gsLst>
                  <a:gs pos="40075">
                    <a:srgbClr val="FFFFFF"/>
                  </a:gs>
                  <a:gs pos="30000">
                    <a:srgbClr val="FFFFFF"/>
                  </a:gs>
                </a:gsLst>
                <a:lin ang="5400000" scaled="0"/>
              </a:gradFill>
              <a:latin typeface="Segoe UI"/>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latin typeface="Segoe UI Semibold"/>
              </a:rPr>
              <a:t>Data virtualization in SQL Server 2022</a:t>
            </a:r>
            <a:br>
              <a:rPr lang="en-US" dirty="0"/>
            </a:br>
            <a:endParaRPr lang="en-US" sz="2000" dirty="0">
              <a:solidFill>
                <a:schemeClr val="accent1"/>
              </a:solidFill>
              <a:latin typeface="Segoe UI Semibold"/>
            </a:endParaRPr>
          </a:p>
        </p:txBody>
      </p:sp>
      <p:pic>
        <p:nvPicPr>
          <p:cNvPr id="4" name="Graphic 3">
            <a:extLst>
              <a:ext uri="{FF2B5EF4-FFF2-40B4-BE49-F238E27FC236}">
                <a16:creationId xmlns:a16="http://schemas.microsoft.com/office/drawing/2014/main" id="{3A814073-38C7-4FC1-9A39-1755E020A39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07067" y="1236929"/>
            <a:ext cx="751938" cy="751938"/>
          </a:xfrm>
          <a:prstGeom prst="rect">
            <a:avLst/>
          </a:prstGeom>
        </p:spPr>
      </p:pic>
      <p:sp>
        <p:nvSpPr>
          <p:cNvPr id="20" name="Rectangle 19">
            <a:extLst>
              <a:ext uri="{FF2B5EF4-FFF2-40B4-BE49-F238E27FC236}">
                <a16:creationId xmlns:a16="http://schemas.microsoft.com/office/drawing/2014/main" id="{15B1E8F2-29AB-40EC-A1A3-28DD8A06E4EF}"/>
              </a:ext>
            </a:extLst>
          </p:cNvPr>
          <p:cNvSpPr/>
          <p:nvPr/>
        </p:nvSpPr>
        <p:spPr bwMode="auto">
          <a:xfrm>
            <a:off x="705406" y="2111651"/>
            <a:ext cx="10781237" cy="326749"/>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OPENROWSET, EXTERNAL TABLE, CETAS</a:t>
            </a:r>
          </a:p>
        </p:txBody>
      </p:sp>
      <p:sp>
        <p:nvSpPr>
          <p:cNvPr id="23" name="Rectangle 22">
            <a:extLst>
              <a:ext uri="{FF2B5EF4-FFF2-40B4-BE49-F238E27FC236}">
                <a16:creationId xmlns:a16="http://schemas.microsoft.com/office/drawing/2014/main" id="{6AB8BB40-19B8-4132-B2A5-592DE2B858BB}"/>
              </a:ext>
            </a:extLst>
          </p:cNvPr>
          <p:cNvSpPr/>
          <p:nvPr/>
        </p:nvSpPr>
        <p:spPr bwMode="auto">
          <a:xfrm>
            <a:off x="5517990" y="5991704"/>
            <a:ext cx="6033258" cy="279693"/>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Parquet, Delta, csv, text</a:t>
            </a:r>
          </a:p>
        </p:txBody>
      </p:sp>
      <p:sp>
        <p:nvSpPr>
          <p:cNvPr id="27" name="Rectangle 26">
            <a:extLst>
              <a:ext uri="{FF2B5EF4-FFF2-40B4-BE49-F238E27FC236}">
                <a16:creationId xmlns:a16="http://schemas.microsoft.com/office/drawing/2014/main" id="{0FEDCA60-3B57-4BB5-A4CA-A1583988C418}"/>
              </a:ext>
            </a:extLst>
          </p:cNvPr>
          <p:cNvSpPr/>
          <p:nvPr/>
        </p:nvSpPr>
        <p:spPr bwMode="auto">
          <a:xfrm>
            <a:off x="7106311" y="3516897"/>
            <a:ext cx="4380332" cy="2802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S3 compatible storage</a:t>
            </a:r>
          </a:p>
        </p:txBody>
      </p:sp>
      <p:sp>
        <p:nvSpPr>
          <p:cNvPr id="6" name="TextBox 5">
            <a:extLst>
              <a:ext uri="{FF2B5EF4-FFF2-40B4-BE49-F238E27FC236}">
                <a16:creationId xmlns:a16="http://schemas.microsoft.com/office/drawing/2014/main" id="{F466DCA2-6B5B-4DB3-8094-A23B6D2E722F}"/>
              </a:ext>
            </a:extLst>
          </p:cNvPr>
          <p:cNvSpPr txBox="1"/>
          <p:nvPr/>
        </p:nvSpPr>
        <p:spPr>
          <a:xfrm>
            <a:off x="5489487" y="2783960"/>
            <a:ext cx="5997156" cy="264040"/>
          </a:xfrm>
          <a:prstGeom prst="rect">
            <a:avLst/>
          </a:prstGeom>
          <a:solidFill>
            <a:schemeClr val="tx1">
              <a:lumMod val="65000"/>
              <a:lumOff val="35000"/>
            </a:schemeClr>
          </a:solidFill>
        </p:spPr>
        <p:txBody>
          <a:bodyPr wrap="square" lIns="0" tIns="0" rIns="0" bIns="0" anchor="ctr" anchorCtr="0">
            <a:no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ea typeface="+mn-ea"/>
                <a:cs typeface="Segoe UI Semibold"/>
              </a:rPr>
              <a:t>HTTPS REST API</a:t>
            </a:r>
          </a:p>
        </p:txBody>
      </p:sp>
      <p:sp>
        <p:nvSpPr>
          <p:cNvPr id="29" name="Rectangle 28">
            <a:extLst>
              <a:ext uri="{FF2B5EF4-FFF2-40B4-BE49-F238E27FC236}">
                <a16:creationId xmlns:a16="http://schemas.microsoft.com/office/drawing/2014/main" id="{25EA3293-8A0B-0AFD-AEBE-4282E4CC7F86}"/>
              </a:ext>
            </a:extLst>
          </p:cNvPr>
          <p:cNvSpPr/>
          <p:nvPr/>
        </p:nvSpPr>
        <p:spPr bwMode="auto">
          <a:xfrm>
            <a:off x="5489487" y="3523299"/>
            <a:ext cx="1448446" cy="280352"/>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adls/abs</a:t>
            </a:r>
          </a:p>
        </p:txBody>
      </p:sp>
      <p:sp>
        <p:nvSpPr>
          <p:cNvPr id="94" name="TextBox 93">
            <a:extLst>
              <a:ext uri="{FF2B5EF4-FFF2-40B4-BE49-F238E27FC236}">
                <a16:creationId xmlns:a16="http://schemas.microsoft.com/office/drawing/2014/main" id="{2156290C-AC9A-183A-9B2B-04949D0A5F06}"/>
              </a:ext>
            </a:extLst>
          </p:cNvPr>
          <p:cNvSpPr txBox="1"/>
          <p:nvPr/>
        </p:nvSpPr>
        <p:spPr>
          <a:xfrm>
            <a:off x="640751" y="1191678"/>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4">
            <a:extLst>
              <a:ext uri="{FF2B5EF4-FFF2-40B4-BE49-F238E27FC236}">
                <a16:creationId xmlns:a16="http://schemas.microsoft.com/office/drawing/2014/main" id="{2D9A4DB2-32F1-4499-0D76-542B449DB0CB}"/>
              </a:ext>
            </a:extLst>
          </p:cNvPr>
          <p:cNvSpPr/>
          <p:nvPr/>
        </p:nvSpPr>
        <p:spPr bwMode="auto">
          <a:xfrm>
            <a:off x="560071" y="3802690"/>
            <a:ext cx="4735454" cy="322145"/>
          </a:xfrm>
          <a:prstGeom prst="rect">
            <a:avLst/>
          </a:prstGeom>
          <a:solidFill>
            <a:schemeClr val="tx2">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mj-lt"/>
              </a:rPr>
              <a:t>Polybase Services</a:t>
            </a:r>
          </a:p>
        </p:txBody>
      </p:sp>
      <p:pic>
        <p:nvPicPr>
          <p:cNvPr id="14" name="Picture 2" descr="Image result for teradata logo">
            <a:extLst>
              <a:ext uri="{FF2B5EF4-FFF2-40B4-BE49-F238E27FC236}">
                <a16:creationId xmlns:a16="http://schemas.microsoft.com/office/drawing/2014/main" id="{0CF0A411-7FF9-D082-211B-C980EB026E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619" y="4314427"/>
            <a:ext cx="908528" cy="233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4" descr="Image result for mongodb logo">
            <a:extLst>
              <a:ext uri="{FF2B5EF4-FFF2-40B4-BE49-F238E27FC236}">
                <a16:creationId xmlns:a16="http://schemas.microsoft.com/office/drawing/2014/main" id="{E86BFE87-8940-9DB3-5853-C0C3AD71E6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4726" y="4247708"/>
            <a:ext cx="1192899" cy="32214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6" descr="Image result for sap hana logo">
            <a:extLst>
              <a:ext uri="{FF2B5EF4-FFF2-40B4-BE49-F238E27FC236}">
                <a16:creationId xmlns:a16="http://schemas.microsoft.com/office/drawing/2014/main" id="{7E480F63-DD87-CE04-5370-BEDCCDA7A7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3308" y="4938097"/>
            <a:ext cx="975969" cy="2682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8" descr="Image result for oracle logo">
            <a:extLst>
              <a:ext uri="{FF2B5EF4-FFF2-40B4-BE49-F238E27FC236}">
                <a16:creationId xmlns:a16="http://schemas.microsoft.com/office/drawing/2014/main" id="{C74608E1-040C-7BEE-D0D3-21C1E0E089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8607" y="4350980"/>
            <a:ext cx="1223310" cy="160081"/>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SQL">
            <a:extLst>
              <a:ext uri="{FF2B5EF4-FFF2-40B4-BE49-F238E27FC236}">
                <a16:creationId xmlns:a16="http://schemas.microsoft.com/office/drawing/2014/main" id="{60136F91-AA87-744D-11CA-EB02ADE106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59936" y="4753363"/>
            <a:ext cx="555894" cy="555894"/>
          </a:xfrm>
          <a:prstGeom prst="rect">
            <a:avLst/>
          </a:prstGeom>
        </p:spPr>
      </p:pic>
      <p:cxnSp>
        <p:nvCxnSpPr>
          <p:cNvPr id="41" name="Straight Arrow Connector 40" descr="Arrow">
            <a:extLst>
              <a:ext uri="{FF2B5EF4-FFF2-40B4-BE49-F238E27FC236}">
                <a16:creationId xmlns:a16="http://schemas.microsoft.com/office/drawing/2014/main" id="{F843ACD0-34A6-608B-0D14-1793C53C9946}"/>
              </a:ext>
            </a:extLst>
          </p:cNvPr>
          <p:cNvCxnSpPr>
            <a:cxnSpLocks/>
          </p:cNvCxnSpPr>
          <p:nvPr/>
        </p:nvCxnSpPr>
        <p:spPr>
          <a:xfrm>
            <a:off x="2936326" y="2485322"/>
            <a:ext cx="0" cy="1276606"/>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5" name="Straight Arrow Connector 44" descr="Arrow">
            <a:extLst>
              <a:ext uri="{FF2B5EF4-FFF2-40B4-BE49-F238E27FC236}">
                <a16:creationId xmlns:a16="http://schemas.microsoft.com/office/drawing/2014/main" id="{0C157DFB-03E0-6CAA-7371-0774E7EF62C9}"/>
              </a:ext>
            </a:extLst>
          </p:cNvPr>
          <p:cNvCxnSpPr>
            <a:cxnSpLocks/>
          </p:cNvCxnSpPr>
          <p:nvPr/>
        </p:nvCxnSpPr>
        <p:spPr>
          <a:xfrm>
            <a:off x="8448617" y="2485322"/>
            <a:ext cx="0" cy="251716"/>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4102" name="Picture 2" descr="See the source image">
            <a:extLst>
              <a:ext uri="{FF2B5EF4-FFF2-40B4-BE49-F238E27FC236}">
                <a16:creationId xmlns:a16="http://schemas.microsoft.com/office/drawing/2014/main" id="{400F3ADD-BF48-07EC-4F6D-F8346E2531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56646" y="4550725"/>
            <a:ext cx="903742" cy="511429"/>
          </a:xfrm>
          <a:prstGeom prst="rect">
            <a:avLst/>
          </a:prstGeom>
          <a:noFill/>
        </p:spPr>
      </p:pic>
      <p:pic>
        <p:nvPicPr>
          <p:cNvPr id="4103" name="Picture 4" descr="See the source image">
            <a:extLst>
              <a:ext uri="{FF2B5EF4-FFF2-40B4-BE49-F238E27FC236}">
                <a16:creationId xmlns:a16="http://schemas.microsoft.com/office/drawing/2014/main" id="{02F8361E-5C64-95ED-1C31-0BD89F1E8E3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25182" y="4481720"/>
            <a:ext cx="682033" cy="682033"/>
          </a:xfrm>
          <a:prstGeom prst="rect">
            <a:avLst/>
          </a:prstGeom>
          <a:noFill/>
          <a:extLst>
            <a:ext uri="{909E8E84-426E-40DD-AFC4-6F175D3DCCD1}">
              <a14:hiddenFill xmlns:a14="http://schemas.microsoft.com/office/drawing/2010/main">
                <a:solidFill>
                  <a:srgbClr val="FFFFFF"/>
                </a:solidFill>
              </a14:hiddenFill>
            </a:ext>
          </a:extLst>
        </p:spPr>
      </p:pic>
      <p:cxnSp>
        <p:nvCxnSpPr>
          <p:cNvPr id="55" name="Straight Arrow Connector 54" descr="Arrow">
            <a:extLst>
              <a:ext uri="{FF2B5EF4-FFF2-40B4-BE49-F238E27FC236}">
                <a16:creationId xmlns:a16="http://schemas.microsoft.com/office/drawing/2014/main" id="{DAD76895-AF83-249B-5643-0E861F9038D2}"/>
              </a:ext>
            </a:extLst>
          </p:cNvPr>
          <p:cNvCxnSpPr>
            <a:cxnSpLocks/>
          </p:cNvCxnSpPr>
          <p:nvPr/>
        </p:nvCxnSpPr>
        <p:spPr>
          <a:xfrm>
            <a:off x="6213710" y="3091374"/>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2" name="Straight Arrow Connector 4121" descr="Arrow">
            <a:extLst>
              <a:ext uri="{FF2B5EF4-FFF2-40B4-BE49-F238E27FC236}">
                <a16:creationId xmlns:a16="http://schemas.microsoft.com/office/drawing/2014/main" id="{A8228B54-7FF4-21A8-D76A-F94DBB4B9C37}"/>
              </a:ext>
            </a:extLst>
          </p:cNvPr>
          <p:cNvCxnSpPr>
            <a:cxnSpLocks/>
          </p:cNvCxnSpPr>
          <p:nvPr/>
        </p:nvCxnSpPr>
        <p:spPr>
          <a:xfrm>
            <a:off x="9296477" y="3088923"/>
            <a:ext cx="0" cy="374070"/>
          </a:xfrm>
          <a:prstGeom prst="straightConnector1">
            <a:avLst/>
          </a:prstGeom>
          <a:ln w="19050">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24" name="Straight Arrow Connector 4123" descr="Arrow">
            <a:extLst>
              <a:ext uri="{FF2B5EF4-FFF2-40B4-BE49-F238E27FC236}">
                <a16:creationId xmlns:a16="http://schemas.microsoft.com/office/drawing/2014/main" id="{B9BA34BA-9567-524E-25EF-4B5B1A0434F4}"/>
              </a:ext>
            </a:extLst>
          </p:cNvPr>
          <p:cNvCxnSpPr>
            <a:cxnSpLocks/>
          </p:cNvCxnSpPr>
          <p:nvPr/>
        </p:nvCxnSpPr>
        <p:spPr>
          <a:xfrm>
            <a:off x="6215235"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4150" name="Straight Arrow Connector 4149" descr="Arrow">
            <a:extLst>
              <a:ext uri="{FF2B5EF4-FFF2-40B4-BE49-F238E27FC236}">
                <a16:creationId xmlns:a16="http://schemas.microsoft.com/office/drawing/2014/main" id="{E521DAC6-48CC-3C96-CC17-71EA8F0190EB}"/>
              </a:ext>
            </a:extLst>
          </p:cNvPr>
          <p:cNvCxnSpPr>
            <a:cxnSpLocks/>
          </p:cNvCxnSpPr>
          <p:nvPr/>
        </p:nvCxnSpPr>
        <p:spPr>
          <a:xfrm>
            <a:off x="9322822" y="5564055"/>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7" name="Picture 2" descr="See the source image">
            <a:extLst>
              <a:ext uri="{FF2B5EF4-FFF2-40B4-BE49-F238E27FC236}">
                <a16:creationId xmlns:a16="http://schemas.microsoft.com/office/drawing/2014/main" id="{667D01B0-C39F-CA84-F315-B8C4C6D41C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20" y="5552300"/>
            <a:ext cx="903742" cy="511429"/>
          </a:xfrm>
          <a:prstGeom prst="rect">
            <a:avLst/>
          </a:prstGeom>
          <a:noFill/>
        </p:spPr>
      </p:pic>
      <p:pic>
        <p:nvPicPr>
          <p:cNvPr id="9" name="Picture 4" descr="See the source image">
            <a:extLst>
              <a:ext uri="{FF2B5EF4-FFF2-40B4-BE49-F238E27FC236}">
                <a16:creationId xmlns:a16="http://schemas.microsoft.com/office/drawing/2014/main" id="{FBFAA4AD-A3BF-A9FE-9DA9-C96AD354DC0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77238" y="5415294"/>
            <a:ext cx="682033" cy="68203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3C2CBC-73F5-2B6A-A97F-EE9B6A6C3689}"/>
              </a:ext>
            </a:extLst>
          </p:cNvPr>
          <p:cNvSpPr txBox="1"/>
          <p:nvPr/>
        </p:nvSpPr>
        <p:spPr>
          <a:xfrm>
            <a:off x="2169135" y="5647044"/>
            <a:ext cx="344646" cy="184666"/>
          </a:xfrm>
          <a:prstGeom prst="rect">
            <a:avLst/>
          </a:prstGeom>
          <a:noFill/>
        </p:spPr>
        <p:txBody>
          <a:bodyPr wrap="none" lIns="0" tIns="0" rIns="0" bIns="0" rtlCol="0">
            <a:spAutoFit/>
          </a:bodyPr>
          <a:lstStyle/>
          <a:p>
            <a:pPr algn="l"/>
            <a:r>
              <a:rPr lang="en-US" sz="1200" dirty="0"/>
              <a:t>wasb</a:t>
            </a:r>
          </a:p>
        </p:txBody>
      </p:sp>
      <p:sp>
        <p:nvSpPr>
          <p:cNvPr id="17" name="TextBox 16">
            <a:extLst>
              <a:ext uri="{FF2B5EF4-FFF2-40B4-BE49-F238E27FC236}">
                <a16:creationId xmlns:a16="http://schemas.microsoft.com/office/drawing/2014/main" id="{EACFE688-1ABD-6967-1420-A55CDC956BAC}"/>
              </a:ext>
            </a:extLst>
          </p:cNvPr>
          <p:cNvSpPr txBox="1"/>
          <p:nvPr/>
        </p:nvSpPr>
        <p:spPr>
          <a:xfrm>
            <a:off x="6349179" y="5131159"/>
            <a:ext cx="234038" cy="184666"/>
          </a:xfrm>
          <a:prstGeom prst="rect">
            <a:avLst/>
          </a:prstGeom>
          <a:noFill/>
        </p:spPr>
        <p:txBody>
          <a:bodyPr wrap="none" lIns="0" tIns="0" rIns="0" bIns="0" rtlCol="0">
            <a:spAutoFit/>
          </a:bodyPr>
          <a:lstStyle/>
          <a:p>
            <a:pPr algn="l"/>
            <a:r>
              <a:rPr lang="en-US" sz="1200" dirty="0"/>
              <a:t>abs</a:t>
            </a:r>
          </a:p>
        </p:txBody>
      </p:sp>
      <p:sp>
        <p:nvSpPr>
          <p:cNvPr id="21" name="TextBox 20">
            <a:extLst>
              <a:ext uri="{FF2B5EF4-FFF2-40B4-BE49-F238E27FC236}">
                <a16:creationId xmlns:a16="http://schemas.microsoft.com/office/drawing/2014/main" id="{B3333DB9-33A9-2904-633A-EFF39009FB16}"/>
              </a:ext>
            </a:extLst>
          </p:cNvPr>
          <p:cNvSpPr txBox="1"/>
          <p:nvPr/>
        </p:nvSpPr>
        <p:spPr>
          <a:xfrm>
            <a:off x="685120" y="5698747"/>
            <a:ext cx="281359" cy="184666"/>
          </a:xfrm>
          <a:prstGeom prst="rect">
            <a:avLst/>
          </a:prstGeom>
          <a:noFill/>
        </p:spPr>
        <p:txBody>
          <a:bodyPr wrap="none" lIns="0" tIns="0" rIns="0" bIns="0" rtlCol="0">
            <a:spAutoFit/>
          </a:bodyPr>
          <a:lstStyle/>
          <a:p>
            <a:pPr algn="l"/>
            <a:r>
              <a:rPr lang="en-US" sz="1200" dirty="0"/>
              <a:t>abfs</a:t>
            </a:r>
          </a:p>
        </p:txBody>
      </p:sp>
      <p:sp>
        <p:nvSpPr>
          <p:cNvPr id="26" name="TextBox 25">
            <a:extLst>
              <a:ext uri="{FF2B5EF4-FFF2-40B4-BE49-F238E27FC236}">
                <a16:creationId xmlns:a16="http://schemas.microsoft.com/office/drawing/2014/main" id="{E94DFCD9-E082-3EE4-1E25-130AA99D402E}"/>
              </a:ext>
            </a:extLst>
          </p:cNvPr>
          <p:cNvSpPr txBox="1"/>
          <p:nvPr/>
        </p:nvSpPr>
        <p:spPr>
          <a:xfrm>
            <a:off x="5766658" y="5124591"/>
            <a:ext cx="272510" cy="184666"/>
          </a:xfrm>
          <a:prstGeom prst="rect">
            <a:avLst/>
          </a:prstGeom>
          <a:noFill/>
        </p:spPr>
        <p:txBody>
          <a:bodyPr wrap="none" lIns="0" tIns="0" rIns="0" bIns="0" rtlCol="0">
            <a:spAutoFit/>
          </a:bodyPr>
          <a:lstStyle/>
          <a:p>
            <a:pPr algn="l"/>
            <a:r>
              <a:rPr lang="en-US" sz="1200" dirty="0"/>
              <a:t>adls</a:t>
            </a:r>
          </a:p>
        </p:txBody>
      </p:sp>
      <p:sp>
        <p:nvSpPr>
          <p:cNvPr id="2" name="Rectangle: Rounded Corners 1" descr="Dashed box">
            <a:extLst>
              <a:ext uri="{FF2B5EF4-FFF2-40B4-BE49-F238E27FC236}">
                <a16:creationId xmlns:a16="http://schemas.microsoft.com/office/drawing/2014/main" id="{5E8561B3-412F-E951-E521-F396FB6745DD}"/>
              </a:ext>
            </a:extLst>
          </p:cNvPr>
          <p:cNvSpPr/>
          <p:nvPr/>
        </p:nvSpPr>
        <p:spPr bwMode="auto">
          <a:xfrm>
            <a:off x="588263" y="1118623"/>
            <a:ext cx="11018520" cy="2153614"/>
          </a:xfrm>
          <a:prstGeom prst="roundRect">
            <a:avLst>
              <a:gd name="adj" fmla="val 3309"/>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Rectangle 42">
            <a:extLst>
              <a:ext uri="{FF2B5EF4-FFF2-40B4-BE49-F238E27FC236}">
                <a16:creationId xmlns:a16="http://schemas.microsoft.com/office/drawing/2014/main" id="{38E9971E-C1D0-ED96-03AF-F5C691E6FA84}"/>
              </a:ext>
              <a:ext uri="{C183D7F6-B498-43B3-948B-1728B52AA6E4}">
                <adec:decorative xmlns:adec="http://schemas.microsoft.com/office/drawing/2017/decorative" val="1"/>
              </a:ext>
            </a:extLst>
          </p:cNvPr>
          <p:cNvSpPr/>
          <p:nvPr/>
        </p:nvSpPr>
        <p:spPr bwMode="auto">
          <a:xfrm>
            <a:off x="7102993" y="4306010"/>
            <a:ext cx="4383650" cy="1228463"/>
          </a:xfrm>
          <a:prstGeom prst="rect">
            <a:avLst/>
          </a:prstGeom>
          <a:solidFill>
            <a:schemeClr val="bg1"/>
          </a:solidFill>
          <a:ln w="19050">
            <a:noFill/>
            <a:headEnd type="none" w="med" len="med"/>
            <a:tailEnd type="none" w="med" len="med"/>
          </a:ln>
          <a:effectLst>
            <a:outerShdw blurRad="88900" dist="38100" dir="2700000" sx="101000" sy="101000" algn="ctr"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AU"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44" name="Picture 2" descr="Icon&#10;&#10;Description automatically generated">
            <a:extLst>
              <a:ext uri="{FF2B5EF4-FFF2-40B4-BE49-F238E27FC236}">
                <a16:creationId xmlns:a16="http://schemas.microsoft.com/office/drawing/2014/main" id="{368C9D63-2ED2-B30D-AF90-EFC11F4C2CD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252209" y="4368187"/>
            <a:ext cx="587368" cy="587368"/>
          </a:xfrm>
          <a:prstGeom prst="rect">
            <a:avLst/>
          </a:prstGeom>
          <a:noFill/>
        </p:spPr>
      </p:pic>
      <p:pic>
        <p:nvPicPr>
          <p:cNvPr id="46" name="Picture 2" descr="Icon&#10;&#10;Description automatically generated">
            <a:extLst>
              <a:ext uri="{FF2B5EF4-FFF2-40B4-BE49-F238E27FC236}">
                <a16:creationId xmlns:a16="http://schemas.microsoft.com/office/drawing/2014/main" id="{F6731700-B4B7-7BF7-CF2B-C80E12E4EC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08158" y="5152733"/>
            <a:ext cx="993512" cy="149932"/>
          </a:xfrm>
          <a:prstGeom prst="rect">
            <a:avLst/>
          </a:prstGeom>
          <a:noFill/>
        </p:spPr>
      </p:pic>
      <p:pic>
        <p:nvPicPr>
          <p:cNvPr id="47" name="Picture 2" descr="See the source image">
            <a:extLst>
              <a:ext uri="{FF2B5EF4-FFF2-40B4-BE49-F238E27FC236}">
                <a16:creationId xmlns:a16="http://schemas.microsoft.com/office/drawing/2014/main" id="{F4D7E229-A066-25CB-D23D-FAD5A4819945}"/>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513" t="-3939" r="16821"/>
          <a:stretch/>
        </p:blipFill>
        <p:spPr bwMode="auto">
          <a:xfrm>
            <a:off x="9886402" y="4459815"/>
            <a:ext cx="769504" cy="390230"/>
          </a:xfrm>
          <a:prstGeom prst="rect">
            <a:avLst/>
          </a:prstGeom>
          <a:noFill/>
        </p:spPr>
      </p:pic>
      <p:pic>
        <p:nvPicPr>
          <p:cNvPr id="49" name="Picture 2" descr="A picture containing text, clipart&#10;&#10;Description automatically generated">
            <a:extLst>
              <a:ext uri="{FF2B5EF4-FFF2-40B4-BE49-F238E27FC236}">
                <a16:creationId xmlns:a16="http://schemas.microsoft.com/office/drawing/2014/main" id="{BC7D6D8A-60C8-797E-A2D1-D48EE581F53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702729" y="4408781"/>
            <a:ext cx="535356" cy="535355"/>
          </a:xfrm>
          <a:prstGeom prst="rect">
            <a:avLst/>
          </a:prstGeom>
          <a:noFill/>
        </p:spPr>
      </p:pic>
      <p:pic>
        <p:nvPicPr>
          <p:cNvPr id="50" name="Picture 49" descr="A picture containing text, clipart&#10;&#10;Description automatically generated">
            <a:extLst>
              <a:ext uri="{FF2B5EF4-FFF2-40B4-BE49-F238E27FC236}">
                <a16:creationId xmlns:a16="http://schemas.microsoft.com/office/drawing/2014/main" id="{7D41A0CC-3E0C-D5F6-9F68-3943E5912737}"/>
              </a:ext>
            </a:extLst>
          </p:cNvPr>
          <p:cNvPicPr>
            <a:picLocks noChangeAspect="1"/>
          </p:cNvPicPr>
          <p:nvPr/>
        </p:nvPicPr>
        <p:blipFill>
          <a:blip r:embed="rId17"/>
          <a:stretch>
            <a:fillRect/>
          </a:stretch>
        </p:blipFill>
        <p:spPr>
          <a:xfrm>
            <a:off x="7298872" y="5123576"/>
            <a:ext cx="1189193" cy="208752"/>
          </a:xfrm>
          <a:prstGeom prst="rect">
            <a:avLst/>
          </a:prstGeom>
        </p:spPr>
      </p:pic>
      <p:pic>
        <p:nvPicPr>
          <p:cNvPr id="51" name="Picture 50" descr="A picture containing text&#10;&#10;Description automatically generated">
            <a:extLst>
              <a:ext uri="{FF2B5EF4-FFF2-40B4-BE49-F238E27FC236}">
                <a16:creationId xmlns:a16="http://schemas.microsoft.com/office/drawing/2014/main" id="{BBC05C6D-6ACA-0D01-7C40-680E4F66D93C}"/>
              </a:ext>
            </a:extLst>
          </p:cNvPr>
          <p:cNvPicPr>
            <a:picLocks noChangeAspect="1"/>
          </p:cNvPicPr>
          <p:nvPr/>
        </p:nvPicPr>
        <p:blipFill>
          <a:blip r:embed="rId18"/>
          <a:stretch>
            <a:fillRect/>
          </a:stretch>
        </p:blipFill>
        <p:spPr>
          <a:xfrm>
            <a:off x="10521763" y="5016933"/>
            <a:ext cx="786708" cy="393354"/>
          </a:xfrm>
          <a:prstGeom prst="rect">
            <a:avLst/>
          </a:prstGeom>
        </p:spPr>
      </p:pic>
      <p:pic>
        <p:nvPicPr>
          <p:cNvPr id="52" name="Picture 2" descr="See the source image">
            <a:extLst>
              <a:ext uri="{FF2B5EF4-FFF2-40B4-BE49-F238E27FC236}">
                <a16:creationId xmlns:a16="http://schemas.microsoft.com/office/drawing/2014/main" id="{191F2623-4622-1885-18F2-050F13AF6AC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125208" y="4447459"/>
            <a:ext cx="1080176" cy="408067"/>
          </a:xfrm>
          <a:prstGeom prst="rect">
            <a:avLst/>
          </a:prstGeom>
          <a:noFill/>
          <a:extLst>
            <a:ext uri="{909E8E84-426E-40DD-AFC4-6F175D3DCCD1}">
              <a14:hiddenFill xmlns:a14="http://schemas.microsoft.com/office/drawing/2010/main">
                <a:solidFill>
                  <a:srgbClr val="FFFFFF"/>
                </a:solidFill>
              </a14:hiddenFill>
            </a:ext>
          </a:extLst>
        </p:spPr>
      </p:pic>
      <p:cxnSp>
        <p:nvCxnSpPr>
          <p:cNvPr id="58" name="Straight Arrow Connector 57" descr="Arrow">
            <a:extLst>
              <a:ext uri="{FF2B5EF4-FFF2-40B4-BE49-F238E27FC236}">
                <a16:creationId xmlns:a16="http://schemas.microsoft.com/office/drawing/2014/main" id="{EE5E9F78-FCEC-BD43-DA5C-5EB338B1E3C3}"/>
              </a:ext>
            </a:extLst>
          </p:cNvPr>
          <p:cNvCxnSpPr>
            <a:cxnSpLocks/>
          </p:cNvCxnSpPr>
          <p:nvPr/>
        </p:nvCxnSpPr>
        <p:spPr>
          <a:xfrm>
            <a:off x="9296477" y="3855141"/>
            <a:ext cx="0" cy="371475"/>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pic>
        <p:nvPicPr>
          <p:cNvPr id="8" name="Picture 7" descr="Logo&#10;&#10;Description automatically generated">
            <a:extLst>
              <a:ext uri="{FF2B5EF4-FFF2-40B4-BE49-F238E27FC236}">
                <a16:creationId xmlns:a16="http://schemas.microsoft.com/office/drawing/2014/main" id="{C27A0C73-EED5-A9E2-B523-49E4BCF71B9C}"/>
              </a:ext>
            </a:extLst>
          </p:cNvPr>
          <p:cNvPicPr>
            <a:picLocks noChangeAspect="1"/>
          </p:cNvPicPr>
          <p:nvPr/>
        </p:nvPicPr>
        <p:blipFill>
          <a:blip r:embed="rId20"/>
          <a:stretch>
            <a:fillRect/>
          </a:stretch>
        </p:blipFill>
        <p:spPr>
          <a:xfrm>
            <a:off x="7490755" y="4517171"/>
            <a:ext cx="541422" cy="313751"/>
          </a:xfrm>
          <a:prstGeom prst="rect">
            <a:avLst/>
          </a:prstGeom>
        </p:spPr>
      </p:pic>
      <p:cxnSp>
        <p:nvCxnSpPr>
          <p:cNvPr id="12" name="Straight Arrow Connector 11" descr="Arrow">
            <a:extLst>
              <a:ext uri="{FF2B5EF4-FFF2-40B4-BE49-F238E27FC236}">
                <a16:creationId xmlns:a16="http://schemas.microsoft.com/office/drawing/2014/main" id="{2ADE6835-D6A7-1FF0-450B-7D4196D917E6}"/>
              </a:ext>
            </a:extLst>
          </p:cNvPr>
          <p:cNvCxnSpPr>
            <a:cxnSpLocks/>
          </p:cNvCxnSpPr>
          <p:nvPr/>
        </p:nvCxnSpPr>
        <p:spPr>
          <a:xfrm>
            <a:off x="6213710" y="5586839"/>
            <a:ext cx="0" cy="352499"/>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36449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F0290-5BAA-2D80-7621-159986438EF5}"/>
              </a:ext>
            </a:extLst>
          </p:cNvPr>
          <p:cNvSpPr>
            <a:spLocks noGrp="1"/>
          </p:cNvSpPr>
          <p:nvPr>
            <p:ph type="title"/>
          </p:nvPr>
        </p:nvSpPr>
        <p:spPr/>
        <p:txBody>
          <a:bodyPr/>
          <a:lstStyle/>
          <a:p>
            <a:r>
              <a:rPr lang="en-US" dirty="0"/>
              <a:t>Using REST API based data virtualization</a:t>
            </a:r>
          </a:p>
        </p:txBody>
      </p:sp>
      <p:pic>
        <p:nvPicPr>
          <p:cNvPr id="27" name="Graphic 26">
            <a:extLst>
              <a:ext uri="{FF2B5EF4-FFF2-40B4-BE49-F238E27FC236}">
                <a16:creationId xmlns:a16="http://schemas.microsoft.com/office/drawing/2014/main" id="{E08C78B1-B2A2-AD1B-2845-04B227B9ED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80565" y="1561906"/>
            <a:ext cx="553998" cy="553998"/>
          </a:xfrm>
          <a:prstGeom prst="rect">
            <a:avLst/>
          </a:prstGeom>
        </p:spPr>
      </p:pic>
      <p:sp>
        <p:nvSpPr>
          <p:cNvPr id="29" name="Rectangle 28" descr="Dashed box">
            <a:extLst>
              <a:ext uri="{FF2B5EF4-FFF2-40B4-BE49-F238E27FC236}">
                <a16:creationId xmlns:a16="http://schemas.microsoft.com/office/drawing/2014/main" id="{84F3232C-9C16-A8EA-C77C-A5D6DA6C1CEA}"/>
              </a:ext>
            </a:extLst>
          </p:cNvPr>
          <p:cNvSpPr/>
          <p:nvPr/>
        </p:nvSpPr>
        <p:spPr bwMode="auto">
          <a:xfrm>
            <a:off x="587375" y="1436688"/>
            <a:ext cx="11018517" cy="3735080"/>
          </a:xfrm>
          <a:prstGeom prst="rect">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31" name="TextBox 30">
            <a:extLst>
              <a:ext uri="{FF2B5EF4-FFF2-40B4-BE49-F238E27FC236}">
                <a16:creationId xmlns:a16="http://schemas.microsoft.com/office/drawing/2014/main" id="{4EF1CD53-8EE9-A770-8529-83E55CC55344}"/>
              </a:ext>
            </a:extLst>
          </p:cNvPr>
          <p:cNvSpPr txBox="1"/>
          <p:nvPr/>
        </p:nvSpPr>
        <p:spPr>
          <a:xfrm>
            <a:off x="707321" y="1654239"/>
            <a:ext cx="137324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SQL Engine</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E06B9A4A-558C-0B93-DF6C-1F2E02D40478}"/>
              </a:ext>
            </a:extLst>
          </p:cNvPr>
          <p:cNvSpPr/>
          <p:nvPr/>
        </p:nvSpPr>
        <p:spPr bwMode="auto">
          <a:xfrm>
            <a:off x="587376" y="5951220"/>
            <a:ext cx="11022012" cy="327891"/>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Parquet, Delta, csv,</a:t>
            </a:r>
            <a:r>
              <a:rPr kumimoji="0" lang="en-US" sz="1400" b="0" i="0" u="none" strike="noStrike" kern="1200" cap="none" spc="0" normalizeH="0" noProof="0" dirty="0">
                <a:ln>
                  <a:noFill/>
                </a:ln>
                <a:gradFill>
                  <a:gsLst>
                    <a:gs pos="40075">
                      <a:srgbClr val="FFFFFF"/>
                    </a:gs>
                    <a:gs pos="30000">
                      <a:srgbClr val="FFFFFF"/>
                    </a:gs>
                  </a:gsLst>
                  <a:lin ang="5400000" scaled="0"/>
                </a:gradFill>
                <a:effectLst/>
                <a:uLnTx/>
                <a:uFillTx/>
                <a:latin typeface="Segoe UI"/>
                <a:ea typeface="+mn-ea"/>
                <a:cs typeface="+mn-cs"/>
              </a:rPr>
              <a:t> text</a:t>
            </a:r>
            <a:endPar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14D74E09-5021-4007-B9B5-9D5C347E8B91}"/>
              </a:ext>
            </a:extLst>
          </p:cNvPr>
          <p:cNvSpPr/>
          <p:nvPr/>
        </p:nvSpPr>
        <p:spPr bwMode="auto">
          <a:xfrm>
            <a:off x="587376" y="5361525"/>
            <a:ext cx="11022012" cy="306578"/>
          </a:xfrm>
          <a:prstGeom prst="rect">
            <a:avLst/>
          </a:prstGeom>
          <a:solidFill>
            <a:schemeClr val="accent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rPr>
              <a:t>abs, adls, S3 compatible storage</a:t>
            </a:r>
          </a:p>
        </p:txBody>
      </p:sp>
      <p:sp>
        <p:nvSpPr>
          <p:cNvPr id="39" name="Rectangle 38" descr="Dashed box">
            <a:extLst>
              <a:ext uri="{FF2B5EF4-FFF2-40B4-BE49-F238E27FC236}">
                <a16:creationId xmlns:a16="http://schemas.microsoft.com/office/drawing/2014/main" id="{D60F4DD0-70BA-1C1B-0C7A-6DFB038F0C66}"/>
              </a:ext>
            </a:extLst>
          </p:cNvPr>
          <p:cNvSpPr/>
          <p:nvPr/>
        </p:nvSpPr>
        <p:spPr bwMode="auto">
          <a:xfrm>
            <a:off x="3742256" y="1623325"/>
            <a:ext cx="7702492" cy="3397641"/>
          </a:xfrm>
          <a:prstGeom prst="rect">
            <a:avLst/>
          </a:prstGeom>
          <a:noFill/>
          <a:ln w="19050">
            <a:solidFill>
              <a:schemeClr val="accent3"/>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cs typeface="Segoe UI" pitchFamily="34" charset="0"/>
            </a:endParaRPr>
          </a:p>
        </p:txBody>
      </p:sp>
      <p:sp>
        <p:nvSpPr>
          <p:cNvPr id="43" name="TextBox 42">
            <a:extLst>
              <a:ext uri="{FF2B5EF4-FFF2-40B4-BE49-F238E27FC236}">
                <a16:creationId xmlns:a16="http://schemas.microsoft.com/office/drawing/2014/main" id="{868DA9FA-D467-260D-ECE5-44BFABDB0441}"/>
              </a:ext>
            </a:extLst>
          </p:cNvPr>
          <p:cNvSpPr txBox="1"/>
          <p:nvPr/>
        </p:nvSpPr>
        <p:spPr>
          <a:xfrm>
            <a:off x="3838282" y="1685017"/>
            <a:ext cx="1373244" cy="33855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Database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7" name="Graphic 46" descr="Database with solid fill">
            <a:extLst>
              <a:ext uri="{FF2B5EF4-FFF2-40B4-BE49-F238E27FC236}">
                <a16:creationId xmlns:a16="http://schemas.microsoft.com/office/drawing/2014/main" id="{EFEE1168-DCB6-08DB-3D80-BA360E3D71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63931" y="2519343"/>
            <a:ext cx="581378" cy="581378"/>
          </a:xfrm>
          <a:prstGeom prst="rect">
            <a:avLst/>
          </a:prstGeom>
        </p:spPr>
      </p:pic>
      <p:sp>
        <p:nvSpPr>
          <p:cNvPr id="48" name="TextBox 47">
            <a:extLst>
              <a:ext uri="{FF2B5EF4-FFF2-40B4-BE49-F238E27FC236}">
                <a16:creationId xmlns:a16="http://schemas.microsoft.com/office/drawing/2014/main" id="{DAD9FA76-5C1F-91DD-3E16-6976EF59507E}"/>
              </a:ext>
            </a:extLst>
          </p:cNvPr>
          <p:cNvSpPr txBox="1"/>
          <p:nvPr/>
        </p:nvSpPr>
        <p:spPr>
          <a:xfrm>
            <a:off x="7216679" y="2617213"/>
            <a:ext cx="598112" cy="430887"/>
          </a:xfrm>
          <a:prstGeom prst="rect">
            <a:avLst/>
          </a:prstGeom>
          <a:noFill/>
        </p:spPr>
        <p:txBody>
          <a:bodyPr wrap="none" lIns="0" tIns="0" rIns="0" bIns="0" rtlCol="0">
            <a:spAutoFit/>
          </a:bodyPr>
          <a:lstStyle/>
          <a:p>
            <a:pPr algn="ctr"/>
            <a:r>
              <a:rPr lang="en-US" sz="1400" dirty="0"/>
              <a:t>system </a:t>
            </a:r>
          </a:p>
          <a:p>
            <a:pPr algn="ctr"/>
            <a:r>
              <a:rPr lang="en-US" sz="1400" dirty="0"/>
              <a:t>tables</a:t>
            </a:r>
          </a:p>
        </p:txBody>
      </p:sp>
      <p:pic>
        <p:nvPicPr>
          <p:cNvPr id="50" name="Graphic 49" descr="Table with solid fill">
            <a:extLst>
              <a:ext uri="{FF2B5EF4-FFF2-40B4-BE49-F238E27FC236}">
                <a16:creationId xmlns:a16="http://schemas.microsoft.com/office/drawing/2014/main" id="{5C97BD69-B89F-35F8-91D7-4C0C5C2049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052468" y="4047157"/>
            <a:ext cx="581378" cy="581378"/>
          </a:xfrm>
          <a:prstGeom prst="rect">
            <a:avLst/>
          </a:prstGeom>
        </p:spPr>
      </p:pic>
      <p:sp>
        <p:nvSpPr>
          <p:cNvPr id="52" name="TextBox 51">
            <a:extLst>
              <a:ext uri="{FF2B5EF4-FFF2-40B4-BE49-F238E27FC236}">
                <a16:creationId xmlns:a16="http://schemas.microsoft.com/office/drawing/2014/main" id="{2932E266-0C13-700F-D1EE-9BB9261D70B1}"/>
              </a:ext>
            </a:extLst>
          </p:cNvPr>
          <p:cNvSpPr txBox="1"/>
          <p:nvPr/>
        </p:nvSpPr>
        <p:spPr>
          <a:xfrm>
            <a:off x="4715126" y="4122402"/>
            <a:ext cx="472886" cy="430887"/>
          </a:xfrm>
          <a:prstGeom prst="rect">
            <a:avLst/>
          </a:prstGeom>
          <a:noFill/>
        </p:spPr>
        <p:txBody>
          <a:bodyPr wrap="none" lIns="0" tIns="0" rIns="0" bIns="0" rtlCol="0">
            <a:spAutoFit/>
          </a:bodyPr>
          <a:lstStyle/>
          <a:p>
            <a:pPr algn="ctr"/>
            <a:r>
              <a:rPr lang="en-US" sz="1400" dirty="0">
                <a:solidFill>
                  <a:schemeClr val="accent1"/>
                </a:solidFill>
              </a:rPr>
              <a:t>User </a:t>
            </a:r>
          </a:p>
          <a:p>
            <a:pPr algn="ctr"/>
            <a:r>
              <a:rPr lang="en-US" sz="1400" dirty="0">
                <a:solidFill>
                  <a:schemeClr val="accent1"/>
                </a:solidFill>
              </a:rPr>
              <a:t>tables</a:t>
            </a:r>
          </a:p>
        </p:txBody>
      </p:sp>
      <p:cxnSp>
        <p:nvCxnSpPr>
          <p:cNvPr id="58" name="Straight Arrow Connector 57" descr="Arrow">
            <a:extLst>
              <a:ext uri="{FF2B5EF4-FFF2-40B4-BE49-F238E27FC236}">
                <a16:creationId xmlns:a16="http://schemas.microsoft.com/office/drawing/2014/main" id="{139E91C3-B928-ED8C-F67B-F63158847598}"/>
              </a:ext>
            </a:extLst>
          </p:cNvPr>
          <p:cNvCxnSpPr>
            <a:cxnSpLocks/>
          </p:cNvCxnSpPr>
          <p:nvPr/>
        </p:nvCxnSpPr>
        <p:spPr>
          <a:xfrm flipH="1">
            <a:off x="6192155" y="2123814"/>
            <a:ext cx="3308244" cy="0"/>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62" name="Straight Arrow Connector 61" descr="Arrow">
            <a:extLst>
              <a:ext uri="{FF2B5EF4-FFF2-40B4-BE49-F238E27FC236}">
                <a16:creationId xmlns:a16="http://schemas.microsoft.com/office/drawing/2014/main" id="{EDC147C1-8E29-F884-B030-1CA8CD477389}"/>
              </a:ext>
            </a:extLst>
          </p:cNvPr>
          <p:cNvCxnSpPr>
            <a:cxnSpLocks/>
          </p:cNvCxnSpPr>
          <p:nvPr/>
        </p:nvCxnSpPr>
        <p:spPr>
          <a:xfrm flipV="1">
            <a:off x="9903748" y="2313451"/>
            <a:ext cx="0" cy="852537"/>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77" name="Graphic 76" descr="Old Key with solid fill">
            <a:extLst>
              <a:ext uri="{FF2B5EF4-FFF2-40B4-BE49-F238E27FC236}">
                <a16:creationId xmlns:a16="http://schemas.microsoft.com/office/drawing/2014/main" id="{B1C42FDF-A7FD-6148-F42E-BAECF94A35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11089" y="1864396"/>
            <a:ext cx="458136" cy="458136"/>
          </a:xfrm>
          <a:prstGeom prst="rect">
            <a:avLst/>
          </a:prstGeom>
        </p:spPr>
      </p:pic>
      <p:sp>
        <p:nvSpPr>
          <p:cNvPr id="79" name="TextBox 78">
            <a:extLst>
              <a:ext uri="{FF2B5EF4-FFF2-40B4-BE49-F238E27FC236}">
                <a16:creationId xmlns:a16="http://schemas.microsoft.com/office/drawing/2014/main" id="{B974A4E3-83B4-50F7-39B7-F8C77CF86119}"/>
              </a:ext>
            </a:extLst>
          </p:cNvPr>
          <p:cNvSpPr txBox="1"/>
          <p:nvPr/>
        </p:nvSpPr>
        <p:spPr>
          <a:xfrm>
            <a:off x="5089613" y="1878021"/>
            <a:ext cx="538802" cy="430887"/>
          </a:xfrm>
          <a:prstGeom prst="rect">
            <a:avLst/>
          </a:prstGeom>
          <a:noFill/>
        </p:spPr>
        <p:txBody>
          <a:bodyPr wrap="none" lIns="0" tIns="0" rIns="0" bIns="0" rtlCol="0">
            <a:spAutoFit/>
          </a:bodyPr>
          <a:lstStyle/>
          <a:p>
            <a:pPr algn="ctr"/>
            <a:r>
              <a:rPr lang="en-US" sz="1400" dirty="0">
                <a:solidFill>
                  <a:schemeClr val="accent1"/>
                </a:solidFill>
              </a:rPr>
              <a:t>master</a:t>
            </a:r>
          </a:p>
          <a:p>
            <a:pPr algn="ctr"/>
            <a:r>
              <a:rPr lang="en-US" sz="1400" dirty="0">
                <a:solidFill>
                  <a:schemeClr val="accent1"/>
                </a:solidFill>
              </a:rPr>
              <a:t>key</a:t>
            </a:r>
          </a:p>
        </p:txBody>
      </p:sp>
      <p:pic>
        <p:nvPicPr>
          <p:cNvPr id="81" name="Graphic 80" descr="Employee badge with solid fill">
            <a:extLst>
              <a:ext uri="{FF2B5EF4-FFF2-40B4-BE49-F238E27FC236}">
                <a16:creationId xmlns:a16="http://schemas.microsoft.com/office/drawing/2014/main" id="{B9FF6569-4A56-349C-D578-D2BC830423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613175" y="1768703"/>
            <a:ext cx="582404" cy="582404"/>
          </a:xfrm>
          <a:prstGeom prst="rect">
            <a:avLst/>
          </a:prstGeom>
        </p:spPr>
      </p:pic>
      <p:sp>
        <p:nvSpPr>
          <p:cNvPr id="83" name="TextBox 82">
            <a:extLst>
              <a:ext uri="{FF2B5EF4-FFF2-40B4-BE49-F238E27FC236}">
                <a16:creationId xmlns:a16="http://schemas.microsoft.com/office/drawing/2014/main" id="{3A4DC7FA-6C8D-2374-2756-5AFD7FEC012C}"/>
              </a:ext>
            </a:extLst>
          </p:cNvPr>
          <p:cNvSpPr txBox="1"/>
          <p:nvPr/>
        </p:nvSpPr>
        <p:spPr>
          <a:xfrm>
            <a:off x="10375891" y="1798873"/>
            <a:ext cx="778290" cy="646331"/>
          </a:xfrm>
          <a:prstGeom prst="rect">
            <a:avLst/>
          </a:prstGeom>
          <a:noFill/>
        </p:spPr>
        <p:txBody>
          <a:bodyPr wrap="none" lIns="0" tIns="0" rIns="0" bIns="0" rtlCol="0">
            <a:spAutoFit/>
          </a:bodyPr>
          <a:lstStyle/>
          <a:p>
            <a:pPr algn="ctr"/>
            <a:r>
              <a:rPr lang="en-US" sz="1400" dirty="0">
                <a:solidFill>
                  <a:schemeClr val="accent1"/>
                </a:solidFill>
              </a:rPr>
              <a:t>database </a:t>
            </a:r>
          </a:p>
          <a:p>
            <a:pPr algn="ctr"/>
            <a:r>
              <a:rPr lang="en-US" sz="1400" dirty="0">
                <a:solidFill>
                  <a:schemeClr val="accent1"/>
                </a:solidFill>
              </a:rPr>
              <a:t>scoped </a:t>
            </a:r>
          </a:p>
          <a:p>
            <a:pPr algn="ctr"/>
            <a:r>
              <a:rPr lang="en-US" sz="1400" dirty="0">
                <a:solidFill>
                  <a:schemeClr val="accent1"/>
                </a:solidFill>
              </a:rPr>
              <a:t>credential</a:t>
            </a:r>
          </a:p>
        </p:txBody>
      </p:sp>
      <p:pic>
        <p:nvPicPr>
          <p:cNvPr id="86" name="Graphic 85" descr="Document with solid fill">
            <a:extLst>
              <a:ext uri="{FF2B5EF4-FFF2-40B4-BE49-F238E27FC236}">
                <a16:creationId xmlns:a16="http://schemas.microsoft.com/office/drawing/2014/main" id="{DC23EB10-FA76-28A0-20D3-18CA195CFD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16039" y="3241490"/>
            <a:ext cx="556921" cy="556921"/>
          </a:xfrm>
          <a:prstGeom prst="rect">
            <a:avLst/>
          </a:prstGeom>
        </p:spPr>
      </p:pic>
      <p:sp>
        <p:nvSpPr>
          <p:cNvPr id="88" name="TextBox 87">
            <a:extLst>
              <a:ext uri="{FF2B5EF4-FFF2-40B4-BE49-F238E27FC236}">
                <a16:creationId xmlns:a16="http://schemas.microsoft.com/office/drawing/2014/main" id="{A3D7054E-6A08-72D9-1BAD-ED2F05919B7A}"/>
              </a:ext>
            </a:extLst>
          </p:cNvPr>
          <p:cNvSpPr txBox="1"/>
          <p:nvPr/>
        </p:nvSpPr>
        <p:spPr>
          <a:xfrm>
            <a:off x="5170131" y="3306346"/>
            <a:ext cx="964880" cy="430887"/>
          </a:xfrm>
          <a:prstGeom prst="rect">
            <a:avLst/>
          </a:prstGeom>
          <a:noFill/>
        </p:spPr>
        <p:txBody>
          <a:bodyPr wrap="none" lIns="0" tIns="0" rIns="0" bIns="0" rtlCol="0">
            <a:spAutoFit/>
          </a:bodyPr>
          <a:lstStyle/>
          <a:p>
            <a:pPr algn="ctr"/>
            <a:r>
              <a:rPr lang="en-US" sz="1400" dirty="0">
                <a:solidFill>
                  <a:schemeClr val="accent1"/>
                </a:solidFill>
              </a:rPr>
              <a:t>external file </a:t>
            </a:r>
          </a:p>
          <a:p>
            <a:pPr algn="ctr"/>
            <a:r>
              <a:rPr lang="en-US" sz="1400" dirty="0">
                <a:solidFill>
                  <a:schemeClr val="accent1"/>
                </a:solidFill>
              </a:rPr>
              <a:t>format</a:t>
            </a:r>
          </a:p>
        </p:txBody>
      </p:sp>
      <p:grpSp>
        <p:nvGrpSpPr>
          <p:cNvPr id="89" name="automated">
            <a:extLst>
              <a:ext uri="{FF2B5EF4-FFF2-40B4-BE49-F238E27FC236}">
                <a16:creationId xmlns:a16="http://schemas.microsoft.com/office/drawing/2014/main" id="{6E7B0103-042A-0385-97E9-867A30AEE54E}"/>
              </a:ext>
              <a:ext uri="{C183D7F6-B498-43B3-948B-1728B52AA6E4}">
                <adec:decorative xmlns:adec="http://schemas.microsoft.com/office/drawing/2017/decorative" val="1"/>
              </a:ext>
            </a:extLst>
          </p:cNvPr>
          <p:cNvGrpSpPr/>
          <p:nvPr/>
        </p:nvGrpSpPr>
        <p:grpSpPr>
          <a:xfrm>
            <a:off x="9637227" y="3240043"/>
            <a:ext cx="534618" cy="534618"/>
            <a:chOff x="9114835" y="4807419"/>
            <a:chExt cx="503947" cy="503947"/>
          </a:xfrm>
        </p:grpSpPr>
        <p:sp>
          <p:nvSpPr>
            <p:cNvPr id="90" name="Freeform: Shape 89">
              <a:extLst>
                <a:ext uri="{FF2B5EF4-FFF2-40B4-BE49-F238E27FC236}">
                  <a16:creationId xmlns:a16="http://schemas.microsoft.com/office/drawing/2014/main" id="{6803F9FB-DE3C-8468-22FE-193CDEB621A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1" name="Freeform: Shape 90">
              <a:extLst>
                <a:ext uri="{FF2B5EF4-FFF2-40B4-BE49-F238E27FC236}">
                  <a16:creationId xmlns:a16="http://schemas.microsoft.com/office/drawing/2014/main" id="{D5A73905-6091-9655-C051-F37ACC0739D6}"/>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2" name="Freeform: Shape 91">
              <a:extLst>
                <a:ext uri="{FF2B5EF4-FFF2-40B4-BE49-F238E27FC236}">
                  <a16:creationId xmlns:a16="http://schemas.microsoft.com/office/drawing/2014/main" id="{75DCB3A0-3CF9-0897-9BF3-535E9B7FD6B7}"/>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3" name="Freeform: Shape 92">
              <a:extLst>
                <a:ext uri="{FF2B5EF4-FFF2-40B4-BE49-F238E27FC236}">
                  <a16:creationId xmlns:a16="http://schemas.microsoft.com/office/drawing/2014/main" id="{8041AE8D-6A99-CAAB-565F-51A89F219D1B}"/>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4" name="Freeform: Shape 93">
              <a:extLst>
                <a:ext uri="{FF2B5EF4-FFF2-40B4-BE49-F238E27FC236}">
                  <a16:creationId xmlns:a16="http://schemas.microsoft.com/office/drawing/2014/main" id="{0C1B930D-04E2-F7C2-F210-B592A29BE83D}"/>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5" name="Freeform: Shape 94">
              <a:extLst>
                <a:ext uri="{FF2B5EF4-FFF2-40B4-BE49-F238E27FC236}">
                  <a16:creationId xmlns:a16="http://schemas.microsoft.com/office/drawing/2014/main" id="{632E7E96-2617-5FE1-DFE1-F68954BAFB93}"/>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6" name="Freeform: Shape 95">
              <a:extLst>
                <a:ext uri="{FF2B5EF4-FFF2-40B4-BE49-F238E27FC236}">
                  <a16:creationId xmlns:a16="http://schemas.microsoft.com/office/drawing/2014/main" id="{452519EE-CBC1-1455-549C-31CEC93F185A}"/>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7" name="Freeform: Shape 96">
              <a:extLst>
                <a:ext uri="{FF2B5EF4-FFF2-40B4-BE49-F238E27FC236}">
                  <a16:creationId xmlns:a16="http://schemas.microsoft.com/office/drawing/2014/main" id="{C9614C70-E3A3-B46A-3F62-0EE634E2AD04}"/>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8" name="Freeform: Shape 97">
              <a:extLst>
                <a:ext uri="{FF2B5EF4-FFF2-40B4-BE49-F238E27FC236}">
                  <a16:creationId xmlns:a16="http://schemas.microsoft.com/office/drawing/2014/main" id="{FD0C3572-7E25-3B3D-932E-9DA7648E021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
        <p:nvSpPr>
          <p:cNvPr id="100" name="TextBox 99">
            <a:extLst>
              <a:ext uri="{FF2B5EF4-FFF2-40B4-BE49-F238E27FC236}">
                <a16:creationId xmlns:a16="http://schemas.microsoft.com/office/drawing/2014/main" id="{F428E36C-BE1A-ADDA-CC58-AAD84739D6C4}"/>
              </a:ext>
            </a:extLst>
          </p:cNvPr>
          <p:cNvSpPr txBox="1"/>
          <p:nvPr/>
        </p:nvSpPr>
        <p:spPr>
          <a:xfrm>
            <a:off x="10264858" y="3286605"/>
            <a:ext cx="920958"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data source</a:t>
            </a:r>
          </a:p>
        </p:txBody>
      </p:sp>
      <p:pic>
        <p:nvPicPr>
          <p:cNvPr id="102" name="Graphic 101" descr="Table with solid fill">
            <a:extLst>
              <a:ext uri="{FF2B5EF4-FFF2-40B4-BE49-F238E27FC236}">
                <a16:creationId xmlns:a16="http://schemas.microsoft.com/office/drawing/2014/main" id="{94B1E341-95C5-E13C-E2D2-D33A84D0FF1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14589" y="4042296"/>
            <a:ext cx="581378" cy="581378"/>
          </a:xfrm>
          <a:prstGeom prst="rect">
            <a:avLst/>
          </a:prstGeom>
        </p:spPr>
      </p:pic>
      <p:sp>
        <p:nvSpPr>
          <p:cNvPr id="104" name="TextBox 103">
            <a:extLst>
              <a:ext uri="{FF2B5EF4-FFF2-40B4-BE49-F238E27FC236}">
                <a16:creationId xmlns:a16="http://schemas.microsoft.com/office/drawing/2014/main" id="{8125A605-10E0-842C-638D-97F7EDC4208D}"/>
              </a:ext>
            </a:extLst>
          </p:cNvPr>
          <p:cNvSpPr txBox="1"/>
          <p:nvPr/>
        </p:nvSpPr>
        <p:spPr>
          <a:xfrm>
            <a:off x="7634792" y="4122402"/>
            <a:ext cx="677941" cy="430887"/>
          </a:xfrm>
          <a:prstGeom prst="rect">
            <a:avLst/>
          </a:prstGeom>
          <a:noFill/>
        </p:spPr>
        <p:txBody>
          <a:bodyPr wrap="none" lIns="0" tIns="0" rIns="0" bIns="0" rtlCol="0">
            <a:spAutoFit/>
          </a:bodyPr>
          <a:lstStyle/>
          <a:p>
            <a:pPr algn="ctr"/>
            <a:r>
              <a:rPr lang="en-US" sz="1400" dirty="0">
                <a:solidFill>
                  <a:schemeClr val="accent1"/>
                </a:solidFill>
              </a:rPr>
              <a:t>external </a:t>
            </a:r>
          </a:p>
          <a:p>
            <a:pPr algn="ctr"/>
            <a:r>
              <a:rPr lang="en-US" sz="1400" dirty="0">
                <a:solidFill>
                  <a:schemeClr val="accent1"/>
                </a:solidFill>
              </a:rPr>
              <a:t>table</a:t>
            </a:r>
          </a:p>
        </p:txBody>
      </p:sp>
      <p:cxnSp>
        <p:nvCxnSpPr>
          <p:cNvPr id="107" name="Straight Arrow Connector 106" descr="Arrow">
            <a:extLst>
              <a:ext uri="{FF2B5EF4-FFF2-40B4-BE49-F238E27FC236}">
                <a16:creationId xmlns:a16="http://schemas.microsoft.com/office/drawing/2014/main" id="{BAC5EC81-C97A-74FF-131F-B099FD79CB09}"/>
              </a:ext>
            </a:extLst>
          </p:cNvPr>
          <p:cNvCxnSpPr>
            <a:cxnSpLocks/>
          </p:cNvCxnSpPr>
          <p:nvPr/>
        </p:nvCxnSpPr>
        <p:spPr>
          <a:xfrm>
            <a:off x="9903660" y="3824749"/>
            <a:ext cx="0" cy="1491635"/>
          </a:xfrm>
          <a:prstGeom prst="straightConnector1">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12" name="Straight Arrow Connector 111" descr="Arrow">
            <a:extLst>
              <a:ext uri="{FF2B5EF4-FFF2-40B4-BE49-F238E27FC236}">
                <a16:creationId xmlns:a16="http://schemas.microsoft.com/office/drawing/2014/main" id="{31C5C349-DCBD-9428-23A6-B82A504E9722}"/>
              </a:ext>
            </a:extLst>
          </p:cNvPr>
          <p:cNvCxnSpPr>
            <a:cxnSpLocks/>
          </p:cNvCxnSpPr>
          <p:nvPr/>
        </p:nvCxnSpPr>
        <p:spPr>
          <a:xfrm>
            <a:off x="7330927" y="4611329"/>
            <a:ext cx="0" cy="711405"/>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sp>
        <p:nvSpPr>
          <p:cNvPr id="115" name="TextBox 114">
            <a:extLst>
              <a:ext uri="{FF2B5EF4-FFF2-40B4-BE49-F238E27FC236}">
                <a16:creationId xmlns:a16="http://schemas.microsoft.com/office/drawing/2014/main" id="{6DE9ADB5-D1C0-96D4-B823-CABBFD202F40}"/>
              </a:ext>
            </a:extLst>
          </p:cNvPr>
          <p:cNvSpPr txBox="1"/>
          <p:nvPr/>
        </p:nvSpPr>
        <p:spPr>
          <a:xfrm>
            <a:off x="8565552" y="4527946"/>
            <a:ext cx="1152751" cy="215444"/>
          </a:xfrm>
          <a:prstGeom prst="rect">
            <a:avLst/>
          </a:prstGeom>
          <a:noFill/>
        </p:spPr>
        <p:txBody>
          <a:bodyPr wrap="none" lIns="0" tIns="0" rIns="0" bIns="0" rtlCol="0">
            <a:spAutoFit/>
          </a:bodyPr>
          <a:lstStyle/>
          <a:p>
            <a:pPr algn="ctr"/>
            <a:r>
              <a:rPr lang="en-US" sz="1400" dirty="0">
                <a:solidFill>
                  <a:schemeClr val="accent1"/>
                </a:solidFill>
              </a:rPr>
              <a:t>OPENROWSET</a:t>
            </a:r>
          </a:p>
        </p:txBody>
      </p:sp>
      <p:cxnSp>
        <p:nvCxnSpPr>
          <p:cNvPr id="117" name="Straight Arrow Connector 116" descr="Arrow">
            <a:extLst>
              <a:ext uri="{FF2B5EF4-FFF2-40B4-BE49-F238E27FC236}">
                <a16:creationId xmlns:a16="http://schemas.microsoft.com/office/drawing/2014/main" id="{B17EE94F-A259-AEF6-EF27-5F8101C9E5FC}"/>
              </a:ext>
            </a:extLst>
          </p:cNvPr>
          <p:cNvCxnSpPr>
            <a:cxnSpLocks/>
          </p:cNvCxnSpPr>
          <p:nvPr/>
        </p:nvCxnSpPr>
        <p:spPr>
          <a:xfrm>
            <a:off x="6445113" y="5701533"/>
            <a:ext cx="0" cy="218571"/>
          </a:xfrm>
          <a:prstGeom prst="straightConnector1">
            <a:avLst/>
          </a:prstGeom>
          <a:ln w="19050">
            <a:solidFill>
              <a:schemeClr val="accent2"/>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20" name="Straight Arrow Connector 119" descr="Arrow">
            <a:extLst>
              <a:ext uri="{FF2B5EF4-FFF2-40B4-BE49-F238E27FC236}">
                <a16:creationId xmlns:a16="http://schemas.microsoft.com/office/drawing/2014/main" id="{BE4EFCE7-FFA4-975C-0DAC-C06353D933E6}"/>
              </a:ext>
            </a:extLst>
          </p:cNvPr>
          <p:cNvCxnSpPr>
            <a:cxnSpLocks/>
          </p:cNvCxnSpPr>
          <p:nvPr/>
        </p:nvCxnSpPr>
        <p:spPr>
          <a:xfrm flipH="1">
            <a:off x="5245324" y="4332985"/>
            <a:ext cx="1664020" cy="0"/>
          </a:xfrm>
          <a:prstGeom prst="straightConnector1">
            <a:avLst/>
          </a:prstGeom>
          <a:ln w="12700">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6DE312EE-B4FF-1671-D7E7-46CDAB7CDD06}"/>
              </a:ext>
            </a:extLst>
          </p:cNvPr>
          <p:cNvSpPr txBox="1"/>
          <p:nvPr/>
        </p:nvSpPr>
        <p:spPr>
          <a:xfrm>
            <a:off x="5323975" y="4420353"/>
            <a:ext cx="1451937" cy="215444"/>
          </a:xfrm>
          <a:prstGeom prst="rect">
            <a:avLst/>
          </a:prstGeom>
          <a:noFill/>
        </p:spPr>
        <p:txBody>
          <a:bodyPr wrap="none" lIns="0" tIns="0" rIns="0" bIns="0" rtlCol="0">
            <a:spAutoFit/>
          </a:bodyPr>
          <a:lstStyle/>
          <a:p>
            <a:pPr algn="ctr"/>
            <a:r>
              <a:rPr lang="en-US" sz="1400" dirty="0">
                <a:solidFill>
                  <a:schemeClr val="accent1"/>
                </a:solidFill>
              </a:rPr>
              <a:t>Ingest, CETAS, join</a:t>
            </a:r>
          </a:p>
        </p:txBody>
      </p:sp>
      <p:cxnSp>
        <p:nvCxnSpPr>
          <p:cNvPr id="136" name="Connector: Elbow 135" descr="Arrow">
            <a:extLst>
              <a:ext uri="{FF2B5EF4-FFF2-40B4-BE49-F238E27FC236}">
                <a16:creationId xmlns:a16="http://schemas.microsoft.com/office/drawing/2014/main" id="{6160A8A8-79BE-DF86-D737-05C0A530B1D7}"/>
              </a:ext>
            </a:extLst>
          </p:cNvPr>
          <p:cNvCxnSpPr>
            <a:cxnSpLocks/>
          </p:cNvCxnSpPr>
          <p:nvPr/>
        </p:nvCxnSpPr>
        <p:spPr>
          <a:xfrm>
            <a:off x="6665919" y="3496250"/>
            <a:ext cx="531050" cy="575549"/>
          </a:xfrm>
          <a:prstGeom prst="bentConnector2">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9" name="Connector: Elbow 138" descr="Arrow">
            <a:extLst>
              <a:ext uri="{FF2B5EF4-FFF2-40B4-BE49-F238E27FC236}">
                <a16:creationId xmlns:a16="http://schemas.microsoft.com/office/drawing/2014/main" id="{5A794A28-0B93-F519-60CD-9C097767E375}"/>
              </a:ext>
            </a:extLst>
          </p:cNvPr>
          <p:cNvCxnSpPr>
            <a:cxnSpLocks/>
          </p:cNvCxnSpPr>
          <p:nvPr/>
        </p:nvCxnSpPr>
        <p:spPr>
          <a:xfrm>
            <a:off x="5652573" y="2407124"/>
            <a:ext cx="1438843" cy="358735"/>
          </a:xfrm>
          <a:prstGeom prst="bentConnector3">
            <a:avLst>
              <a:gd name="adj1" fmla="val 571"/>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1" name="Connector: Elbow 140" descr="Arrow">
            <a:extLst>
              <a:ext uri="{FF2B5EF4-FFF2-40B4-BE49-F238E27FC236}">
                <a16:creationId xmlns:a16="http://schemas.microsoft.com/office/drawing/2014/main" id="{B8E3530C-405F-5DB7-B03F-CB6FE89A24D3}"/>
              </a:ext>
            </a:extLst>
          </p:cNvPr>
          <p:cNvCxnSpPr>
            <a:cxnSpLocks/>
            <a:stCxn id="86" idx="0"/>
          </p:cNvCxnSpPr>
          <p:nvPr/>
        </p:nvCxnSpPr>
        <p:spPr>
          <a:xfrm rot="5400000" flipH="1" flipV="1">
            <a:off x="6588641" y="2720351"/>
            <a:ext cx="326998" cy="715281"/>
          </a:xfrm>
          <a:prstGeom prst="bentConnector2">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49" name="Connector: Elbow 148" descr="Arrow">
            <a:extLst>
              <a:ext uri="{FF2B5EF4-FFF2-40B4-BE49-F238E27FC236}">
                <a16:creationId xmlns:a16="http://schemas.microsoft.com/office/drawing/2014/main" id="{6C56AD5D-AFA3-0740-665C-FF4ADD0A95D1}"/>
              </a:ext>
            </a:extLst>
          </p:cNvPr>
          <p:cNvCxnSpPr>
            <a:cxnSpLocks/>
          </p:cNvCxnSpPr>
          <p:nvPr/>
        </p:nvCxnSpPr>
        <p:spPr>
          <a:xfrm rot="10800000" flipV="1">
            <a:off x="8340105" y="2337483"/>
            <a:ext cx="1378199" cy="497798"/>
          </a:xfrm>
          <a:prstGeom prst="bentConnector3">
            <a:avLst>
              <a:gd name="adj1" fmla="val -784"/>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55" name="Connector: Elbow 154" descr="Arrow">
            <a:extLst>
              <a:ext uri="{FF2B5EF4-FFF2-40B4-BE49-F238E27FC236}">
                <a16:creationId xmlns:a16="http://schemas.microsoft.com/office/drawing/2014/main" id="{76067538-8780-130C-A98E-74BC5A373865}"/>
              </a:ext>
            </a:extLst>
          </p:cNvPr>
          <p:cNvCxnSpPr>
            <a:cxnSpLocks/>
          </p:cNvCxnSpPr>
          <p:nvPr/>
        </p:nvCxnSpPr>
        <p:spPr>
          <a:xfrm rot="5400000" flipH="1" flipV="1">
            <a:off x="7354087" y="3306550"/>
            <a:ext cx="844324" cy="556742"/>
          </a:xfrm>
          <a:prstGeom prst="bentConnector3">
            <a:avLst>
              <a:gd name="adj1" fmla="val 55348"/>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cxnSp>
        <p:nvCxnSpPr>
          <p:cNvPr id="162" name="Connector: Elbow 161" descr="Arrow">
            <a:extLst>
              <a:ext uri="{FF2B5EF4-FFF2-40B4-BE49-F238E27FC236}">
                <a16:creationId xmlns:a16="http://schemas.microsoft.com/office/drawing/2014/main" id="{623D05D3-31D1-6212-132F-9D6E3D961E49}"/>
              </a:ext>
            </a:extLst>
          </p:cNvPr>
          <p:cNvCxnSpPr>
            <a:cxnSpLocks/>
          </p:cNvCxnSpPr>
          <p:nvPr/>
        </p:nvCxnSpPr>
        <p:spPr>
          <a:xfrm rot="10800000">
            <a:off x="8340105" y="3107282"/>
            <a:ext cx="1142994" cy="340949"/>
          </a:xfrm>
          <a:prstGeom prst="bentConnector3">
            <a:avLst>
              <a:gd name="adj1" fmla="val 50000"/>
            </a:avLst>
          </a:prstGeom>
          <a:ln w="19050">
            <a:solidFill>
              <a:schemeClr val="tx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168" name="Graphic 167" descr="Single gear with solid fill">
            <a:extLst>
              <a:ext uri="{FF2B5EF4-FFF2-40B4-BE49-F238E27FC236}">
                <a16:creationId xmlns:a16="http://schemas.microsoft.com/office/drawing/2014/main" id="{BC518423-D01A-5651-B4F4-B679A8B997F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8296" y="2546715"/>
            <a:ext cx="614835" cy="614835"/>
          </a:xfrm>
          <a:prstGeom prst="rect">
            <a:avLst/>
          </a:prstGeom>
        </p:spPr>
      </p:pic>
      <p:sp>
        <p:nvSpPr>
          <p:cNvPr id="170" name="TextBox 169">
            <a:extLst>
              <a:ext uri="{FF2B5EF4-FFF2-40B4-BE49-F238E27FC236}">
                <a16:creationId xmlns:a16="http://schemas.microsoft.com/office/drawing/2014/main" id="{25FC7C9A-502A-1A3F-4CCB-0249E60610DB}"/>
              </a:ext>
            </a:extLst>
          </p:cNvPr>
          <p:cNvSpPr txBox="1"/>
          <p:nvPr/>
        </p:nvSpPr>
        <p:spPr>
          <a:xfrm>
            <a:off x="1636232" y="2602732"/>
            <a:ext cx="1354025" cy="430887"/>
          </a:xfrm>
          <a:prstGeom prst="rect">
            <a:avLst/>
          </a:prstGeom>
          <a:noFill/>
        </p:spPr>
        <p:txBody>
          <a:bodyPr wrap="none" lIns="0" tIns="0" rIns="0" bIns="0" rtlCol="0">
            <a:spAutoFit/>
          </a:bodyPr>
          <a:lstStyle/>
          <a:p>
            <a:r>
              <a:rPr lang="en-US" sz="1400" dirty="0">
                <a:latin typeface="+mj-lt"/>
              </a:rPr>
              <a:t>Install </a:t>
            </a:r>
          </a:p>
          <a:p>
            <a:r>
              <a:rPr lang="en-US" sz="1400" dirty="0">
                <a:latin typeface="+mj-lt"/>
              </a:rPr>
              <a:t>polybase feature</a:t>
            </a:r>
          </a:p>
        </p:txBody>
      </p:sp>
      <p:pic>
        <p:nvPicPr>
          <p:cNvPr id="174" name="Graphic 173" descr="Tools with solid fill">
            <a:extLst>
              <a:ext uri="{FF2B5EF4-FFF2-40B4-BE49-F238E27FC236}">
                <a16:creationId xmlns:a16="http://schemas.microsoft.com/office/drawing/2014/main" id="{7AFFFFFC-1117-57BE-1475-C1B8B86B7D7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892212" y="3461389"/>
            <a:ext cx="438735" cy="438735"/>
          </a:xfrm>
          <a:prstGeom prst="rect">
            <a:avLst/>
          </a:prstGeom>
        </p:spPr>
      </p:pic>
      <p:sp>
        <p:nvSpPr>
          <p:cNvPr id="176" name="TextBox 175">
            <a:extLst>
              <a:ext uri="{FF2B5EF4-FFF2-40B4-BE49-F238E27FC236}">
                <a16:creationId xmlns:a16="http://schemas.microsoft.com/office/drawing/2014/main" id="{255CE3D3-5EB8-F171-6612-739C55D60BD2}"/>
              </a:ext>
            </a:extLst>
          </p:cNvPr>
          <p:cNvSpPr txBox="1"/>
          <p:nvPr/>
        </p:nvSpPr>
        <p:spPr>
          <a:xfrm>
            <a:off x="1498799" y="3458718"/>
            <a:ext cx="1817805" cy="430887"/>
          </a:xfrm>
          <a:prstGeom prst="rect">
            <a:avLst/>
          </a:prstGeom>
          <a:noFill/>
        </p:spPr>
        <p:txBody>
          <a:bodyPr wrap="none" lIns="0" tIns="0" rIns="0" bIns="0" rtlCol="0">
            <a:spAutoFit/>
          </a:bodyPr>
          <a:lstStyle/>
          <a:p>
            <a:r>
              <a:rPr lang="en-US" sz="1400" dirty="0">
                <a:latin typeface="+mj-lt"/>
              </a:rPr>
              <a:t>Polybase </a:t>
            </a:r>
          </a:p>
          <a:p>
            <a:r>
              <a:rPr lang="en-US" sz="1400" dirty="0">
                <a:latin typeface="+mj-lt"/>
              </a:rPr>
              <a:t>instance configuration</a:t>
            </a:r>
          </a:p>
        </p:txBody>
      </p:sp>
      <p:cxnSp>
        <p:nvCxnSpPr>
          <p:cNvPr id="179" name="Connector: Elbow 178" descr="Arrow">
            <a:extLst>
              <a:ext uri="{FF2B5EF4-FFF2-40B4-BE49-F238E27FC236}">
                <a16:creationId xmlns:a16="http://schemas.microsoft.com/office/drawing/2014/main" id="{E9228A25-4D8C-3921-1745-4ACEF8EB8DC7}"/>
              </a:ext>
            </a:extLst>
          </p:cNvPr>
          <p:cNvCxnSpPr/>
          <p:nvPr/>
        </p:nvCxnSpPr>
        <p:spPr>
          <a:xfrm flipV="1">
            <a:off x="8382700" y="3678420"/>
            <a:ext cx="1117699" cy="537481"/>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pic>
        <p:nvPicPr>
          <p:cNvPr id="4" name="Graphic 3" descr="Checklist with solid fill">
            <a:extLst>
              <a:ext uri="{FF2B5EF4-FFF2-40B4-BE49-F238E27FC236}">
                <a16:creationId xmlns:a16="http://schemas.microsoft.com/office/drawing/2014/main" id="{FA34AF15-1AED-72C7-706B-4049CB5DB146}"/>
              </a:ext>
            </a:extLst>
          </p:cNvPr>
          <p:cNvPicPr>
            <a:picLocks noChangeAspect="1"/>
          </p:cNvPicPr>
          <p:nvPr/>
        </p:nvPicPr>
        <p:blipFill>
          <a:blip r:embed="rId21">
            <a:extLst>
              <a:ext uri="{96DAC541-7B7A-43D3-8B79-37D633B846F1}">
                <asvg:svgBlip xmlns:asvg="http://schemas.microsoft.com/office/drawing/2016/SVG/main" r:embed="rId22"/>
              </a:ext>
            </a:extLst>
          </a:blip>
          <a:srcRect/>
          <a:stretch/>
        </p:blipFill>
        <p:spPr>
          <a:xfrm>
            <a:off x="798296" y="4357076"/>
            <a:ext cx="595647" cy="595647"/>
          </a:xfrm>
          <a:prstGeom prst="rect">
            <a:avLst/>
          </a:prstGeom>
        </p:spPr>
      </p:pic>
      <p:sp>
        <p:nvSpPr>
          <p:cNvPr id="6" name="TextBox 5">
            <a:extLst>
              <a:ext uri="{FF2B5EF4-FFF2-40B4-BE49-F238E27FC236}">
                <a16:creationId xmlns:a16="http://schemas.microsoft.com/office/drawing/2014/main" id="{4B572376-35E5-59F9-83EA-88E9C3AC6A28}"/>
              </a:ext>
            </a:extLst>
          </p:cNvPr>
          <p:cNvSpPr txBox="1"/>
          <p:nvPr/>
        </p:nvSpPr>
        <p:spPr>
          <a:xfrm>
            <a:off x="1599987" y="4482891"/>
            <a:ext cx="1482201" cy="430887"/>
          </a:xfrm>
          <a:prstGeom prst="rect">
            <a:avLst/>
          </a:prstGeom>
          <a:noFill/>
        </p:spPr>
        <p:txBody>
          <a:bodyPr wrap="none" lIns="0" tIns="0" rIns="0" bIns="0" rtlCol="0">
            <a:spAutoFit/>
          </a:bodyPr>
          <a:lstStyle/>
          <a:p>
            <a:r>
              <a:rPr lang="en-US" sz="1400" dirty="0">
                <a:latin typeface="+mj-lt"/>
              </a:rPr>
              <a:t>Performance Best </a:t>
            </a:r>
          </a:p>
          <a:p>
            <a:r>
              <a:rPr lang="en-US" sz="1400" dirty="0">
                <a:latin typeface="+mj-lt"/>
              </a:rPr>
              <a:t>Practices</a:t>
            </a:r>
          </a:p>
        </p:txBody>
      </p:sp>
      <p:cxnSp>
        <p:nvCxnSpPr>
          <p:cNvPr id="3" name="Straight Arrow Connector 2" descr="Arrow">
            <a:extLst>
              <a:ext uri="{FF2B5EF4-FFF2-40B4-BE49-F238E27FC236}">
                <a16:creationId xmlns:a16="http://schemas.microsoft.com/office/drawing/2014/main" id="{CDF72898-23B8-111A-D1C2-14CCC7DA0DD0}"/>
              </a:ext>
            </a:extLst>
          </p:cNvPr>
          <p:cNvCxnSpPr>
            <a:cxnSpLocks/>
          </p:cNvCxnSpPr>
          <p:nvPr/>
        </p:nvCxnSpPr>
        <p:spPr>
          <a:xfrm>
            <a:off x="9141928" y="4788310"/>
            <a:ext cx="0" cy="528074"/>
          </a:xfrm>
          <a:prstGeom prst="straightConnector1">
            <a:avLst/>
          </a:prstGeom>
          <a:ln w="19050">
            <a:solidFill>
              <a:schemeClr val="accent1"/>
            </a:solidFill>
            <a:headEnd type="arrow" w="lg" len="sm"/>
            <a:tailEnd type="arrow" w="lg" len="sm"/>
          </a:ln>
        </p:spPr>
        <p:style>
          <a:lnRef idx="1">
            <a:schemeClr val="accent6"/>
          </a:lnRef>
          <a:fillRef idx="0">
            <a:schemeClr val="accent6"/>
          </a:fillRef>
          <a:effectRef idx="0">
            <a:schemeClr val="accent6"/>
          </a:effectRef>
          <a:fontRef idx="minor">
            <a:schemeClr val="tx1"/>
          </a:fontRef>
        </p:style>
      </p:cxnSp>
      <p:cxnSp>
        <p:nvCxnSpPr>
          <p:cNvPr id="13" name="Connector: Elbow 12" descr="Arrow">
            <a:extLst>
              <a:ext uri="{FF2B5EF4-FFF2-40B4-BE49-F238E27FC236}">
                <a16:creationId xmlns:a16="http://schemas.microsoft.com/office/drawing/2014/main" id="{BE4C3994-B4AB-401C-AEC6-8B0D9E26FDB2}"/>
              </a:ext>
            </a:extLst>
          </p:cNvPr>
          <p:cNvCxnSpPr>
            <a:cxnSpLocks/>
            <a:stCxn id="115" idx="0"/>
          </p:cNvCxnSpPr>
          <p:nvPr/>
        </p:nvCxnSpPr>
        <p:spPr>
          <a:xfrm rot="5400000" flipH="1" flipV="1">
            <a:off x="8986735" y="3820169"/>
            <a:ext cx="862971" cy="552585"/>
          </a:xfrm>
          <a:prstGeom prst="bentConnector3">
            <a:avLst/>
          </a:prstGeom>
          <a:ln w="19050">
            <a:solidFill>
              <a:schemeClr val="accent1"/>
            </a:solidFill>
            <a:headEnd type="none" w="lg" len="sm"/>
            <a:tailEnd type="arrow" w="lg" len="sm"/>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059915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par>
                                <p:cTn id="11" presetID="10" presetClass="entr" presetSubtype="0" fill="hold" nodeType="withEffect">
                                  <p:stCondLst>
                                    <p:cond delay="0"/>
                                  </p:stCondLst>
                                  <p:childTnLst>
                                    <p:set>
                                      <p:cBhvr>
                                        <p:cTn id="12" dur="1" fill="hold">
                                          <p:stCondLst>
                                            <p:cond delay="0"/>
                                          </p:stCondLst>
                                        </p:cTn>
                                        <p:tgtEl>
                                          <p:spTgt spid="149"/>
                                        </p:tgtEl>
                                        <p:attrNameLst>
                                          <p:attrName>style.visibility</p:attrName>
                                        </p:attrNameLst>
                                      </p:cBhvr>
                                      <p:to>
                                        <p:strVal val="visible"/>
                                      </p:to>
                                    </p:set>
                                    <p:animEffect transition="in" filter="fade">
                                      <p:cBhvr>
                                        <p:cTn id="13" dur="500"/>
                                        <p:tgtEl>
                                          <p:spTgt spid="149"/>
                                        </p:tgtEl>
                                      </p:cBhvr>
                                    </p:animEffect>
                                  </p:childTnLst>
                                </p:cTn>
                              </p:par>
                              <p:par>
                                <p:cTn id="14" presetID="10" presetClass="entr" presetSubtype="0" fill="hold"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par>
                                <p:cTn id="17" presetID="10" presetClass="entr" presetSubtype="0"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Effect transition="in" filter="fade">
                                      <p:cBhvr>
                                        <p:cTn id="19" dur="500"/>
                                        <p:tgtEl>
                                          <p:spTgt spid="1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par>
                                <p:cTn id="23" presetID="10"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fade">
                                      <p:cBhvr>
                                        <p:cTn id="25" dur="500"/>
                                        <p:tgtEl>
                                          <p:spTgt spid="7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500"/>
                                        <p:tgtEl>
                                          <p:spTgt spid="62"/>
                                        </p:tgtEl>
                                      </p:cBhvr>
                                    </p:animEffect>
                                  </p:childTnLst>
                                </p:cTn>
                              </p:par>
                              <p:par>
                                <p:cTn id="31" presetID="10" presetClass="entr" presetSubtype="0" fill="hold" nodeType="withEffect">
                                  <p:stCondLst>
                                    <p:cond delay="0"/>
                                  </p:stCondLst>
                                  <p:childTnLst>
                                    <p:set>
                                      <p:cBhvr>
                                        <p:cTn id="32" dur="1" fill="hold">
                                          <p:stCondLst>
                                            <p:cond delay="0"/>
                                          </p:stCondLst>
                                        </p:cTn>
                                        <p:tgtEl>
                                          <p:spTgt spid="89"/>
                                        </p:tgtEl>
                                        <p:attrNameLst>
                                          <p:attrName>style.visibility</p:attrName>
                                        </p:attrNameLst>
                                      </p:cBhvr>
                                      <p:to>
                                        <p:strVal val="visible"/>
                                      </p:to>
                                    </p:set>
                                    <p:animEffect transition="in" filter="fade">
                                      <p:cBhvr>
                                        <p:cTn id="33" dur="500"/>
                                        <p:tgtEl>
                                          <p:spTgt spid="89"/>
                                        </p:tgtEl>
                                      </p:cBhvr>
                                    </p:animEffect>
                                  </p:childTnLst>
                                </p:cTn>
                              </p:par>
                              <p:par>
                                <p:cTn id="34" presetID="10" presetClass="entr" presetSubtype="0" fill="hold" nodeType="withEffect">
                                  <p:stCondLst>
                                    <p:cond delay="0"/>
                                  </p:stCondLst>
                                  <p:childTnLst>
                                    <p:set>
                                      <p:cBhvr>
                                        <p:cTn id="35" dur="1" fill="hold">
                                          <p:stCondLst>
                                            <p:cond delay="0"/>
                                          </p:stCondLst>
                                        </p:cTn>
                                        <p:tgtEl>
                                          <p:spTgt spid="162"/>
                                        </p:tgtEl>
                                        <p:attrNameLst>
                                          <p:attrName>style.visibility</p:attrName>
                                        </p:attrNameLst>
                                      </p:cBhvr>
                                      <p:to>
                                        <p:strVal val="visible"/>
                                      </p:to>
                                    </p:set>
                                    <p:animEffect transition="in" filter="fade">
                                      <p:cBhvr>
                                        <p:cTn id="36" dur="500"/>
                                        <p:tgtEl>
                                          <p:spTgt spid="16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00"/>
                                        </p:tgtEl>
                                        <p:attrNameLst>
                                          <p:attrName>style.visibility</p:attrName>
                                        </p:attrNameLst>
                                      </p:cBhvr>
                                      <p:to>
                                        <p:strVal val="visible"/>
                                      </p:to>
                                    </p:set>
                                    <p:animEffect transition="in" filter="fade">
                                      <p:cBhvr>
                                        <p:cTn id="39" dur="500"/>
                                        <p:tgtEl>
                                          <p:spTgt spid="100"/>
                                        </p:tgtEl>
                                      </p:cBhvr>
                                    </p:animEffect>
                                  </p:childTnLst>
                                </p:cTn>
                              </p:par>
                              <p:par>
                                <p:cTn id="40" presetID="10" presetClass="entr" presetSubtype="0" fill="hold" nodeType="withEffect">
                                  <p:stCondLst>
                                    <p:cond delay="0"/>
                                  </p:stCondLst>
                                  <p:childTnLst>
                                    <p:set>
                                      <p:cBhvr>
                                        <p:cTn id="41" dur="1" fill="hold">
                                          <p:stCondLst>
                                            <p:cond delay="0"/>
                                          </p:stCondLst>
                                        </p:cTn>
                                        <p:tgtEl>
                                          <p:spTgt spid="107"/>
                                        </p:tgtEl>
                                        <p:attrNameLst>
                                          <p:attrName>style.visibility</p:attrName>
                                        </p:attrNameLst>
                                      </p:cBhvr>
                                      <p:to>
                                        <p:strVal val="visible"/>
                                      </p:to>
                                    </p:set>
                                    <p:animEffect transition="in" filter="fade">
                                      <p:cBhvr>
                                        <p:cTn id="42" dur="500"/>
                                        <p:tgtEl>
                                          <p:spTgt spid="10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0"/>
                                  </p:stCondLst>
                                  <p:childTnLst>
                                    <p:set>
                                      <p:cBhvr>
                                        <p:cTn id="49" dur="1" fill="hold">
                                          <p:stCondLst>
                                            <p:cond delay="0"/>
                                          </p:stCondLst>
                                        </p:cTn>
                                        <p:tgtEl>
                                          <p:spTgt spid="86"/>
                                        </p:tgtEl>
                                        <p:attrNameLst>
                                          <p:attrName>style.visibility</p:attrName>
                                        </p:attrNameLst>
                                      </p:cBhvr>
                                      <p:to>
                                        <p:strVal val="visible"/>
                                      </p:to>
                                    </p:set>
                                    <p:animEffect transition="in" filter="fade">
                                      <p:cBhvr>
                                        <p:cTn id="50" dur="500"/>
                                        <p:tgtEl>
                                          <p:spTgt spid="8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fade">
                                      <p:cBhvr>
                                        <p:cTn id="53" dur="500"/>
                                        <p:tgtEl>
                                          <p:spTgt spid="8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5"/>
                                        </p:tgtEl>
                                        <p:attrNameLst>
                                          <p:attrName>style.visibility</p:attrName>
                                        </p:attrNameLst>
                                      </p:cBhvr>
                                      <p:to>
                                        <p:strVal val="visible"/>
                                      </p:to>
                                    </p:set>
                                    <p:animEffect transition="in" filter="fade">
                                      <p:cBhvr>
                                        <p:cTn id="58" dur="500"/>
                                        <p:tgtEl>
                                          <p:spTgt spid="115"/>
                                        </p:tgtEl>
                                      </p:cBhvr>
                                    </p:animEffect>
                                  </p:childTnLst>
                                </p:cTn>
                              </p:par>
                              <p:par>
                                <p:cTn id="59" presetID="10"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500"/>
                                        <p:tgtEl>
                                          <p:spTgt spid="13"/>
                                        </p:tgtEl>
                                      </p:cBhvr>
                                    </p:animEffect>
                                  </p:childTnLst>
                                </p:cTn>
                              </p:par>
                              <p:par>
                                <p:cTn id="62" presetID="10" presetClass="entr" presetSubtype="0" fill="hold" nodeType="with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136"/>
                                        </p:tgtEl>
                                        <p:attrNameLst>
                                          <p:attrName>style.visibility</p:attrName>
                                        </p:attrNameLst>
                                      </p:cBhvr>
                                      <p:to>
                                        <p:strVal val="visible"/>
                                      </p:to>
                                    </p:set>
                                    <p:animEffect transition="in" filter="fade">
                                      <p:cBhvr>
                                        <p:cTn id="69" dur="500"/>
                                        <p:tgtEl>
                                          <p:spTgt spid="136"/>
                                        </p:tgtEl>
                                      </p:cBhvr>
                                    </p:animEffect>
                                  </p:childTnLst>
                                </p:cTn>
                              </p:par>
                              <p:par>
                                <p:cTn id="70" presetID="10" presetClass="entr" presetSubtype="0" fill="hold" nodeType="withEffect">
                                  <p:stCondLst>
                                    <p:cond delay="0"/>
                                  </p:stCondLst>
                                  <p:childTnLst>
                                    <p:set>
                                      <p:cBhvr>
                                        <p:cTn id="71" dur="1" fill="hold">
                                          <p:stCondLst>
                                            <p:cond delay="0"/>
                                          </p:stCondLst>
                                        </p:cTn>
                                        <p:tgtEl>
                                          <p:spTgt spid="155"/>
                                        </p:tgtEl>
                                        <p:attrNameLst>
                                          <p:attrName>style.visibility</p:attrName>
                                        </p:attrNameLst>
                                      </p:cBhvr>
                                      <p:to>
                                        <p:strVal val="visible"/>
                                      </p:to>
                                    </p:set>
                                    <p:animEffect transition="in" filter="fade">
                                      <p:cBhvr>
                                        <p:cTn id="72" dur="500"/>
                                        <p:tgtEl>
                                          <p:spTgt spid="155"/>
                                        </p:tgtEl>
                                      </p:cBhvr>
                                    </p:animEffect>
                                  </p:childTnLst>
                                </p:cTn>
                              </p:par>
                              <p:par>
                                <p:cTn id="73" presetID="10" presetClass="entr" presetSubtype="0" fill="hold" nodeType="withEffect">
                                  <p:stCondLst>
                                    <p:cond delay="0"/>
                                  </p:stCondLst>
                                  <p:childTnLst>
                                    <p:set>
                                      <p:cBhvr>
                                        <p:cTn id="74" dur="1" fill="hold">
                                          <p:stCondLst>
                                            <p:cond delay="0"/>
                                          </p:stCondLst>
                                        </p:cTn>
                                        <p:tgtEl>
                                          <p:spTgt spid="102"/>
                                        </p:tgtEl>
                                        <p:attrNameLst>
                                          <p:attrName>style.visibility</p:attrName>
                                        </p:attrNameLst>
                                      </p:cBhvr>
                                      <p:to>
                                        <p:strVal val="visible"/>
                                      </p:to>
                                    </p:set>
                                    <p:animEffect transition="in" filter="fade">
                                      <p:cBhvr>
                                        <p:cTn id="75" dur="500"/>
                                        <p:tgtEl>
                                          <p:spTgt spid="102"/>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4"/>
                                        </p:tgtEl>
                                        <p:attrNameLst>
                                          <p:attrName>style.visibility</p:attrName>
                                        </p:attrNameLst>
                                      </p:cBhvr>
                                      <p:to>
                                        <p:strVal val="visible"/>
                                      </p:to>
                                    </p:set>
                                    <p:animEffect transition="in" filter="fade">
                                      <p:cBhvr>
                                        <p:cTn id="78" dur="500"/>
                                        <p:tgtEl>
                                          <p:spTgt spid="104"/>
                                        </p:tgtEl>
                                      </p:cBhvr>
                                    </p:animEffect>
                                  </p:childTnLst>
                                </p:cTn>
                              </p:par>
                              <p:par>
                                <p:cTn id="79" presetID="10" presetClass="entr" presetSubtype="0" fill="hold" nodeType="withEffect">
                                  <p:stCondLst>
                                    <p:cond delay="0"/>
                                  </p:stCondLst>
                                  <p:childTnLst>
                                    <p:set>
                                      <p:cBhvr>
                                        <p:cTn id="80" dur="1" fill="hold">
                                          <p:stCondLst>
                                            <p:cond delay="0"/>
                                          </p:stCondLst>
                                        </p:cTn>
                                        <p:tgtEl>
                                          <p:spTgt spid="179"/>
                                        </p:tgtEl>
                                        <p:attrNameLst>
                                          <p:attrName>style.visibility</p:attrName>
                                        </p:attrNameLst>
                                      </p:cBhvr>
                                      <p:to>
                                        <p:strVal val="visible"/>
                                      </p:to>
                                    </p:set>
                                    <p:animEffect transition="in" filter="fade">
                                      <p:cBhvr>
                                        <p:cTn id="81" dur="500"/>
                                        <p:tgtEl>
                                          <p:spTgt spid="179"/>
                                        </p:tgtEl>
                                      </p:cBhvr>
                                    </p:animEffect>
                                  </p:childTnLst>
                                </p:cTn>
                              </p:par>
                              <p:par>
                                <p:cTn id="82" presetID="10" presetClass="entr" presetSubtype="0" fill="hold" nodeType="withEffect">
                                  <p:stCondLst>
                                    <p:cond delay="0"/>
                                  </p:stCondLst>
                                  <p:childTnLst>
                                    <p:set>
                                      <p:cBhvr>
                                        <p:cTn id="83" dur="1" fill="hold">
                                          <p:stCondLst>
                                            <p:cond delay="0"/>
                                          </p:stCondLst>
                                        </p:cTn>
                                        <p:tgtEl>
                                          <p:spTgt spid="112"/>
                                        </p:tgtEl>
                                        <p:attrNameLst>
                                          <p:attrName>style.visibility</p:attrName>
                                        </p:attrNameLst>
                                      </p:cBhvr>
                                      <p:to>
                                        <p:strVal val="visible"/>
                                      </p:to>
                                    </p:set>
                                    <p:animEffect transition="in" filter="fade">
                                      <p:cBhvr>
                                        <p:cTn id="84" dur="500"/>
                                        <p:tgtEl>
                                          <p:spTgt spid="112"/>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24"/>
                                        </p:tgtEl>
                                        <p:attrNameLst>
                                          <p:attrName>style.visibility</p:attrName>
                                        </p:attrNameLst>
                                      </p:cBhvr>
                                      <p:to>
                                        <p:strVal val="visible"/>
                                      </p:to>
                                    </p:set>
                                    <p:animEffect transition="in" filter="fade">
                                      <p:cBhvr>
                                        <p:cTn id="89" dur="500"/>
                                        <p:tgtEl>
                                          <p:spTgt spid="12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10" presetClass="entr" presetSubtype="0" fill="hold" nodeType="withEffect">
                                  <p:stCondLst>
                                    <p:cond delay="0"/>
                                  </p:stCondLst>
                                  <p:childTnLst>
                                    <p:set>
                                      <p:cBhvr>
                                        <p:cTn id="94" dur="1" fill="hold">
                                          <p:stCondLst>
                                            <p:cond delay="0"/>
                                          </p:stCondLst>
                                        </p:cTn>
                                        <p:tgtEl>
                                          <p:spTgt spid="50"/>
                                        </p:tgtEl>
                                        <p:attrNameLst>
                                          <p:attrName>style.visibility</p:attrName>
                                        </p:attrNameLst>
                                      </p:cBhvr>
                                      <p:to>
                                        <p:strVal val="visible"/>
                                      </p:to>
                                    </p:set>
                                    <p:animEffect transition="in" filter="fade">
                                      <p:cBhvr>
                                        <p:cTn id="95" dur="500"/>
                                        <p:tgtEl>
                                          <p:spTgt spid="50"/>
                                        </p:tgtEl>
                                      </p:cBhvr>
                                    </p:animEffect>
                                  </p:childTnLst>
                                </p:cTn>
                              </p:par>
                              <p:par>
                                <p:cTn id="96" presetID="10" presetClass="entr" presetSubtype="0" fill="hold" nodeType="withEffect">
                                  <p:stCondLst>
                                    <p:cond delay="0"/>
                                  </p:stCondLst>
                                  <p:childTnLst>
                                    <p:set>
                                      <p:cBhvr>
                                        <p:cTn id="97" dur="1" fill="hold">
                                          <p:stCondLst>
                                            <p:cond delay="0"/>
                                          </p:stCondLst>
                                        </p:cTn>
                                        <p:tgtEl>
                                          <p:spTgt spid="120"/>
                                        </p:tgtEl>
                                        <p:attrNameLst>
                                          <p:attrName>style.visibility</p:attrName>
                                        </p:attrNameLst>
                                      </p:cBhvr>
                                      <p:to>
                                        <p:strVal val="visible"/>
                                      </p:to>
                                    </p:set>
                                    <p:animEffect transition="in" filter="fade">
                                      <p:cBhvr>
                                        <p:cTn id="9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79" grpId="0"/>
      <p:bldP spid="83" grpId="0"/>
      <p:bldP spid="88" grpId="0"/>
      <p:bldP spid="100" grpId="0"/>
      <p:bldP spid="104" grpId="0"/>
      <p:bldP spid="115" grpId="0"/>
      <p:bldP spid="12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026">
            <a:extLst>
              <a:ext uri="{FF2B5EF4-FFF2-40B4-BE49-F238E27FC236}">
                <a16:creationId xmlns:a16="http://schemas.microsoft.com/office/drawing/2014/main" id="{38CEC388-8F80-0910-C30E-E5D736E64E63}"/>
              </a:ext>
            </a:extLst>
          </p:cNvPr>
          <p:cNvSpPr/>
          <p:nvPr/>
        </p:nvSpPr>
        <p:spPr bwMode="auto">
          <a:xfrm>
            <a:off x="7662826" y="1112563"/>
            <a:ext cx="4111317" cy="1159393"/>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1" name="Rectangle: Rounded Corners 220">
            <a:extLst>
              <a:ext uri="{FF2B5EF4-FFF2-40B4-BE49-F238E27FC236}">
                <a16:creationId xmlns:a16="http://schemas.microsoft.com/office/drawing/2014/main" id="{56686A24-2221-ECEB-BA23-50BC71927A19}"/>
              </a:ext>
            </a:extLst>
          </p:cNvPr>
          <p:cNvSpPr/>
          <p:nvPr/>
        </p:nvSpPr>
        <p:spPr bwMode="auto">
          <a:xfrm>
            <a:off x="4483407" y="4662304"/>
            <a:ext cx="4279581" cy="1492926"/>
          </a:xfrm>
          <a:prstGeom prst="roundRect">
            <a:avLst/>
          </a:prstGeom>
          <a:solidFill>
            <a:schemeClr val="bg1">
              <a:lumMod val="65000"/>
            </a:schemeClr>
          </a:solid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0FCE110D-E738-D20F-6B1D-0C4302F6227D}"/>
              </a:ext>
            </a:extLst>
          </p:cNvPr>
          <p:cNvSpPr>
            <a:spLocks noGrp="1"/>
          </p:cNvSpPr>
          <p:nvPr>
            <p:ph type="title"/>
          </p:nvPr>
        </p:nvSpPr>
        <p:spPr>
          <a:xfrm>
            <a:off x="586740" y="251965"/>
            <a:ext cx="11018520" cy="553998"/>
          </a:xfrm>
        </p:spPr>
        <p:txBody>
          <a:bodyPr/>
          <a:lstStyle/>
          <a:p>
            <a:r>
              <a:rPr lang="en-US" dirty="0"/>
              <a:t>Integrating SQL with Microsoft Fabric</a:t>
            </a:r>
          </a:p>
        </p:txBody>
      </p:sp>
      <p:sp>
        <p:nvSpPr>
          <p:cNvPr id="10" name="Rectangle 9">
            <a:extLst>
              <a:ext uri="{FF2B5EF4-FFF2-40B4-BE49-F238E27FC236}">
                <a16:creationId xmlns:a16="http://schemas.microsoft.com/office/drawing/2014/main" id="{D49BF313-5400-22E6-656F-A169ECBD7DC1}"/>
              </a:ext>
            </a:extLst>
          </p:cNvPr>
          <p:cNvSpPr/>
          <p:nvPr/>
        </p:nvSpPr>
        <p:spPr>
          <a:xfrm>
            <a:off x="992502" y="3140161"/>
            <a:ext cx="1010553"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1</a:t>
            </a:r>
          </a:p>
        </p:txBody>
      </p:sp>
      <p:grpSp>
        <p:nvGrpSpPr>
          <p:cNvPr id="11" name="Group 10">
            <a:extLst>
              <a:ext uri="{FF2B5EF4-FFF2-40B4-BE49-F238E27FC236}">
                <a16:creationId xmlns:a16="http://schemas.microsoft.com/office/drawing/2014/main" id="{CE106572-1C7F-EC81-0C5E-5780A1998879}"/>
              </a:ext>
            </a:extLst>
          </p:cNvPr>
          <p:cNvGrpSpPr/>
          <p:nvPr/>
        </p:nvGrpSpPr>
        <p:grpSpPr>
          <a:xfrm>
            <a:off x="896352" y="2254711"/>
            <a:ext cx="1237412" cy="830881"/>
            <a:chOff x="10861085" y="3544414"/>
            <a:chExt cx="692021" cy="438867"/>
          </a:xfrm>
        </p:grpSpPr>
        <p:sp>
          <p:nvSpPr>
            <p:cNvPr id="12" name="Rectangle 11">
              <a:extLst>
                <a:ext uri="{FF2B5EF4-FFF2-40B4-BE49-F238E27FC236}">
                  <a16:creationId xmlns:a16="http://schemas.microsoft.com/office/drawing/2014/main" id="{D728FC76-0A45-153D-E752-2F5D7C2D4DEF}"/>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 name="Rectangle 12">
              <a:extLst>
                <a:ext uri="{FF2B5EF4-FFF2-40B4-BE49-F238E27FC236}">
                  <a16:creationId xmlns:a16="http://schemas.microsoft.com/office/drawing/2014/main" id="{8EE3F75E-99AE-24B1-09CC-0805028DF8C0}"/>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5176B928-6FDF-068E-8A2D-FB9693C29D50}"/>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 name="Rectangle 14">
              <a:extLst>
                <a:ext uri="{FF2B5EF4-FFF2-40B4-BE49-F238E27FC236}">
                  <a16:creationId xmlns:a16="http://schemas.microsoft.com/office/drawing/2014/main" id="{9E091DE3-7A0A-5242-207C-0092B4117149}"/>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6" name="Rectangle 15">
              <a:extLst>
                <a:ext uri="{FF2B5EF4-FFF2-40B4-BE49-F238E27FC236}">
                  <a16:creationId xmlns:a16="http://schemas.microsoft.com/office/drawing/2014/main" id="{18BFE9F5-2A7D-FCDB-DAF3-A0735309599F}"/>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7" name="Rectangle 16">
              <a:extLst>
                <a:ext uri="{FF2B5EF4-FFF2-40B4-BE49-F238E27FC236}">
                  <a16:creationId xmlns:a16="http://schemas.microsoft.com/office/drawing/2014/main" id="{4091F1CE-A1F6-F8D0-B7C8-E5CC0146F086}"/>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8" name="Rectangle 17">
              <a:extLst>
                <a:ext uri="{FF2B5EF4-FFF2-40B4-BE49-F238E27FC236}">
                  <a16:creationId xmlns:a16="http://schemas.microsoft.com/office/drawing/2014/main" id="{DB5E414D-07D7-50B1-6442-F6FCCC0E25AB}"/>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9" name="Rectangle 18">
              <a:extLst>
                <a:ext uri="{FF2B5EF4-FFF2-40B4-BE49-F238E27FC236}">
                  <a16:creationId xmlns:a16="http://schemas.microsoft.com/office/drawing/2014/main" id="{C74D038F-3BDC-C0B2-4C1E-9631AD709F0F}"/>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0" name="Rectangle 19">
              <a:extLst>
                <a:ext uri="{FF2B5EF4-FFF2-40B4-BE49-F238E27FC236}">
                  <a16:creationId xmlns:a16="http://schemas.microsoft.com/office/drawing/2014/main" id="{8B88B4EB-2678-7356-A16D-B274D2DFEC15}"/>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1" name="Rectangle 20">
              <a:extLst>
                <a:ext uri="{FF2B5EF4-FFF2-40B4-BE49-F238E27FC236}">
                  <a16:creationId xmlns:a16="http://schemas.microsoft.com/office/drawing/2014/main" id="{F5E2B676-D490-CCD4-C985-4C1DCA5D5407}"/>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2" name="Rectangle 21">
              <a:extLst>
                <a:ext uri="{FF2B5EF4-FFF2-40B4-BE49-F238E27FC236}">
                  <a16:creationId xmlns:a16="http://schemas.microsoft.com/office/drawing/2014/main" id="{152393C9-BC0A-CB5B-8706-A0BAE7582A73}"/>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3" name="Rectangle 22">
              <a:extLst>
                <a:ext uri="{FF2B5EF4-FFF2-40B4-BE49-F238E27FC236}">
                  <a16:creationId xmlns:a16="http://schemas.microsoft.com/office/drawing/2014/main" id="{0A725891-CD3E-0E9A-13F6-0E7FEBBF4175}"/>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4" name="Rectangle 23">
              <a:extLst>
                <a:ext uri="{FF2B5EF4-FFF2-40B4-BE49-F238E27FC236}">
                  <a16:creationId xmlns:a16="http://schemas.microsoft.com/office/drawing/2014/main" id="{80B0760C-1874-0709-6812-92463A0F5E03}"/>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5" name="Rectangle 24">
              <a:extLst>
                <a:ext uri="{FF2B5EF4-FFF2-40B4-BE49-F238E27FC236}">
                  <a16:creationId xmlns:a16="http://schemas.microsoft.com/office/drawing/2014/main" id="{621F759F-B1E8-A0A7-A9DD-178619D31167}"/>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6" name="Rectangle 25">
              <a:extLst>
                <a:ext uri="{FF2B5EF4-FFF2-40B4-BE49-F238E27FC236}">
                  <a16:creationId xmlns:a16="http://schemas.microsoft.com/office/drawing/2014/main" id="{C53717FD-446C-6044-37D7-987DE05DB3A2}"/>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7" name="Rectangle 26">
              <a:extLst>
                <a:ext uri="{FF2B5EF4-FFF2-40B4-BE49-F238E27FC236}">
                  <a16:creationId xmlns:a16="http://schemas.microsoft.com/office/drawing/2014/main" id="{EBEA9382-5D63-6C3B-7AAD-4CBB7876238D}"/>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8" name="Rectangle 27">
              <a:extLst>
                <a:ext uri="{FF2B5EF4-FFF2-40B4-BE49-F238E27FC236}">
                  <a16:creationId xmlns:a16="http://schemas.microsoft.com/office/drawing/2014/main" id="{527751A3-9C4E-A1FE-5061-CA9650A41010}"/>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29" name="Rectangle 28">
              <a:extLst>
                <a:ext uri="{FF2B5EF4-FFF2-40B4-BE49-F238E27FC236}">
                  <a16:creationId xmlns:a16="http://schemas.microsoft.com/office/drawing/2014/main" id="{35E2B8EF-B99D-F74C-D5C5-158C7A095F75}"/>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0" name="Rectangle 29">
              <a:extLst>
                <a:ext uri="{FF2B5EF4-FFF2-40B4-BE49-F238E27FC236}">
                  <a16:creationId xmlns:a16="http://schemas.microsoft.com/office/drawing/2014/main" id="{666A0306-0580-C1A0-6844-2347094CD426}"/>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1" name="Rectangle 30">
              <a:extLst>
                <a:ext uri="{FF2B5EF4-FFF2-40B4-BE49-F238E27FC236}">
                  <a16:creationId xmlns:a16="http://schemas.microsoft.com/office/drawing/2014/main" id="{DE419A67-F63A-AAA2-24AE-0B199B3644A6}"/>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2" name="Rectangle 31">
              <a:extLst>
                <a:ext uri="{FF2B5EF4-FFF2-40B4-BE49-F238E27FC236}">
                  <a16:creationId xmlns:a16="http://schemas.microsoft.com/office/drawing/2014/main" id="{96F46805-7CAD-0B58-1C5C-E3FCD844FBA7}"/>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3" name="Rectangle 32">
              <a:extLst>
                <a:ext uri="{FF2B5EF4-FFF2-40B4-BE49-F238E27FC236}">
                  <a16:creationId xmlns:a16="http://schemas.microsoft.com/office/drawing/2014/main" id="{F78C53FE-6204-4200-1892-698504BF2FB2}"/>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A3A0E316-6D59-1C95-A1FC-D60B62A8EEAC}"/>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F3ABFCEA-6A6B-E28D-ED63-E39B766C604F}"/>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11255D33-9A91-DBE5-B896-10E55E99BFB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E465DEB5-975C-95D9-C4EE-C6E5C6EE53D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4E90D1BC-E476-303B-57ED-299B82AF6695}"/>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3BAEFB24-8EDE-2103-311B-0D2D2747F38E}"/>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3E7DF5FE-44D7-10B4-D1B2-013E3BC3EA5A}"/>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1D424172-BFD0-0B04-F6F8-F0E50FF96270}"/>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DA60FEC0-9D45-32A1-99A5-63D1E92D900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0C8379ED-29E9-55FF-A40E-09CC679EDF9F}"/>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CFDFAB6-197E-EFF7-612C-020ED872B9B9}"/>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649F4687-035D-ED49-D8E4-E891AFDEB276}"/>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2F709266-D442-D637-518F-62971F3192FF}"/>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755EC24E-9D03-C346-7561-F842FE9A092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BDC287DB-AAC4-7051-0DAE-03DF99CAF49A}"/>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24B8BC49-5F3E-4B7B-1811-6665FCDA389C}"/>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647B605F-E60A-056F-3DC6-BC5349F378D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FE38DDEE-96E9-A4FA-6E72-81EB2A68DA4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A62479E6-0F37-6D68-53F5-B45AA314CD1B}"/>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64ADD0AA-A850-B5B4-0A82-39B714B2712A}"/>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03FB8BF5-F1C0-A9DD-96CD-16A46F0E45B9}"/>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0304AAFD-EA56-F767-5ED9-6758772E4173}"/>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463C7276-43C7-ECAA-BAA1-E619EEFE75F7}"/>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57" name="Rectangle 56">
            <a:extLst>
              <a:ext uri="{FF2B5EF4-FFF2-40B4-BE49-F238E27FC236}">
                <a16:creationId xmlns:a16="http://schemas.microsoft.com/office/drawing/2014/main" id="{83B1E311-2F77-207A-A4D7-2C120557DF47}"/>
              </a:ext>
            </a:extLst>
          </p:cNvPr>
          <p:cNvSpPr/>
          <p:nvPr/>
        </p:nvSpPr>
        <p:spPr>
          <a:xfrm>
            <a:off x="2648898" y="3140161"/>
            <a:ext cx="1141262"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2</a:t>
            </a:r>
          </a:p>
        </p:txBody>
      </p:sp>
      <p:grpSp>
        <p:nvGrpSpPr>
          <p:cNvPr id="58" name="Group 57">
            <a:extLst>
              <a:ext uri="{FF2B5EF4-FFF2-40B4-BE49-F238E27FC236}">
                <a16:creationId xmlns:a16="http://schemas.microsoft.com/office/drawing/2014/main" id="{E11FA354-201A-B21D-419C-7C3CD364811B}"/>
              </a:ext>
            </a:extLst>
          </p:cNvPr>
          <p:cNvGrpSpPr/>
          <p:nvPr/>
        </p:nvGrpSpPr>
        <p:grpSpPr>
          <a:xfrm>
            <a:off x="2617369" y="2254711"/>
            <a:ext cx="1237412" cy="830881"/>
            <a:chOff x="10861085" y="3544414"/>
            <a:chExt cx="692021" cy="438867"/>
          </a:xfrm>
        </p:grpSpPr>
        <p:sp>
          <p:nvSpPr>
            <p:cNvPr id="59" name="Rectangle 58">
              <a:extLst>
                <a:ext uri="{FF2B5EF4-FFF2-40B4-BE49-F238E27FC236}">
                  <a16:creationId xmlns:a16="http://schemas.microsoft.com/office/drawing/2014/main" id="{90585117-F0CE-E437-A52D-021DAD75A9CD}"/>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A10099EE-7A98-91AB-7A77-0284264395C6}"/>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CC40DB43-0418-90B5-0C2D-B86C529347EB}"/>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0C320575-9631-7F0A-25C1-11B969E89DCB}"/>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CBDD2C5E-F8DD-03C8-CECD-3A356B9F4285}"/>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EEB8940C-E6E3-4563-B1B5-49FE5842952B}"/>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3A8FE4C3-D472-4AB1-4484-A54453AE6AFC}"/>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E9304830-1F65-4A8D-D1CA-06E145807751}"/>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D5423DA0-AE9E-3788-FB76-437BDDAB6279}"/>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D7DC17C5-D6AB-9E7E-9D66-EFE20B5C74B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7B5D0B09-65C4-A714-4708-9B0EC8E27A91}"/>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BB336E99-E569-ACE6-9B44-C013508D3988}"/>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23AE6230-61EA-BDDE-E036-DE8D4970160A}"/>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D09CDFC9-0B6C-677E-9783-856AF70DEBC4}"/>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80C3FCFF-35C3-C1A7-16B9-D31BD155B97E}"/>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6B2FC4A6-0FA1-96FF-1F20-6BEE3658CF55}"/>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7E37DBE6-29C0-462C-3418-FD7BD63A67DA}"/>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35E727C7-ED21-E0D4-66C5-6B780578EDB9}"/>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4951C081-F191-123B-8CE1-0FCCCC662C07}"/>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A2D56AB8-AE4F-7545-29E9-0D71A7AEA53F}"/>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F926F0D3-F050-5074-D80D-21D1E3923FFF}"/>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120A94BA-16B2-8603-2DB1-4817E6F890D5}"/>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82EB63EF-BA13-CFD4-3025-6C6024F5CE5E}"/>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2" name="Rectangle 81">
              <a:extLst>
                <a:ext uri="{FF2B5EF4-FFF2-40B4-BE49-F238E27FC236}">
                  <a16:creationId xmlns:a16="http://schemas.microsoft.com/office/drawing/2014/main" id="{CBD63CE4-EA4B-300B-CFFE-1B24FD5C0AA7}"/>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3" name="Rectangle 82">
              <a:extLst>
                <a:ext uri="{FF2B5EF4-FFF2-40B4-BE49-F238E27FC236}">
                  <a16:creationId xmlns:a16="http://schemas.microsoft.com/office/drawing/2014/main" id="{D772FD27-B0F6-86AB-5542-12339E70BE24}"/>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4" name="Rectangle 83">
              <a:extLst>
                <a:ext uri="{FF2B5EF4-FFF2-40B4-BE49-F238E27FC236}">
                  <a16:creationId xmlns:a16="http://schemas.microsoft.com/office/drawing/2014/main" id="{80BDB0A4-D54B-9E52-13B0-1B5F458ADDD8}"/>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5" name="Rectangle 84">
              <a:extLst>
                <a:ext uri="{FF2B5EF4-FFF2-40B4-BE49-F238E27FC236}">
                  <a16:creationId xmlns:a16="http://schemas.microsoft.com/office/drawing/2014/main" id="{23406A30-7646-1E0E-5FAD-8DF9380D192E}"/>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6" name="Rectangle 85">
              <a:extLst>
                <a:ext uri="{FF2B5EF4-FFF2-40B4-BE49-F238E27FC236}">
                  <a16:creationId xmlns:a16="http://schemas.microsoft.com/office/drawing/2014/main" id="{3C304B0E-E570-F139-347E-9B85070629E4}"/>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7" name="Rectangle 86">
              <a:extLst>
                <a:ext uri="{FF2B5EF4-FFF2-40B4-BE49-F238E27FC236}">
                  <a16:creationId xmlns:a16="http://schemas.microsoft.com/office/drawing/2014/main" id="{E4904B68-9867-4137-91DF-6B3E4392D882}"/>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8" name="Rectangle 87">
              <a:extLst>
                <a:ext uri="{FF2B5EF4-FFF2-40B4-BE49-F238E27FC236}">
                  <a16:creationId xmlns:a16="http://schemas.microsoft.com/office/drawing/2014/main" id="{0DB17B42-BB7D-88D0-2CF1-B5A9E4EBF50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89" name="Rectangle 88">
              <a:extLst>
                <a:ext uri="{FF2B5EF4-FFF2-40B4-BE49-F238E27FC236}">
                  <a16:creationId xmlns:a16="http://schemas.microsoft.com/office/drawing/2014/main" id="{E8CF29D8-BAE1-C28A-BF64-29B79018BEE8}"/>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0" name="Rectangle 89">
              <a:extLst>
                <a:ext uri="{FF2B5EF4-FFF2-40B4-BE49-F238E27FC236}">
                  <a16:creationId xmlns:a16="http://schemas.microsoft.com/office/drawing/2014/main" id="{E852B2AD-F811-F605-98AB-92DBD14AE396}"/>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1" name="Rectangle 90">
              <a:extLst>
                <a:ext uri="{FF2B5EF4-FFF2-40B4-BE49-F238E27FC236}">
                  <a16:creationId xmlns:a16="http://schemas.microsoft.com/office/drawing/2014/main" id="{62913656-BF36-1C5B-0F36-88F19C92C704}"/>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2" name="Rectangle 91">
              <a:extLst>
                <a:ext uri="{FF2B5EF4-FFF2-40B4-BE49-F238E27FC236}">
                  <a16:creationId xmlns:a16="http://schemas.microsoft.com/office/drawing/2014/main" id="{E4AA4F70-0F76-82F6-2D8F-C05CF2DC2490}"/>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3" name="Rectangle 92">
              <a:extLst>
                <a:ext uri="{FF2B5EF4-FFF2-40B4-BE49-F238E27FC236}">
                  <a16:creationId xmlns:a16="http://schemas.microsoft.com/office/drawing/2014/main" id="{32175B4B-518D-4536-62BE-2A00853172DD}"/>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4" name="Rectangle 93">
              <a:extLst>
                <a:ext uri="{FF2B5EF4-FFF2-40B4-BE49-F238E27FC236}">
                  <a16:creationId xmlns:a16="http://schemas.microsoft.com/office/drawing/2014/main" id="{299D64F1-9FA6-58B4-93D2-8301E7373A9E}"/>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5" name="Rectangle 94">
              <a:extLst>
                <a:ext uri="{FF2B5EF4-FFF2-40B4-BE49-F238E27FC236}">
                  <a16:creationId xmlns:a16="http://schemas.microsoft.com/office/drawing/2014/main" id="{0DA192D4-DCC1-5CF1-F069-EA8DD534EE7B}"/>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6" name="Rectangle 95">
              <a:extLst>
                <a:ext uri="{FF2B5EF4-FFF2-40B4-BE49-F238E27FC236}">
                  <a16:creationId xmlns:a16="http://schemas.microsoft.com/office/drawing/2014/main" id="{2A5C1F4A-376C-C964-CD1F-7E69DF9DBAD0}"/>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7" name="Rectangle 96">
              <a:extLst>
                <a:ext uri="{FF2B5EF4-FFF2-40B4-BE49-F238E27FC236}">
                  <a16:creationId xmlns:a16="http://schemas.microsoft.com/office/drawing/2014/main" id="{39E2D94F-CF8F-9FD7-1127-BCFED152770D}"/>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283E836B-9DBB-8E6E-7EEB-E2AE34B46D89}"/>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17821883-7F2D-3276-39AB-081B94E3AD02}"/>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67C31F14-A982-00E0-4CB3-B01D94792A45}"/>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A86A8BAF-895D-0A8F-153D-AB282868A9E7}"/>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D1B7D2AA-982B-9F07-A51E-555793CBA9E2}"/>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B1A0E0FC-D378-1A95-7D42-5C8F29E148F6}"/>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104" name="Rectangle 103">
            <a:extLst>
              <a:ext uri="{FF2B5EF4-FFF2-40B4-BE49-F238E27FC236}">
                <a16:creationId xmlns:a16="http://schemas.microsoft.com/office/drawing/2014/main" id="{8927677D-43C8-983B-5362-D8D29483873D}"/>
              </a:ext>
            </a:extLst>
          </p:cNvPr>
          <p:cNvSpPr/>
          <p:nvPr/>
        </p:nvSpPr>
        <p:spPr>
          <a:xfrm>
            <a:off x="4480146" y="3140161"/>
            <a:ext cx="1086367" cy="286232"/>
          </a:xfrm>
          <a:prstGeom prst="rect">
            <a:avLst/>
          </a:prstGeom>
        </p:spPr>
        <p:txBody>
          <a:bodyPr wrap="square">
            <a:spAutoFit/>
          </a:bodyPr>
          <a:lstStyle/>
          <a:p>
            <a:pPr marL="0" marR="0" lvl="0" indent="0" algn="ctr" defTabSz="932742" rtl="0" eaLnBrk="1" fontAlgn="auto" latinLnBrk="0" hangingPunct="1">
              <a:lnSpc>
                <a:spcPct val="90000"/>
              </a:lnSpc>
              <a:spcBef>
                <a:spcPts val="0"/>
              </a:spcBef>
              <a:spcAft>
                <a:spcPts val="612"/>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Partition 3</a:t>
            </a:r>
          </a:p>
        </p:txBody>
      </p:sp>
      <p:grpSp>
        <p:nvGrpSpPr>
          <p:cNvPr id="105" name="Group 104">
            <a:extLst>
              <a:ext uri="{FF2B5EF4-FFF2-40B4-BE49-F238E27FC236}">
                <a16:creationId xmlns:a16="http://schemas.microsoft.com/office/drawing/2014/main" id="{70AF1875-1FD0-7F3B-60B2-6DD30EEA53BD}"/>
              </a:ext>
            </a:extLst>
          </p:cNvPr>
          <p:cNvGrpSpPr/>
          <p:nvPr/>
        </p:nvGrpSpPr>
        <p:grpSpPr>
          <a:xfrm>
            <a:off x="4383996" y="2254711"/>
            <a:ext cx="1237412" cy="830881"/>
            <a:chOff x="10861085" y="3544414"/>
            <a:chExt cx="692021" cy="438867"/>
          </a:xfrm>
        </p:grpSpPr>
        <p:sp>
          <p:nvSpPr>
            <p:cNvPr id="106" name="Rectangle 105">
              <a:extLst>
                <a:ext uri="{FF2B5EF4-FFF2-40B4-BE49-F238E27FC236}">
                  <a16:creationId xmlns:a16="http://schemas.microsoft.com/office/drawing/2014/main" id="{EEF7E229-A7C2-0950-80A1-BD9E12EFF5E9}"/>
                </a:ext>
              </a:extLst>
            </p:cNvPr>
            <p:cNvSpPr/>
            <p:nvPr/>
          </p:nvSpPr>
          <p:spPr bwMode="auto">
            <a:xfrm>
              <a:off x="10861085" y="3544414"/>
              <a:ext cx="692021" cy="438867"/>
            </a:xfrm>
            <a:prstGeom prst="rect">
              <a:avLst/>
            </a:prstGeom>
            <a:solidFill>
              <a:srgbClr val="0D0D0D"/>
            </a:solidFill>
            <a:ln w="12700"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7" name="Rectangle 106">
              <a:extLst>
                <a:ext uri="{FF2B5EF4-FFF2-40B4-BE49-F238E27FC236}">
                  <a16:creationId xmlns:a16="http://schemas.microsoft.com/office/drawing/2014/main" id="{8A8BB664-9ACC-E4C3-34B5-393E64CF470B}"/>
                </a:ext>
              </a:extLst>
            </p:cNvPr>
            <p:cNvSpPr/>
            <p:nvPr/>
          </p:nvSpPr>
          <p:spPr bwMode="auto">
            <a:xfrm>
              <a:off x="1088501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8" name="Rectangle 107">
              <a:extLst>
                <a:ext uri="{FF2B5EF4-FFF2-40B4-BE49-F238E27FC236}">
                  <a16:creationId xmlns:a16="http://schemas.microsoft.com/office/drawing/2014/main" id="{BD2E1D7C-1426-E731-08FC-E85AE47F0EF3}"/>
                </a:ext>
              </a:extLst>
            </p:cNvPr>
            <p:cNvSpPr/>
            <p:nvPr/>
          </p:nvSpPr>
          <p:spPr bwMode="auto">
            <a:xfrm>
              <a:off x="1088501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09" name="Rectangle 108">
              <a:extLst>
                <a:ext uri="{FF2B5EF4-FFF2-40B4-BE49-F238E27FC236}">
                  <a16:creationId xmlns:a16="http://schemas.microsoft.com/office/drawing/2014/main" id="{95EA3C60-F8F7-7F9C-5AF8-FEAB0623716A}"/>
                </a:ext>
              </a:extLst>
            </p:cNvPr>
            <p:cNvSpPr/>
            <p:nvPr/>
          </p:nvSpPr>
          <p:spPr bwMode="auto">
            <a:xfrm>
              <a:off x="1088501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0" name="Rectangle 109">
              <a:extLst>
                <a:ext uri="{FF2B5EF4-FFF2-40B4-BE49-F238E27FC236}">
                  <a16:creationId xmlns:a16="http://schemas.microsoft.com/office/drawing/2014/main" id="{FB1902EE-B66D-D227-BA25-65848AC18570}"/>
                </a:ext>
              </a:extLst>
            </p:cNvPr>
            <p:cNvSpPr/>
            <p:nvPr/>
          </p:nvSpPr>
          <p:spPr bwMode="auto">
            <a:xfrm>
              <a:off x="1088501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1" name="Rectangle 110">
              <a:extLst>
                <a:ext uri="{FF2B5EF4-FFF2-40B4-BE49-F238E27FC236}">
                  <a16:creationId xmlns:a16="http://schemas.microsoft.com/office/drawing/2014/main" id="{9911DB15-A8A4-E889-B28D-ECC62A24DC9F}"/>
                </a:ext>
              </a:extLst>
            </p:cNvPr>
            <p:cNvSpPr/>
            <p:nvPr/>
          </p:nvSpPr>
          <p:spPr bwMode="auto">
            <a:xfrm>
              <a:off x="1088501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2" name="Rectangle 111">
              <a:extLst>
                <a:ext uri="{FF2B5EF4-FFF2-40B4-BE49-F238E27FC236}">
                  <a16:creationId xmlns:a16="http://schemas.microsoft.com/office/drawing/2014/main" id="{56171EA8-FBFA-E114-EB3F-1987EDD335D4}"/>
                </a:ext>
              </a:extLst>
            </p:cNvPr>
            <p:cNvSpPr/>
            <p:nvPr/>
          </p:nvSpPr>
          <p:spPr bwMode="auto">
            <a:xfrm>
              <a:off x="1088501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3" name="Rectangle 112">
              <a:extLst>
                <a:ext uri="{FF2B5EF4-FFF2-40B4-BE49-F238E27FC236}">
                  <a16:creationId xmlns:a16="http://schemas.microsoft.com/office/drawing/2014/main" id="{F5742ECB-250C-9177-1726-DBAB01947FB5}"/>
                </a:ext>
              </a:extLst>
            </p:cNvPr>
            <p:cNvSpPr/>
            <p:nvPr/>
          </p:nvSpPr>
          <p:spPr bwMode="auto">
            <a:xfrm>
              <a:off x="11047496"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4" name="Rectangle 113">
              <a:extLst>
                <a:ext uri="{FF2B5EF4-FFF2-40B4-BE49-F238E27FC236}">
                  <a16:creationId xmlns:a16="http://schemas.microsoft.com/office/drawing/2014/main" id="{7E967018-3323-80BB-9A56-37E959EBFDB0}"/>
                </a:ext>
              </a:extLst>
            </p:cNvPr>
            <p:cNvSpPr/>
            <p:nvPr/>
          </p:nvSpPr>
          <p:spPr bwMode="auto">
            <a:xfrm>
              <a:off x="11047496"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5" name="Rectangle 114">
              <a:extLst>
                <a:ext uri="{FF2B5EF4-FFF2-40B4-BE49-F238E27FC236}">
                  <a16:creationId xmlns:a16="http://schemas.microsoft.com/office/drawing/2014/main" id="{D8725B2E-38AD-8F6B-4060-400BAE17BCEE}"/>
                </a:ext>
              </a:extLst>
            </p:cNvPr>
            <p:cNvSpPr/>
            <p:nvPr/>
          </p:nvSpPr>
          <p:spPr bwMode="auto">
            <a:xfrm>
              <a:off x="11047496"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6" name="Rectangle 115">
              <a:extLst>
                <a:ext uri="{FF2B5EF4-FFF2-40B4-BE49-F238E27FC236}">
                  <a16:creationId xmlns:a16="http://schemas.microsoft.com/office/drawing/2014/main" id="{03FA48B7-852F-BFE0-0D8E-371FBCC2BF84}"/>
                </a:ext>
              </a:extLst>
            </p:cNvPr>
            <p:cNvSpPr/>
            <p:nvPr/>
          </p:nvSpPr>
          <p:spPr bwMode="auto">
            <a:xfrm>
              <a:off x="11047496"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7" name="Rectangle 116">
              <a:extLst>
                <a:ext uri="{FF2B5EF4-FFF2-40B4-BE49-F238E27FC236}">
                  <a16:creationId xmlns:a16="http://schemas.microsoft.com/office/drawing/2014/main" id="{7BAF6721-9638-424E-E3AB-C469E975D342}"/>
                </a:ext>
              </a:extLst>
            </p:cNvPr>
            <p:cNvSpPr/>
            <p:nvPr/>
          </p:nvSpPr>
          <p:spPr bwMode="auto">
            <a:xfrm>
              <a:off x="11047496"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8" name="Rectangle 117">
              <a:extLst>
                <a:ext uri="{FF2B5EF4-FFF2-40B4-BE49-F238E27FC236}">
                  <a16:creationId xmlns:a16="http://schemas.microsoft.com/office/drawing/2014/main" id="{129F95FD-EAB1-05AE-F884-4491113C8715}"/>
                </a:ext>
              </a:extLst>
            </p:cNvPr>
            <p:cNvSpPr/>
            <p:nvPr/>
          </p:nvSpPr>
          <p:spPr bwMode="auto">
            <a:xfrm>
              <a:off x="11047496"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19" name="Rectangle 118">
              <a:extLst>
                <a:ext uri="{FF2B5EF4-FFF2-40B4-BE49-F238E27FC236}">
                  <a16:creationId xmlns:a16="http://schemas.microsoft.com/office/drawing/2014/main" id="{4D3E7A3C-B847-F9F9-39EC-4106C9F16882}"/>
                </a:ext>
              </a:extLst>
            </p:cNvPr>
            <p:cNvSpPr/>
            <p:nvPr/>
          </p:nvSpPr>
          <p:spPr bwMode="auto">
            <a:xfrm>
              <a:off x="11209983"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0" name="Rectangle 119">
              <a:extLst>
                <a:ext uri="{FF2B5EF4-FFF2-40B4-BE49-F238E27FC236}">
                  <a16:creationId xmlns:a16="http://schemas.microsoft.com/office/drawing/2014/main" id="{64E6C991-90DF-4D61-6F92-20E12C16F831}"/>
                </a:ext>
              </a:extLst>
            </p:cNvPr>
            <p:cNvSpPr/>
            <p:nvPr/>
          </p:nvSpPr>
          <p:spPr bwMode="auto">
            <a:xfrm>
              <a:off x="11209983"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1" name="Rectangle 120">
              <a:extLst>
                <a:ext uri="{FF2B5EF4-FFF2-40B4-BE49-F238E27FC236}">
                  <a16:creationId xmlns:a16="http://schemas.microsoft.com/office/drawing/2014/main" id="{D38039F3-2F28-6088-DA82-16FDC5FC950C}"/>
                </a:ext>
              </a:extLst>
            </p:cNvPr>
            <p:cNvSpPr/>
            <p:nvPr/>
          </p:nvSpPr>
          <p:spPr bwMode="auto">
            <a:xfrm>
              <a:off x="11209983"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2" name="Rectangle 121">
              <a:extLst>
                <a:ext uri="{FF2B5EF4-FFF2-40B4-BE49-F238E27FC236}">
                  <a16:creationId xmlns:a16="http://schemas.microsoft.com/office/drawing/2014/main" id="{E3AF1B5C-C508-2760-EF67-043832B6B635}"/>
                </a:ext>
              </a:extLst>
            </p:cNvPr>
            <p:cNvSpPr/>
            <p:nvPr/>
          </p:nvSpPr>
          <p:spPr bwMode="auto">
            <a:xfrm>
              <a:off x="11209983"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3" name="Rectangle 122">
              <a:extLst>
                <a:ext uri="{FF2B5EF4-FFF2-40B4-BE49-F238E27FC236}">
                  <a16:creationId xmlns:a16="http://schemas.microsoft.com/office/drawing/2014/main" id="{0D96CBE6-3D5C-050B-E084-2EB017025276}"/>
                </a:ext>
              </a:extLst>
            </p:cNvPr>
            <p:cNvSpPr/>
            <p:nvPr/>
          </p:nvSpPr>
          <p:spPr bwMode="auto">
            <a:xfrm>
              <a:off x="11209983"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4" name="Rectangle 123">
              <a:extLst>
                <a:ext uri="{FF2B5EF4-FFF2-40B4-BE49-F238E27FC236}">
                  <a16:creationId xmlns:a16="http://schemas.microsoft.com/office/drawing/2014/main" id="{C8416B4C-BCA7-1ABC-1113-C4C2DBDD2ED9}"/>
                </a:ext>
              </a:extLst>
            </p:cNvPr>
            <p:cNvSpPr/>
            <p:nvPr/>
          </p:nvSpPr>
          <p:spPr bwMode="auto">
            <a:xfrm>
              <a:off x="11209983"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5" name="Rectangle 124">
              <a:extLst>
                <a:ext uri="{FF2B5EF4-FFF2-40B4-BE49-F238E27FC236}">
                  <a16:creationId xmlns:a16="http://schemas.microsoft.com/office/drawing/2014/main" id="{CAFE71C2-9579-D7C0-CCD9-4B3FAE4BE33B}"/>
                </a:ext>
              </a:extLst>
            </p:cNvPr>
            <p:cNvSpPr/>
            <p:nvPr/>
          </p:nvSpPr>
          <p:spPr bwMode="auto">
            <a:xfrm>
              <a:off x="11372470" y="3588103"/>
              <a:ext cx="149936" cy="42197"/>
            </a:xfrm>
            <a:prstGeom prst="rect">
              <a:avLst/>
            </a:prstGeom>
            <a:solidFill>
              <a:srgbClr val="FFFFFF"/>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6" name="Rectangle 125">
              <a:extLst>
                <a:ext uri="{FF2B5EF4-FFF2-40B4-BE49-F238E27FC236}">
                  <a16:creationId xmlns:a16="http://schemas.microsoft.com/office/drawing/2014/main" id="{37F26FB4-215D-F2F9-115A-FEDEE0834648}"/>
                </a:ext>
              </a:extLst>
            </p:cNvPr>
            <p:cNvSpPr/>
            <p:nvPr/>
          </p:nvSpPr>
          <p:spPr bwMode="auto">
            <a:xfrm>
              <a:off x="11372470" y="3659123"/>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7" name="Rectangle 126">
              <a:extLst>
                <a:ext uri="{FF2B5EF4-FFF2-40B4-BE49-F238E27FC236}">
                  <a16:creationId xmlns:a16="http://schemas.microsoft.com/office/drawing/2014/main" id="{ACE449C1-57B2-1DBD-1AE7-20A96263C10A}"/>
                </a:ext>
              </a:extLst>
            </p:cNvPr>
            <p:cNvSpPr/>
            <p:nvPr/>
          </p:nvSpPr>
          <p:spPr bwMode="auto">
            <a:xfrm>
              <a:off x="11372470" y="3722544"/>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8" name="Rectangle 127">
              <a:extLst>
                <a:ext uri="{FF2B5EF4-FFF2-40B4-BE49-F238E27FC236}">
                  <a16:creationId xmlns:a16="http://schemas.microsoft.com/office/drawing/2014/main" id="{7A505AD5-F3E7-1F05-3093-A6D9F0C3ED17}"/>
                </a:ext>
              </a:extLst>
            </p:cNvPr>
            <p:cNvSpPr/>
            <p:nvPr/>
          </p:nvSpPr>
          <p:spPr bwMode="auto">
            <a:xfrm>
              <a:off x="11372470" y="3785965"/>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29" name="Rectangle 128">
              <a:extLst>
                <a:ext uri="{FF2B5EF4-FFF2-40B4-BE49-F238E27FC236}">
                  <a16:creationId xmlns:a16="http://schemas.microsoft.com/office/drawing/2014/main" id="{94AFCE49-2BC5-EE64-7CD4-DAFA4818B70C}"/>
                </a:ext>
              </a:extLst>
            </p:cNvPr>
            <p:cNvSpPr/>
            <p:nvPr/>
          </p:nvSpPr>
          <p:spPr bwMode="auto">
            <a:xfrm>
              <a:off x="11372470" y="384938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0" name="Rectangle 129">
              <a:extLst>
                <a:ext uri="{FF2B5EF4-FFF2-40B4-BE49-F238E27FC236}">
                  <a16:creationId xmlns:a16="http://schemas.microsoft.com/office/drawing/2014/main" id="{40A8AD76-94B0-90DD-272C-CF4D2CC2E24D}"/>
                </a:ext>
              </a:extLst>
            </p:cNvPr>
            <p:cNvSpPr/>
            <p:nvPr/>
          </p:nvSpPr>
          <p:spPr bwMode="auto">
            <a:xfrm>
              <a:off x="11372470" y="3912807"/>
              <a:ext cx="149936" cy="42197"/>
            </a:xfrm>
            <a:prstGeom prst="rect">
              <a:avLst/>
            </a:prstGeom>
            <a:no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1" name="Rectangle 130">
              <a:extLst>
                <a:ext uri="{FF2B5EF4-FFF2-40B4-BE49-F238E27FC236}">
                  <a16:creationId xmlns:a16="http://schemas.microsoft.com/office/drawing/2014/main" id="{EC5D7BA8-8549-6B2E-271A-15AFA0384F76}"/>
                </a:ext>
              </a:extLst>
            </p:cNvPr>
            <p:cNvSpPr/>
            <p:nvPr/>
          </p:nvSpPr>
          <p:spPr bwMode="auto">
            <a:xfrm>
              <a:off x="1088501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2" name="Rectangle 131">
              <a:extLst>
                <a:ext uri="{FF2B5EF4-FFF2-40B4-BE49-F238E27FC236}">
                  <a16:creationId xmlns:a16="http://schemas.microsoft.com/office/drawing/2014/main" id="{28A69AFF-C52A-C48B-49DF-83A7CCBE4032}"/>
                </a:ext>
              </a:extLst>
            </p:cNvPr>
            <p:cNvSpPr/>
            <p:nvPr/>
          </p:nvSpPr>
          <p:spPr bwMode="auto">
            <a:xfrm>
              <a:off x="10885010" y="3722544"/>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3" name="Rectangle 132">
              <a:extLst>
                <a:ext uri="{FF2B5EF4-FFF2-40B4-BE49-F238E27FC236}">
                  <a16:creationId xmlns:a16="http://schemas.microsoft.com/office/drawing/2014/main" id="{7AF5DE90-746A-7120-C158-D3DB9FFABE2C}"/>
                </a:ext>
              </a:extLst>
            </p:cNvPr>
            <p:cNvSpPr/>
            <p:nvPr/>
          </p:nvSpPr>
          <p:spPr bwMode="auto">
            <a:xfrm>
              <a:off x="10885010" y="3785965"/>
              <a:ext cx="107586"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4" name="Rectangle 133">
              <a:extLst>
                <a:ext uri="{FF2B5EF4-FFF2-40B4-BE49-F238E27FC236}">
                  <a16:creationId xmlns:a16="http://schemas.microsoft.com/office/drawing/2014/main" id="{69E247D4-0628-B2BC-1D4D-E92E431EC501}"/>
                </a:ext>
              </a:extLst>
            </p:cNvPr>
            <p:cNvSpPr/>
            <p:nvPr/>
          </p:nvSpPr>
          <p:spPr bwMode="auto">
            <a:xfrm>
              <a:off x="10885010" y="3849387"/>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5" name="Rectangle 134">
              <a:extLst>
                <a:ext uri="{FF2B5EF4-FFF2-40B4-BE49-F238E27FC236}">
                  <a16:creationId xmlns:a16="http://schemas.microsoft.com/office/drawing/2014/main" id="{DBBF4B2B-AE02-404E-F4D9-9C924337A379}"/>
                </a:ext>
              </a:extLst>
            </p:cNvPr>
            <p:cNvSpPr/>
            <p:nvPr/>
          </p:nvSpPr>
          <p:spPr bwMode="auto">
            <a:xfrm>
              <a:off x="1088501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6" name="Rectangle 135">
              <a:extLst>
                <a:ext uri="{FF2B5EF4-FFF2-40B4-BE49-F238E27FC236}">
                  <a16:creationId xmlns:a16="http://schemas.microsoft.com/office/drawing/2014/main" id="{9807565A-C86A-CB81-C1F7-01E67010C4DA}"/>
                </a:ext>
              </a:extLst>
            </p:cNvPr>
            <p:cNvSpPr/>
            <p:nvPr/>
          </p:nvSpPr>
          <p:spPr bwMode="auto">
            <a:xfrm>
              <a:off x="11047496"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7" name="Rectangle 136">
              <a:extLst>
                <a:ext uri="{FF2B5EF4-FFF2-40B4-BE49-F238E27FC236}">
                  <a16:creationId xmlns:a16="http://schemas.microsoft.com/office/drawing/2014/main" id="{C0AE3DAC-E49E-098D-7F90-0881083DC267}"/>
                </a:ext>
              </a:extLst>
            </p:cNvPr>
            <p:cNvSpPr/>
            <p:nvPr/>
          </p:nvSpPr>
          <p:spPr bwMode="auto">
            <a:xfrm>
              <a:off x="11047496"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8" name="Rectangle 137">
              <a:extLst>
                <a:ext uri="{FF2B5EF4-FFF2-40B4-BE49-F238E27FC236}">
                  <a16:creationId xmlns:a16="http://schemas.microsoft.com/office/drawing/2014/main" id="{C642D58E-DDA7-B227-B4B4-B7EF2BEAC86F}"/>
                </a:ext>
              </a:extLst>
            </p:cNvPr>
            <p:cNvSpPr/>
            <p:nvPr/>
          </p:nvSpPr>
          <p:spPr bwMode="auto">
            <a:xfrm>
              <a:off x="11047496" y="3785965"/>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39" name="Rectangle 138">
              <a:extLst>
                <a:ext uri="{FF2B5EF4-FFF2-40B4-BE49-F238E27FC236}">
                  <a16:creationId xmlns:a16="http://schemas.microsoft.com/office/drawing/2014/main" id="{DB3FCC57-97DB-146E-749C-B982E4561ECC}"/>
                </a:ext>
              </a:extLst>
            </p:cNvPr>
            <p:cNvSpPr/>
            <p:nvPr/>
          </p:nvSpPr>
          <p:spPr bwMode="auto">
            <a:xfrm>
              <a:off x="11047496" y="3849387"/>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0" name="Rectangle 139">
              <a:extLst>
                <a:ext uri="{FF2B5EF4-FFF2-40B4-BE49-F238E27FC236}">
                  <a16:creationId xmlns:a16="http://schemas.microsoft.com/office/drawing/2014/main" id="{BDF2DE26-CCBE-65F5-6D6D-D9D89F692445}"/>
                </a:ext>
              </a:extLst>
            </p:cNvPr>
            <p:cNvSpPr/>
            <p:nvPr/>
          </p:nvSpPr>
          <p:spPr bwMode="auto">
            <a:xfrm>
              <a:off x="11047496"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1" name="Rectangle 140">
              <a:extLst>
                <a:ext uri="{FF2B5EF4-FFF2-40B4-BE49-F238E27FC236}">
                  <a16:creationId xmlns:a16="http://schemas.microsoft.com/office/drawing/2014/main" id="{7CCBDC0C-A4F2-CB65-CC80-1C23DD3C4C36}"/>
                </a:ext>
              </a:extLst>
            </p:cNvPr>
            <p:cNvSpPr/>
            <p:nvPr/>
          </p:nvSpPr>
          <p:spPr bwMode="auto">
            <a:xfrm>
              <a:off x="11209983" y="3659123"/>
              <a:ext cx="134483"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2" name="Rectangle 141">
              <a:extLst>
                <a:ext uri="{FF2B5EF4-FFF2-40B4-BE49-F238E27FC236}">
                  <a16:creationId xmlns:a16="http://schemas.microsoft.com/office/drawing/2014/main" id="{16883D24-546A-AC34-9F0A-7CC52072E094}"/>
                </a:ext>
              </a:extLst>
            </p:cNvPr>
            <p:cNvSpPr/>
            <p:nvPr/>
          </p:nvSpPr>
          <p:spPr bwMode="auto">
            <a:xfrm>
              <a:off x="11209983" y="3722544"/>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3" name="Rectangle 142">
              <a:extLst>
                <a:ext uri="{FF2B5EF4-FFF2-40B4-BE49-F238E27FC236}">
                  <a16:creationId xmlns:a16="http://schemas.microsoft.com/office/drawing/2014/main" id="{9C10CD83-42AA-BBD7-5BCA-6748B4E7CF93}"/>
                </a:ext>
              </a:extLst>
            </p:cNvPr>
            <p:cNvSpPr/>
            <p:nvPr/>
          </p:nvSpPr>
          <p:spPr bwMode="auto">
            <a:xfrm>
              <a:off x="11209983" y="3785965"/>
              <a:ext cx="98621"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4" name="Rectangle 143">
              <a:extLst>
                <a:ext uri="{FF2B5EF4-FFF2-40B4-BE49-F238E27FC236}">
                  <a16:creationId xmlns:a16="http://schemas.microsoft.com/office/drawing/2014/main" id="{91733B12-CAED-A664-A2E2-ADF98D642736}"/>
                </a:ext>
              </a:extLst>
            </p:cNvPr>
            <p:cNvSpPr/>
            <p:nvPr/>
          </p:nvSpPr>
          <p:spPr bwMode="auto">
            <a:xfrm>
              <a:off x="11209983"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5" name="Rectangle 144">
              <a:extLst>
                <a:ext uri="{FF2B5EF4-FFF2-40B4-BE49-F238E27FC236}">
                  <a16:creationId xmlns:a16="http://schemas.microsoft.com/office/drawing/2014/main" id="{200342EE-C4B6-D3AD-8C53-843F25B181A1}"/>
                </a:ext>
              </a:extLst>
            </p:cNvPr>
            <p:cNvSpPr/>
            <p:nvPr/>
          </p:nvSpPr>
          <p:spPr bwMode="auto">
            <a:xfrm>
              <a:off x="11209983" y="391280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6" name="Rectangle 145">
              <a:extLst>
                <a:ext uri="{FF2B5EF4-FFF2-40B4-BE49-F238E27FC236}">
                  <a16:creationId xmlns:a16="http://schemas.microsoft.com/office/drawing/2014/main" id="{7F90F814-79D5-FBCA-70CA-9C165894A598}"/>
                </a:ext>
              </a:extLst>
            </p:cNvPr>
            <p:cNvSpPr/>
            <p:nvPr/>
          </p:nvSpPr>
          <p:spPr bwMode="auto">
            <a:xfrm>
              <a:off x="11372470" y="3659123"/>
              <a:ext cx="89655"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7" name="Rectangle 146">
              <a:extLst>
                <a:ext uri="{FF2B5EF4-FFF2-40B4-BE49-F238E27FC236}">
                  <a16:creationId xmlns:a16="http://schemas.microsoft.com/office/drawing/2014/main" id="{DC6D5D99-11D9-B46E-1D25-F9233F1393DD}"/>
                </a:ext>
              </a:extLst>
            </p:cNvPr>
            <p:cNvSpPr/>
            <p:nvPr/>
          </p:nvSpPr>
          <p:spPr bwMode="auto">
            <a:xfrm>
              <a:off x="11372470" y="3722544"/>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5A240EC5-C318-663C-7F83-B1D59CFDF85C}"/>
                </a:ext>
              </a:extLst>
            </p:cNvPr>
            <p:cNvSpPr/>
            <p:nvPr/>
          </p:nvSpPr>
          <p:spPr bwMode="auto">
            <a:xfrm>
              <a:off x="11372470" y="3785965"/>
              <a:ext cx="71724"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E2743424-928A-F25B-5FA5-3DAA98133684}"/>
                </a:ext>
              </a:extLst>
            </p:cNvPr>
            <p:cNvSpPr/>
            <p:nvPr/>
          </p:nvSpPr>
          <p:spPr bwMode="auto">
            <a:xfrm>
              <a:off x="11372470" y="3849387"/>
              <a:ext cx="116552"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sp>
          <p:nvSpPr>
            <p:cNvPr id="150" name="Rectangle 149">
              <a:extLst>
                <a:ext uri="{FF2B5EF4-FFF2-40B4-BE49-F238E27FC236}">
                  <a16:creationId xmlns:a16="http://schemas.microsoft.com/office/drawing/2014/main" id="{0862B6CD-8F44-8D6D-7FB8-F07C926A1E9A}"/>
                </a:ext>
              </a:extLst>
            </p:cNvPr>
            <p:cNvSpPr/>
            <p:nvPr/>
          </p:nvSpPr>
          <p:spPr bwMode="auto">
            <a:xfrm>
              <a:off x="11372470" y="3912807"/>
              <a:ext cx="125517" cy="42197"/>
            </a:xfrm>
            <a:prstGeom prst="rect">
              <a:avLst/>
            </a:prstGeom>
            <a:solidFill>
              <a:srgbClr val="737373"/>
            </a:solidFill>
            <a:ln w="9525" cap="flat" cmpd="sng" algn="ctr">
              <a:solidFill>
                <a:srgbClr val="0D0D0D"/>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Segoe UI Semilight"/>
                <a:ea typeface="Segoe UI" pitchFamily="34" charset="0"/>
                <a:cs typeface="Segoe UI" pitchFamily="34" charset="0"/>
              </a:endParaRPr>
            </a:p>
          </p:txBody>
        </p:sp>
      </p:grpSp>
      <p:sp>
        <p:nvSpPr>
          <p:cNvPr id="209" name="Rectangle: Rounded Corners 208">
            <a:extLst>
              <a:ext uri="{FF2B5EF4-FFF2-40B4-BE49-F238E27FC236}">
                <a16:creationId xmlns:a16="http://schemas.microsoft.com/office/drawing/2014/main" id="{4E261405-14AB-2EDC-6C02-C2BA52023D81}"/>
              </a:ext>
            </a:extLst>
          </p:cNvPr>
          <p:cNvSpPr/>
          <p:nvPr/>
        </p:nvSpPr>
        <p:spPr bwMode="auto">
          <a:xfrm>
            <a:off x="302829" y="1747173"/>
            <a:ext cx="5876818" cy="2075379"/>
          </a:xfrm>
          <a:prstGeom prst="roundRect">
            <a:avLst/>
          </a:prstGeom>
          <a:noFill/>
          <a:ln w="38100">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10" name="TextBox 209">
            <a:extLst>
              <a:ext uri="{FF2B5EF4-FFF2-40B4-BE49-F238E27FC236}">
                <a16:creationId xmlns:a16="http://schemas.microsoft.com/office/drawing/2014/main" id="{462E295F-24E0-9266-D91D-0496CA4C3785}"/>
              </a:ext>
            </a:extLst>
          </p:cNvPr>
          <p:cNvSpPr txBox="1"/>
          <p:nvPr/>
        </p:nvSpPr>
        <p:spPr>
          <a:xfrm>
            <a:off x="2286712" y="1265416"/>
            <a:ext cx="189872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Partitioned Table</a:t>
            </a:r>
          </a:p>
        </p:txBody>
      </p:sp>
      <p:pic>
        <p:nvPicPr>
          <p:cNvPr id="218" name="Graphic 217" descr="Table with solid fill">
            <a:extLst>
              <a:ext uri="{FF2B5EF4-FFF2-40B4-BE49-F238E27FC236}">
                <a16:creationId xmlns:a16="http://schemas.microsoft.com/office/drawing/2014/main" id="{770AA106-52E7-BB1B-7259-F37096E32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1316" y="4476175"/>
            <a:ext cx="1492926" cy="1492926"/>
          </a:xfrm>
          <a:prstGeom prst="rect">
            <a:avLst/>
          </a:prstGeom>
        </p:spPr>
      </p:pic>
      <p:sp>
        <p:nvSpPr>
          <p:cNvPr id="219" name="TextBox 218">
            <a:extLst>
              <a:ext uri="{FF2B5EF4-FFF2-40B4-BE49-F238E27FC236}">
                <a16:creationId xmlns:a16="http://schemas.microsoft.com/office/drawing/2014/main" id="{15D5DE3B-F269-1F23-26F7-10F07AF81666}"/>
              </a:ext>
            </a:extLst>
          </p:cNvPr>
          <p:cNvSpPr txBox="1"/>
          <p:nvPr/>
        </p:nvSpPr>
        <p:spPr>
          <a:xfrm>
            <a:off x="751316" y="5815212"/>
            <a:ext cx="149079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Archive Table</a:t>
            </a:r>
          </a:p>
        </p:txBody>
      </p:sp>
      <p:pic>
        <p:nvPicPr>
          <p:cNvPr id="1026" name="Picture 2" descr="How To Generate Parquet Files in Java - The Tech Check">
            <a:extLst>
              <a:ext uri="{FF2B5EF4-FFF2-40B4-BE49-F238E27FC236}">
                <a16:creationId xmlns:a16="http://schemas.microsoft.com/office/drawing/2014/main" id="{FBC8F551-044D-AA0C-9F74-8A0D4A858F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2827" y="389309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29" name="TextBox 228">
            <a:extLst>
              <a:ext uri="{FF2B5EF4-FFF2-40B4-BE49-F238E27FC236}">
                <a16:creationId xmlns:a16="http://schemas.microsoft.com/office/drawing/2014/main" id="{5D9BC8B5-FCD6-497C-215B-8E5538F197E2}"/>
              </a:ext>
            </a:extLst>
          </p:cNvPr>
          <p:cNvSpPr txBox="1"/>
          <p:nvPr/>
        </p:nvSpPr>
        <p:spPr>
          <a:xfrm>
            <a:off x="5877800" y="6242647"/>
            <a:ext cx="154927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External Table</a:t>
            </a:r>
          </a:p>
        </p:txBody>
      </p:sp>
      <p:pic>
        <p:nvPicPr>
          <p:cNvPr id="238" name="Picture 2" descr="How To Generate Parquet Files in Java - The Tech Check">
            <a:extLst>
              <a:ext uri="{FF2B5EF4-FFF2-40B4-BE49-F238E27FC236}">
                <a16:creationId xmlns:a16="http://schemas.microsoft.com/office/drawing/2014/main" id="{DDD90337-B3EC-135C-4877-A6493995D7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6142" y="3906088"/>
            <a:ext cx="572467" cy="38866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 descr="How To Generate Parquet Files in Java - The Tech Check">
            <a:extLst>
              <a:ext uri="{FF2B5EF4-FFF2-40B4-BE49-F238E27FC236}">
                <a16:creationId xmlns:a16="http://schemas.microsoft.com/office/drawing/2014/main" id="{538E3A3B-2765-D0EF-D31E-403B6C2A50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4154" y="3541186"/>
            <a:ext cx="572467" cy="38866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a:extLst>
              <a:ext uri="{FF2B5EF4-FFF2-40B4-BE49-F238E27FC236}">
                <a16:creationId xmlns:a16="http://schemas.microsoft.com/office/drawing/2014/main" id="{6851C632-0F90-5AC7-31D5-9485997F9531}"/>
              </a:ext>
            </a:extLst>
          </p:cNvPr>
          <p:cNvSpPr txBox="1"/>
          <p:nvPr/>
        </p:nvSpPr>
        <p:spPr>
          <a:xfrm>
            <a:off x="7800278" y="4339565"/>
            <a:ext cx="972895"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Parquet files</a:t>
            </a:r>
          </a:p>
        </p:txBody>
      </p:sp>
      <p:cxnSp>
        <p:nvCxnSpPr>
          <p:cNvPr id="242" name="Straight Connector 241">
            <a:extLst>
              <a:ext uri="{FF2B5EF4-FFF2-40B4-BE49-F238E27FC236}">
                <a16:creationId xmlns:a16="http://schemas.microsoft.com/office/drawing/2014/main" id="{A8A6EEE9-464A-2480-9851-1EC9211104AF}"/>
              </a:ext>
            </a:extLst>
          </p:cNvPr>
          <p:cNvCxnSpPr>
            <a:cxnSpLocks/>
          </p:cNvCxnSpPr>
          <p:nvPr/>
        </p:nvCxnSpPr>
        <p:spPr>
          <a:xfrm flipV="1">
            <a:off x="4651216" y="3290695"/>
            <a:ext cx="3917678" cy="1377292"/>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7AE12C1D-B4B5-3AB9-08C2-B58539FD1BC2}"/>
              </a:ext>
            </a:extLst>
          </p:cNvPr>
          <p:cNvCxnSpPr>
            <a:cxnSpLocks/>
          </p:cNvCxnSpPr>
          <p:nvPr/>
        </p:nvCxnSpPr>
        <p:spPr>
          <a:xfrm flipV="1">
            <a:off x="8769954" y="3854793"/>
            <a:ext cx="615832" cy="2165007"/>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95B707F8-984A-1C5D-15FE-5AA66C09F9E5}"/>
              </a:ext>
            </a:extLst>
          </p:cNvPr>
          <p:cNvCxnSpPr>
            <a:cxnSpLocks/>
            <a:stCxn id="10" idx="2"/>
          </p:cNvCxnSpPr>
          <p:nvPr/>
        </p:nvCxnSpPr>
        <p:spPr>
          <a:xfrm>
            <a:off x="1497779" y="3426393"/>
            <a:ext cx="0" cy="123591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8" name="TextBox 247">
            <a:extLst>
              <a:ext uri="{FF2B5EF4-FFF2-40B4-BE49-F238E27FC236}">
                <a16:creationId xmlns:a16="http://schemas.microsoft.com/office/drawing/2014/main" id="{90E16012-753B-AAF7-2046-6D249F829B2A}"/>
              </a:ext>
            </a:extLst>
          </p:cNvPr>
          <p:cNvSpPr txBox="1"/>
          <p:nvPr/>
        </p:nvSpPr>
        <p:spPr>
          <a:xfrm>
            <a:off x="1745281" y="4036387"/>
            <a:ext cx="1757212"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Partition Switch</a:t>
            </a:r>
          </a:p>
        </p:txBody>
      </p:sp>
      <p:sp>
        <p:nvSpPr>
          <p:cNvPr id="249" name="TextBox 248">
            <a:extLst>
              <a:ext uri="{FF2B5EF4-FFF2-40B4-BE49-F238E27FC236}">
                <a16:creationId xmlns:a16="http://schemas.microsoft.com/office/drawing/2014/main" id="{2E27B29D-66DF-F2FC-FD57-06F0F42363B7}"/>
              </a:ext>
            </a:extLst>
          </p:cNvPr>
          <p:cNvSpPr txBox="1"/>
          <p:nvPr/>
        </p:nvSpPr>
        <p:spPr>
          <a:xfrm>
            <a:off x="5222364" y="5084870"/>
            <a:ext cx="2860142" cy="61555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CREATE EXTERNAL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TABLE AS SELECT (CETAS)</a:t>
            </a:r>
          </a:p>
        </p:txBody>
      </p:sp>
      <p:cxnSp>
        <p:nvCxnSpPr>
          <p:cNvPr id="251" name="Straight Arrow Connector 250">
            <a:extLst>
              <a:ext uri="{FF2B5EF4-FFF2-40B4-BE49-F238E27FC236}">
                <a16:creationId xmlns:a16="http://schemas.microsoft.com/office/drawing/2014/main" id="{A8ED0800-43CA-E5E6-DE13-9C92AF55CDB8}"/>
              </a:ext>
            </a:extLst>
          </p:cNvPr>
          <p:cNvCxnSpPr>
            <a:cxnSpLocks/>
          </p:cNvCxnSpPr>
          <p:nvPr/>
        </p:nvCxnSpPr>
        <p:spPr>
          <a:xfrm>
            <a:off x="2189059" y="5222638"/>
            <a:ext cx="2139754"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a:extLst>
              <a:ext uri="{FF2B5EF4-FFF2-40B4-BE49-F238E27FC236}">
                <a16:creationId xmlns:a16="http://schemas.microsoft.com/office/drawing/2014/main" id="{AF833DFE-A7A8-D9AF-F851-0ABAF9F724DE}"/>
              </a:ext>
            </a:extLst>
          </p:cNvPr>
          <p:cNvCxnSpPr>
            <a:cxnSpLocks/>
          </p:cNvCxnSpPr>
          <p:nvPr/>
        </p:nvCxnSpPr>
        <p:spPr>
          <a:xfrm flipH="1">
            <a:off x="8815550" y="5356202"/>
            <a:ext cx="1463516" cy="0"/>
          </a:xfrm>
          <a:prstGeom prst="straightConnector1">
            <a:avLst/>
          </a:prstGeom>
          <a:ln w="381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2" name="Rectangle: Rounded Corners 1031">
            <a:extLst>
              <a:ext uri="{FF2B5EF4-FFF2-40B4-BE49-F238E27FC236}">
                <a16:creationId xmlns:a16="http://schemas.microsoft.com/office/drawing/2014/main" id="{E7DC0289-C6F4-7199-318F-B694770435C6}"/>
              </a:ext>
            </a:extLst>
          </p:cNvPr>
          <p:cNvSpPr/>
          <p:nvPr/>
        </p:nvSpPr>
        <p:spPr bwMode="auto">
          <a:xfrm>
            <a:off x="10349612" y="4970083"/>
            <a:ext cx="1742331" cy="730341"/>
          </a:xfrm>
          <a:prstGeom prst="roundRect">
            <a:avLst/>
          </a:prstGeom>
          <a:solidFill>
            <a:schemeClr val="bg2">
              <a:lumMod val="25000"/>
            </a:schemeClr>
          </a:solidFill>
          <a:ln>
            <a:no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SELECT * FROM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&lt;External Table&gt;</a:t>
            </a:r>
          </a:p>
        </p:txBody>
      </p:sp>
      <p:pic>
        <p:nvPicPr>
          <p:cNvPr id="9" name="Picture 8">
            <a:extLst>
              <a:ext uri="{FF2B5EF4-FFF2-40B4-BE49-F238E27FC236}">
                <a16:creationId xmlns:a16="http://schemas.microsoft.com/office/drawing/2014/main" id="{34ABD5F0-0710-F726-9F77-A4F4A8BAB8F1}"/>
              </a:ext>
            </a:extLst>
          </p:cNvPr>
          <p:cNvPicPr>
            <a:picLocks noChangeAspect="1"/>
          </p:cNvPicPr>
          <p:nvPr/>
        </p:nvPicPr>
        <p:blipFill>
          <a:blip r:embed="rId6"/>
          <a:stretch>
            <a:fillRect/>
          </a:stretch>
        </p:blipFill>
        <p:spPr>
          <a:xfrm>
            <a:off x="10872522" y="1287299"/>
            <a:ext cx="730411" cy="731838"/>
          </a:xfrm>
          <a:prstGeom prst="rect">
            <a:avLst/>
          </a:prstGeom>
        </p:spPr>
      </p:pic>
      <p:cxnSp>
        <p:nvCxnSpPr>
          <p:cNvPr id="1024" name="Straight Connector 1023">
            <a:extLst>
              <a:ext uri="{FF2B5EF4-FFF2-40B4-BE49-F238E27FC236}">
                <a16:creationId xmlns:a16="http://schemas.microsoft.com/office/drawing/2014/main" id="{D45F22BA-D593-08E0-FFF7-71691D54D510}"/>
              </a:ext>
            </a:extLst>
          </p:cNvPr>
          <p:cNvCxnSpPr>
            <a:cxnSpLocks/>
          </p:cNvCxnSpPr>
          <p:nvPr/>
        </p:nvCxnSpPr>
        <p:spPr>
          <a:xfrm flipV="1">
            <a:off x="9455184" y="2071650"/>
            <a:ext cx="772173" cy="1011514"/>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43" name="Graphic 1042">
            <a:extLst>
              <a:ext uri="{FF2B5EF4-FFF2-40B4-BE49-F238E27FC236}">
                <a16:creationId xmlns:a16="http://schemas.microsoft.com/office/drawing/2014/main" id="{250AAF47-E69B-DB05-F72F-D4BB50CE906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08010" y="243225"/>
            <a:ext cx="671056" cy="671056"/>
          </a:xfrm>
          <a:prstGeom prst="rect">
            <a:avLst/>
          </a:prstGeom>
        </p:spPr>
      </p:pic>
      <p:pic>
        <p:nvPicPr>
          <p:cNvPr id="1050" name="Picture 1049" descr="A blue logo with a black background&#10;&#10;Description automatically generated with low confidence">
            <a:extLst>
              <a:ext uri="{FF2B5EF4-FFF2-40B4-BE49-F238E27FC236}">
                <a16:creationId xmlns:a16="http://schemas.microsoft.com/office/drawing/2014/main" id="{AE810C3F-B1A4-4751-7FC2-139C79FA6782}"/>
              </a:ext>
            </a:extLst>
          </p:cNvPr>
          <p:cNvPicPr>
            <a:picLocks noChangeAspect="1"/>
          </p:cNvPicPr>
          <p:nvPr/>
        </p:nvPicPr>
        <p:blipFill>
          <a:blip r:embed="rId9"/>
          <a:stretch>
            <a:fillRect/>
          </a:stretch>
        </p:blipFill>
        <p:spPr>
          <a:xfrm>
            <a:off x="9999597" y="1306690"/>
            <a:ext cx="700029" cy="701396"/>
          </a:xfrm>
          <a:prstGeom prst="rect">
            <a:avLst/>
          </a:prstGeom>
        </p:spPr>
      </p:pic>
      <p:pic>
        <p:nvPicPr>
          <p:cNvPr id="1052" name="Picture 1051" descr="A blue and black logo&#10;&#10;Description automatically generated with low confidence">
            <a:extLst>
              <a:ext uri="{FF2B5EF4-FFF2-40B4-BE49-F238E27FC236}">
                <a16:creationId xmlns:a16="http://schemas.microsoft.com/office/drawing/2014/main" id="{9CE3B64C-6AF9-7940-CD8E-FB2F5A90D4EF}"/>
              </a:ext>
            </a:extLst>
          </p:cNvPr>
          <p:cNvPicPr>
            <a:picLocks noChangeAspect="1"/>
          </p:cNvPicPr>
          <p:nvPr/>
        </p:nvPicPr>
        <p:blipFill>
          <a:blip r:embed="rId10"/>
          <a:stretch>
            <a:fillRect/>
          </a:stretch>
        </p:blipFill>
        <p:spPr>
          <a:xfrm>
            <a:off x="8927668" y="1333041"/>
            <a:ext cx="705697" cy="707076"/>
          </a:xfrm>
          <a:prstGeom prst="rect">
            <a:avLst/>
          </a:prstGeom>
        </p:spPr>
      </p:pic>
      <p:pic>
        <p:nvPicPr>
          <p:cNvPr id="1055" name="Picture 1054" descr="A green box with a white x on it&#10;&#10;Description automatically generated with low confidence">
            <a:extLst>
              <a:ext uri="{FF2B5EF4-FFF2-40B4-BE49-F238E27FC236}">
                <a16:creationId xmlns:a16="http://schemas.microsoft.com/office/drawing/2014/main" id="{4A0AE503-74F3-0E00-8E00-FC969AA57B00}"/>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10840491" y="2612589"/>
            <a:ext cx="838935" cy="838935"/>
          </a:xfrm>
          <a:prstGeom prst="rect">
            <a:avLst/>
          </a:prstGeom>
        </p:spPr>
      </p:pic>
      <p:cxnSp>
        <p:nvCxnSpPr>
          <p:cNvPr id="1057" name="Straight Connector 1056">
            <a:extLst>
              <a:ext uri="{FF2B5EF4-FFF2-40B4-BE49-F238E27FC236}">
                <a16:creationId xmlns:a16="http://schemas.microsoft.com/office/drawing/2014/main" id="{769AEB2B-70E7-47FA-DE88-198036A4DE05}"/>
              </a:ext>
            </a:extLst>
          </p:cNvPr>
          <p:cNvCxnSpPr>
            <a:cxnSpLocks/>
            <a:stCxn id="1055" idx="0"/>
          </p:cNvCxnSpPr>
          <p:nvPr/>
        </p:nvCxnSpPr>
        <p:spPr>
          <a:xfrm flipH="1" flipV="1">
            <a:off x="10529549" y="2071650"/>
            <a:ext cx="730410" cy="540939"/>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60" name="Picture 2" descr="See the source image">
            <a:extLst>
              <a:ext uri="{FF2B5EF4-FFF2-40B4-BE49-F238E27FC236}">
                <a16:creationId xmlns:a16="http://schemas.microsoft.com/office/drawing/2014/main" id="{00A6225A-0D49-A724-69D5-826DA12849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53092" y="3056775"/>
            <a:ext cx="1364525" cy="716375"/>
          </a:xfrm>
          <a:prstGeom prst="rect">
            <a:avLst/>
          </a:prstGeom>
          <a:noFill/>
        </p:spPr>
      </p:pic>
      <p:pic>
        <p:nvPicPr>
          <p:cNvPr id="1072" name="Picture 1071" descr="A blue logo with a black background&#10;&#10;Description automatically generated with low confidence">
            <a:extLst>
              <a:ext uri="{FF2B5EF4-FFF2-40B4-BE49-F238E27FC236}">
                <a16:creationId xmlns:a16="http://schemas.microsoft.com/office/drawing/2014/main" id="{BC2B76CD-1464-BF03-3591-6D421621F5ED}"/>
              </a:ext>
            </a:extLst>
          </p:cNvPr>
          <p:cNvPicPr>
            <a:picLocks noChangeAspect="1"/>
          </p:cNvPicPr>
          <p:nvPr/>
        </p:nvPicPr>
        <p:blipFill>
          <a:blip r:embed="rId14"/>
          <a:stretch>
            <a:fillRect/>
          </a:stretch>
        </p:blipFill>
        <p:spPr>
          <a:xfrm>
            <a:off x="7879622" y="1287633"/>
            <a:ext cx="764985" cy="766479"/>
          </a:xfrm>
          <a:prstGeom prst="rect">
            <a:avLst/>
          </a:prstGeom>
        </p:spPr>
      </p:pic>
    </p:spTree>
    <p:extLst>
      <p:ext uri="{BB962C8B-B14F-4D97-AF65-F5344CB8AC3E}">
        <p14:creationId xmlns:p14="http://schemas.microsoft.com/office/powerpoint/2010/main" val="1282598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4"/>
                                        </p:tgtEl>
                                        <p:attrNameLst>
                                          <p:attrName>style.visibility</p:attrName>
                                        </p:attrNameLst>
                                      </p:cBhvr>
                                      <p:to>
                                        <p:strVal val="visible"/>
                                      </p:to>
                                    </p:set>
                                    <p:animEffect transition="in" filter="fade">
                                      <p:cBhvr>
                                        <p:cTn id="7" dur="500"/>
                                        <p:tgtEl>
                                          <p:spTgt spid="1024"/>
                                        </p:tgtEl>
                                      </p:cBhvr>
                                    </p:animEffect>
                                  </p:childTnLst>
                                </p:cTn>
                              </p:par>
                              <p:par>
                                <p:cTn id="8" presetID="10" presetClass="entr" presetSubtype="0" fill="hold" nodeType="withEffect">
                                  <p:stCondLst>
                                    <p:cond delay="0"/>
                                  </p:stCondLst>
                                  <p:childTnLst>
                                    <p:set>
                                      <p:cBhvr>
                                        <p:cTn id="9" dur="1" fill="hold">
                                          <p:stCondLst>
                                            <p:cond delay="0"/>
                                          </p:stCondLst>
                                        </p:cTn>
                                        <p:tgtEl>
                                          <p:spTgt spid="1043"/>
                                        </p:tgtEl>
                                        <p:attrNameLst>
                                          <p:attrName>style.visibility</p:attrName>
                                        </p:attrNameLst>
                                      </p:cBhvr>
                                      <p:to>
                                        <p:strVal val="visible"/>
                                      </p:to>
                                    </p:set>
                                    <p:animEffect transition="in" filter="fade">
                                      <p:cBhvr>
                                        <p:cTn id="10" dur="500"/>
                                        <p:tgtEl>
                                          <p:spTgt spid="1043"/>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nodeType="withEffect">
                                  <p:stCondLst>
                                    <p:cond delay="0"/>
                                  </p:stCondLst>
                                  <p:childTnLst>
                                    <p:set>
                                      <p:cBhvr>
                                        <p:cTn id="18" dur="1" fill="hold">
                                          <p:stCondLst>
                                            <p:cond delay="0"/>
                                          </p:stCondLst>
                                        </p:cTn>
                                        <p:tgtEl>
                                          <p:spTgt spid="1057"/>
                                        </p:tgtEl>
                                        <p:attrNameLst>
                                          <p:attrName>style.visibility</p:attrName>
                                        </p:attrNameLst>
                                      </p:cBhvr>
                                      <p:to>
                                        <p:strVal val="visible"/>
                                      </p:to>
                                    </p:set>
                                    <p:animEffect transition="in" filter="fade">
                                      <p:cBhvr>
                                        <p:cTn id="19" dur="500"/>
                                        <p:tgtEl>
                                          <p:spTgt spid="1057"/>
                                        </p:tgtEl>
                                      </p:cBhvr>
                                    </p:animEffect>
                                  </p:childTnLst>
                                </p:cTn>
                              </p:par>
                              <p:par>
                                <p:cTn id="20" presetID="10" presetClass="entr" presetSubtype="0" fill="hold" nodeType="withEffect">
                                  <p:stCondLst>
                                    <p:cond delay="0"/>
                                  </p:stCondLst>
                                  <p:childTnLst>
                                    <p:set>
                                      <p:cBhvr>
                                        <p:cTn id="21" dur="1" fill="hold">
                                          <p:stCondLst>
                                            <p:cond delay="0"/>
                                          </p:stCondLst>
                                        </p:cTn>
                                        <p:tgtEl>
                                          <p:spTgt spid="1072"/>
                                        </p:tgtEl>
                                        <p:attrNameLst>
                                          <p:attrName>style.visibility</p:attrName>
                                        </p:attrNameLst>
                                      </p:cBhvr>
                                      <p:to>
                                        <p:strVal val="visible"/>
                                      </p:to>
                                    </p:set>
                                    <p:animEffect transition="in" filter="fade">
                                      <p:cBhvr>
                                        <p:cTn id="22" dur="500"/>
                                        <p:tgtEl>
                                          <p:spTgt spid="1072"/>
                                        </p:tgtEl>
                                      </p:cBhvr>
                                    </p:animEffect>
                                  </p:childTnLst>
                                </p:cTn>
                              </p:par>
                              <p:par>
                                <p:cTn id="23" presetID="10" presetClass="entr" presetSubtype="0" fill="hold" nodeType="withEffect">
                                  <p:stCondLst>
                                    <p:cond delay="0"/>
                                  </p:stCondLst>
                                  <p:childTnLst>
                                    <p:set>
                                      <p:cBhvr>
                                        <p:cTn id="24" dur="1" fill="hold">
                                          <p:stCondLst>
                                            <p:cond delay="0"/>
                                          </p:stCondLst>
                                        </p:cTn>
                                        <p:tgtEl>
                                          <p:spTgt spid="1055"/>
                                        </p:tgtEl>
                                        <p:attrNameLst>
                                          <p:attrName>style.visibility</p:attrName>
                                        </p:attrNameLst>
                                      </p:cBhvr>
                                      <p:to>
                                        <p:strVal val="visible"/>
                                      </p:to>
                                    </p:set>
                                    <p:animEffect transition="in" filter="fade">
                                      <p:cBhvr>
                                        <p:cTn id="25" dur="500"/>
                                        <p:tgtEl>
                                          <p:spTgt spid="1055"/>
                                        </p:tgtEl>
                                      </p:cBhvr>
                                    </p:animEffect>
                                  </p:childTnLst>
                                </p:cTn>
                              </p:par>
                              <p:par>
                                <p:cTn id="26" presetID="10" presetClass="entr" presetSubtype="0" fill="hold" nodeType="withEffect">
                                  <p:stCondLst>
                                    <p:cond delay="0"/>
                                  </p:stCondLst>
                                  <p:childTnLst>
                                    <p:set>
                                      <p:cBhvr>
                                        <p:cTn id="27" dur="1" fill="hold">
                                          <p:stCondLst>
                                            <p:cond delay="0"/>
                                          </p:stCondLst>
                                        </p:cTn>
                                        <p:tgtEl>
                                          <p:spTgt spid="1052"/>
                                        </p:tgtEl>
                                        <p:attrNameLst>
                                          <p:attrName>style.visibility</p:attrName>
                                        </p:attrNameLst>
                                      </p:cBhvr>
                                      <p:to>
                                        <p:strVal val="visible"/>
                                      </p:to>
                                    </p:set>
                                    <p:animEffect transition="in" filter="fade">
                                      <p:cBhvr>
                                        <p:cTn id="28" dur="500"/>
                                        <p:tgtEl>
                                          <p:spTgt spid="1052"/>
                                        </p:tgtEl>
                                      </p:cBhvr>
                                    </p:animEffect>
                                  </p:childTnLst>
                                </p:cTn>
                              </p:par>
                              <p:par>
                                <p:cTn id="29" presetID="10" presetClass="entr" presetSubtype="0" fill="hold" nodeType="withEffect">
                                  <p:stCondLst>
                                    <p:cond delay="0"/>
                                  </p:stCondLst>
                                  <p:childTnLst>
                                    <p:set>
                                      <p:cBhvr>
                                        <p:cTn id="30" dur="1" fill="hold">
                                          <p:stCondLst>
                                            <p:cond delay="0"/>
                                          </p:stCondLst>
                                        </p:cTn>
                                        <p:tgtEl>
                                          <p:spTgt spid="1050"/>
                                        </p:tgtEl>
                                        <p:attrNameLst>
                                          <p:attrName>style.visibility</p:attrName>
                                        </p:attrNameLst>
                                      </p:cBhvr>
                                      <p:to>
                                        <p:strVal val="visible"/>
                                      </p:to>
                                    </p:set>
                                    <p:animEffect transition="in" filter="fade">
                                      <p:cBhvr>
                                        <p:cTn id="31" dur="500"/>
                                        <p:tgtEl>
                                          <p:spTgt spid="1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 grpId="0" animBg="1"/>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3ae6f26d-9444-4782-a775-fd15bae28999"/>
    <ds:schemaRef ds:uri="72c0272b-f05b-475f-9459-f7525b8ef3e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2184</TotalTime>
  <Words>11340</Words>
  <Application>Microsoft Office PowerPoint</Application>
  <PresentationFormat>Widescreen</PresentationFormat>
  <Paragraphs>1874</Paragraphs>
  <Slides>117</Slides>
  <Notes>94</Notes>
  <HiddenSlides>0</HiddenSlides>
  <MMClips>3</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117</vt:i4>
      </vt:variant>
    </vt:vector>
  </HeadingPairs>
  <TitlesOfParts>
    <vt:vector size="133" baseType="lpstr">
      <vt:lpstr>Arial</vt:lpstr>
      <vt:lpstr>Calibri</vt:lpstr>
      <vt:lpstr>Cambria Math</vt:lpstr>
      <vt:lpstr>Consolas</vt:lpstr>
      <vt:lpstr>Courier New</vt:lpstr>
      <vt:lpstr>Segoe UI</vt:lpstr>
      <vt:lpstr>Segoe UI Black</vt:lpstr>
      <vt:lpstr>Segoe UI Light</vt:lpstr>
      <vt:lpstr>Segoe UI Semibold</vt:lpstr>
      <vt:lpstr>Segoe UI Semilight</vt:lpstr>
      <vt:lpstr>Times New Roman</vt:lpstr>
      <vt:lpstr>Wingdings</vt:lpstr>
      <vt:lpstr>3_White Template</vt:lpstr>
      <vt:lpstr>Microsoft Ignite 16/9 White Template</vt:lpstr>
      <vt:lpstr>2_WHITE TEMPLATE</vt:lpstr>
      <vt:lpstr>1_WHITE TEMPLATE</vt:lpstr>
      <vt:lpstr>The SQL Server 2022 Workshop</vt:lpstr>
      <vt:lpstr>Goals for this workshop</vt:lpstr>
      <vt:lpstr>The SQL Server 2022 workshop</vt:lpstr>
      <vt:lpstr>Introduction to SQL Server 2022</vt:lpstr>
      <vt:lpstr>Introducing  SQL Server 2022</vt:lpstr>
      <vt:lpstr>The next step for SQL Server</vt:lpstr>
      <vt:lpstr>SQL from edge to cloud</vt:lpstr>
      <vt:lpstr>SQL Server 2022 Azure-enabled with continued performance and security innovation</vt:lpstr>
      <vt:lpstr>SQL Server 2022 capabilities</vt:lpstr>
      <vt:lpstr>Deploying SQL Server 2022</vt:lpstr>
      <vt:lpstr>What’s different about SQL Server 2022 setup?</vt:lpstr>
      <vt:lpstr>Azure extension for SQL Server</vt:lpstr>
      <vt:lpstr>PowerPoint Presentation</vt:lpstr>
      <vt:lpstr>SQL Server 2022 on Linux, Containers, Kubernetes</vt:lpstr>
      <vt:lpstr>SQL Server 2022 on Azure Virtual Machine</vt:lpstr>
      <vt:lpstr>Knowledge check</vt:lpstr>
      <vt:lpstr>Summary</vt:lpstr>
      <vt:lpstr>Connect SQL Server 2022 to Azure</vt:lpstr>
      <vt:lpstr>Has SQL Server been hybrid?</vt:lpstr>
      <vt:lpstr>SQL Server 2022 Cloud connected</vt:lpstr>
      <vt:lpstr>Business continuity through Azure SQL Managed Instance Disaster recovery in the cloud with link feature for Azure SQL Managed Instance</vt:lpstr>
      <vt:lpstr>SQL Server Distributed Availability Groups (DAG)</vt:lpstr>
      <vt:lpstr>Link feature for Managed Instance</vt:lpstr>
      <vt:lpstr>Online failover to Azure SQL Managed Instance</vt:lpstr>
      <vt:lpstr>SQL Server database version compatibility</vt:lpstr>
      <vt:lpstr>Offline Disaster Recovery with SQL Server 2022</vt:lpstr>
      <vt:lpstr>Demo</vt:lpstr>
      <vt:lpstr>Azure Synapse Link for SQL Server Seamless analytics over on-prem operational data</vt:lpstr>
      <vt:lpstr>Using Synapse Link for SQL Server</vt:lpstr>
      <vt:lpstr>Azure Synapse Link for SQL Server How it works</vt:lpstr>
      <vt:lpstr>Demo</vt:lpstr>
      <vt:lpstr>Azure Arc-enabled SQL Server</vt:lpstr>
      <vt:lpstr>Demo</vt:lpstr>
      <vt:lpstr>Secure your SQL Server 2022 with Azure</vt:lpstr>
      <vt:lpstr>Azure Active Directory for SQL Server</vt:lpstr>
      <vt:lpstr>Demo</vt:lpstr>
      <vt:lpstr>Microsoft Purview integration Insights, lineage, and governance over your entire data estate</vt:lpstr>
      <vt:lpstr>Microsoft Purview access policies for SQL Server</vt:lpstr>
      <vt:lpstr>Microsoft Purview SQL Server Policy Architecture</vt:lpstr>
      <vt:lpstr>Demo</vt:lpstr>
      <vt:lpstr>Microsoft Defender for Cloud—Databases Protection Protect SQL workloads through security posture management and allow timely responses to threats </vt:lpstr>
      <vt:lpstr>Knowledge check</vt:lpstr>
      <vt:lpstr>Knowledge check</vt:lpstr>
      <vt:lpstr>Summary</vt:lpstr>
      <vt:lpstr>Accelerate performance with  built-in query intelligence</vt:lpstr>
      <vt:lpstr>Query Store and Intelligent Query Processing Accelerate query performance and tuning with no code changes</vt:lpstr>
      <vt:lpstr>Query Store and Intelligent Query Processing Accelerate query performance and tuning with no code changes</vt:lpstr>
      <vt:lpstr>Intelligent Query Processing (IQP) NextGen</vt:lpstr>
      <vt:lpstr>Query Store enhancements</vt:lpstr>
      <vt:lpstr>Query Store for read replicas*</vt:lpstr>
      <vt:lpstr>Intelligent Query Processing (IQP) NextGen</vt:lpstr>
      <vt:lpstr>Intelligent Query Processing (IQP) NextGen</vt:lpstr>
      <vt:lpstr>What is a memory grant?</vt:lpstr>
      <vt:lpstr>When can memory grants become a problem?</vt:lpstr>
      <vt:lpstr>What is Memory Grant Feedback (MGF)?</vt:lpstr>
      <vt:lpstr>MGF Percentiles and Persistence</vt:lpstr>
      <vt:lpstr>Intelligent Query Processing (IQP) NextGen</vt:lpstr>
      <vt:lpstr>Parameter Sensitive Plan Optimization</vt:lpstr>
      <vt:lpstr>How does PSP optimization work?</vt:lpstr>
      <vt:lpstr>Is Parameter Sniffing gone?</vt:lpstr>
      <vt:lpstr>The problem of the Cardinality Estimation (CE) model</vt:lpstr>
      <vt:lpstr>An example CE model problem</vt:lpstr>
      <vt:lpstr>Cardinality Estimation (CE) Feedback</vt:lpstr>
      <vt:lpstr>The pain of MAXDOP</vt:lpstr>
      <vt:lpstr>DOP feedback architecture</vt:lpstr>
      <vt:lpstr>DOP feedback details</vt:lpstr>
      <vt:lpstr>“IQP is a symphony” – Kate Smith</vt:lpstr>
      <vt:lpstr>Exercises</vt:lpstr>
      <vt:lpstr>Knowledge check</vt:lpstr>
      <vt:lpstr>Knowledge check</vt:lpstr>
      <vt:lpstr>Summary</vt:lpstr>
      <vt:lpstr>Power your database with security, scalability, and availability</vt:lpstr>
      <vt:lpstr>Industry-proven database engine Security, scalability, and availability</vt:lpstr>
      <vt:lpstr>Security enhancements</vt:lpstr>
      <vt:lpstr>Ledger for SQL Server Tamper-evidence track record of data over time</vt:lpstr>
      <vt:lpstr>How to use Ledger for SQL Server</vt:lpstr>
      <vt:lpstr>Ledger FAQ</vt:lpstr>
      <vt:lpstr>Ledger FAQ</vt:lpstr>
      <vt:lpstr>Scalability enhancements</vt:lpstr>
      <vt:lpstr>“Hands-free” tempdb</vt:lpstr>
      <vt:lpstr>Availability enhancements</vt:lpstr>
      <vt:lpstr>Contained Availability Groups Synchronize instance level objects with data</vt:lpstr>
      <vt:lpstr>How Contained AGs work</vt:lpstr>
      <vt:lpstr>Demo</vt:lpstr>
      <vt:lpstr>Cross-Platform Snapshot Backups</vt:lpstr>
      <vt:lpstr>SQL Server 2022—Hardware acceleration &amp; offloading</vt:lpstr>
      <vt:lpstr>Intel QAT Details</vt:lpstr>
      <vt:lpstr>Purvi’s list</vt:lpstr>
      <vt:lpstr>Exercises</vt:lpstr>
      <vt:lpstr>Knowledge check</vt:lpstr>
      <vt:lpstr>Knowledge check</vt:lpstr>
      <vt:lpstr>Summary</vt:lpstr>
      <vt:lpstr>Access new sources with data virtualization and object storage</vt:lpstr>
      <vt:lpstr>Remove data silos with Polybase—SQL Server 2019</vt:lpstr>
      <vt:lpstr>Data virtualization and object storage Directly access any data on object storage</vt:lpstr>
      <vt:lpstr>Why S3, parquet, and delta?</vt:lpstr>
      <vt:lpstr>Data virtualization in SQL Server 2022 </vt:lpstr>
      <vt:lpstr>Using REST API based data virtualization</vt:lpstr>
      <vt:lpstr>Integrating SQL with Microsoft Fabric</vt:lpstr>
      <vt:lpstr>Using BACKUP/RESTORE with S3 compatible object storage</vt:lpstr>
      <vt:lpstr>Exercises</vt:lpstr>
      <vt:lpstr>Knowledge check</vt:lpstr>
      <vt:lpstr>Summary</vt:lpstr>
      <vt:lpstr>Enhance your application with new  T-SQL capabilities</vt:lpstr>
      <vt:lpstr>Language enhancements for developers Use your T-SQL skills to do more than ever</vt:lpstr>
      <vt:lpstr>Exercises You pick and choose</vt:lpstr>
      <vt:lpstr>Knowledge check</vt:lpstr>
      <vt:lpstr>Summary </vt:lpstr>
      <vt:lpstr>Summary and closing</vt:lpstr>
      <vt:lpstr>Summary</vt:lpstr>
      <vt:lpstr>Learn more</vt:lpstr>
      <vt:lpstr>Thank you!</vt:lpstr>
      <vt:lpstr>Applications, Tools, and T-SQL</vt:lpstr>
      <vt:lpstr>SSRS and SSAS in SQL Server 2022</vt:lpstr>
      <vt:lpstr>What is a hybrid data platform?</vt:lpstr>
      <vt:lpstr>Notes about Synapse Link</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1</cp:revision>
  <cp:lastPrinted>2020-09-29T11:30:15Z</cp:lastPrinted>
  <dcterms:created xsi:type="dcterms:W3CDTF">2020-07-30T15:44:50Z</dcterms:created>
  <dcterms:modified xsi:type="dcterms:W3CDTF">2023-05-31T00:15:03Z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